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78" r:id="rId4"/>
    <p:sldMasterId id="2147483714" r:id="rId5"/>
    <p:sldMasterId id="2147483726" r:id="rId6"/>
  </p:sldMasterIdLst>
  <p:notesMasterIdLst>
    <p:notesMasterId r:id="rId28"/>
  </p:notesMasterIdLst>
  <p:handoutMasterIdLst>
    <p:handoutMasterId r:id="rId29"/>
  </p:handoutMasterIdLst>
  <p:sldIdLst>
    <p:sldId id="263" r:id="rId7"/>
    <p:sldId id="284" r:id="rId8"/>
    <p:sldId id="268" r:id="rId9"/>
    <p:sldId id="293" r:id="rId10"/>
    <p:sldId id="272" r:id="rId11"/>
    <p:sldId id="258" r:id="rId12"/>
    <p:sldId id="290" r:id="rId13"/>
    <p:sldId id="259" r:id="rId14"/>
    <p:sldId id="260" r:id="rId15"/>
    <p:sldId id="294" r:id="rId16"/>
    <p:sldId id="274" r:id="rId17"/>
    <p:sldId id="265" r:id="rId18"/>
    <p:sldId id="297" r:id="rId19"/>
    <p:sldId id="261" r:id="rId20"/>
    <p:sldId id="295" r:id="rId21"/>
    <p:sldId id="286" r:id="rId22"/>
    <p:sldId id="287" r:id="rId23"/>
    <p:sldId id="288" r:id="rId24"/>
    <p:sldId id="283" r:id="rId25"/>
    <p:sldId id="282" r:id="rId26"/>
    <p:sldId id="289" r:id="rId2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26" autoAdjust="0"/>
  </p:normalViewPr>
  <p:slideViewPr>
    <p:cSldViewPr>
      <p:cViewPr>
        <p:scale>
          <a:sx n="80" d="100"/>
          <a:sy n="80" d="100"/>
        </p:scale>
        <p:origin x="-87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322" y="-90"/>
      </p:cViewPr>
      <p:guideLst>
        <p:guide orient="horz" pos="2957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Total System Projected</a:t>
            </a:r>
            <a:r>
              <a:rPr lang="en-US" baseline="0" dirty="0" smtClean="0"/>
              <a:t> Average Cost for 2018</a:t>
            </a:r>
            <a:endParaRPr lang="en-US" dirty="0"/>
          </a:p>
        </c:rich>
      </c:tx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Wind - Offshore</c:v>
                </c:pt>
                <c:pt idx="1">
                  <c:v>Solar</c:v>
                </c:pt>
                <c:pt idx="2">
                  <c:v>Nuclear</c:v>
                </c:pt>
                <c:pt idx="3">
                  <c:v>Conventional Coal</c:v>
                </c:pt>
                <c:pt idx="4">
                  <c:v>Hydro</c:v>
                </c:pt>
                <c:pt idx="5">
                  <c:v>Wind - Onshore</c:v>
                </c:pt>
                <c:pt idx="6">
                  <c:v>Natural Gas</c:v>
                </c:pt>
                <c:pt idx="7">
                  <c:v>MA Wind Power Contracts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22.150000000000002</c:v>
                </c:pt>
                <c:pt idx="1">
                  <c:v>14.43</c:v>
                </c:pt>
                <c:pt idx="2">
                  <c:v>10.84</c:v>
                </c:pt>
                <c:pt idx="3">
                  <c:v>10.01</c:v>
                </c:pt>
                <c:pt idx="4">
                  <c:v>9.0300000000000011</c:v>
                </c:pt>
                <c:pt idx="5">
                  <c:v>8.66</c:v>
                </c:pt>
                <c:pt idx="6">
                  <c:v>6.71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2700"/>
            <a:effectLst/>
          </c:spPr>
          <c:cat>
            <c:strRef>
              <c:f>Sheet1!$A$2:$A$9</c:f>
              <c:strCache>
                <c:ptCount val="8"/>
                <c:pt idx="0">
                  <c:v>Wind - Offshore</c:v>
                </c:pt>
                <c:pt idx="1">
                  <c:v>Solar</c:v>
                </c:pt>
                <c:pt idx="2">
                  <c:v>Nuclear</c:v>
                </c:pt>
                <c:pt idx="3">
                  <c:v>Conventional Coal</c:v>
                </c:pt>
                <c:pt idx="4">
                  <c:v>Hydro</c:v>
                </c:pt>
                <c:pt idx="5">
                  <c:v>Wind - Onshore</c:v>
                </c:pt>
                <c:pt idx="6">
                  <c:v>Natural Gas</c:v>
                </c:pt>
                <c:pt idx="7">
                  <c:v>MA Wind Power Contracts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7">
                  <c:v>7.5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Wind - Offshore</c:v>
                </c:pt>
                <c:pt idx="1">
                  <c:v>Solar</c:v>
                </c:pt>
                <c:pt idx="2">
                  <c:v>Nuclear</c:v>
                </c:pt>
                <c:pt idx="3">
                  <c:v>Conventional Coal</c:v>
                </c:pt>
                <c:pt idx="4">
                  <c:v>Hydro</c:v>
                </c:pt>
                <c:pt idx="5">
                  <c:v>Wind - Onshore</c:v>
                </c:pt>
                <c:pt idx="6">
                  <c:v>Natural Gas</c:v>
                </c:pt>
                <c:pt idx="7">
                  <c:v>MA Wind Power Contracts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</c:ser>
        <c:dLbls/>
        <c:gapWidth val="67"/>
        <c:axId val="138934528"/>
        <c:axId val="139132928"/>
      </c:barChart>
      <c:catAx>
        <c:axId val="138934528"/>
        <c:scaling>
          <c:orientation val="minMax"/>
        </c:scaling>
        <c:axPos val="l"/>
        <c:majorTickMark val="none"/>
        <c:tickLblPos val="nextTo"/>
        <c:crossAx val="139132928"/>
        <c:crosses val="autoZero"/>
        <c:auto val="1"/>
        <c:lblAlgn val="ctr"/>
        <c:lblOffset val="100"/>
      </c:catAx>
      <c:valAx>
        <c:axId val="139132928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Cents</a:t>
                </a:r>
                <a:r>
                  <a:rPr lang="en-US" baseline="0" dirty="0" smtClean="0"/>
                  <a:t> per kilowatt hour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389345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0.05556</cdr:x>
      <cdr:y>0.16836</cdr:y>
    </cdr:from>
    <cdr:to>
      <cdr:x>0.35185</cdr:x>
      <cdr:y>0.21887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" y="762000"/>
          <a:ext cx="2438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Average price until end of contract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99DD6A8-5BAB-4313-BD4F-E1FB1177D3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A69663C-494E-425C-B21C-6DE7664FA6FB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9A155E0-746F-4938-826B-132B12B25E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875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EC92E-93BE-470E-B5C3-A8F8F03D8A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FFC41-624B-43B7-87DD-D3CA71204E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EEC38-BFF7-41B1-9992-7045AB96061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EEC38-BFF7-41B1-9992-7045AB96061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087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6174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432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ssachusettsCleanEnergyCenter_ColorA_300dpi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18225"/>
            <a:ext cx="2438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1000"/>
            <a:ext cx="7772400" cy="3200400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</a:t>
            </a:r>
            <a:r>
              <a:rPr lang="en-US" smtClean="0"/>
              <a:t>to </a:t>
            </a:r>
            <a:br>
              <a:rPr lang="en-US" smtClean="0"/>
            </a:br>
            <a:r>
              <a:rPr lang="en-US" smtClean="0"/>
              <a:t>edit </a:t>
            </a: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0" y="4419600"/>
            <a:ext cx="6400800" cy="17526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3375" y="6356350"/>
            <a:ext cx="857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950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944562"/>
          </a:xfr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A5ACD-EAF2-4E99-9C08-46BCD14A44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142875" y="6151563"/>
            <a:ext cx="8789988" cy="0"/>
          </a:xfrm>
          <a:prstGeom prst="line">
            <a:avLst/>
          </a:prstGeom>
          <a:noFill/>
          <a:ln w="25400">
            <a:solidFill>
              <a:srgbClr val="0065A4"/>
            </a:solidFill>
            <a:round/>
            <a:headEnd/>
            <a:tailEnd/>
          </a:ln>
          <a:effectLst>
            <a:outerShdw blurRad="63500" dist="26940" sx="999" sy="999" algn="t" rotWithShape="0">
              <a:srgbClr val="000000">
                <a:alpha val="74998"/>
              </a:srgbClr>
            </a:outerShdw>
          </a:effectLst>
        </p:spPr>
      </p:cxnSp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152400" y="1371600"/>
            <a:ext cx="8789988" cy="0"/>
          </a:xfrm>
          <a:prstGeom prst="line">
            <a:avLst/>
          </a:prstGeom>
          <a:noFill/>
          <a:ln w="25400">
            <a:solidFill>
              <a:srgbClr val="0065A4"/>
            </a:solidFill>
            <a:round/>
            <a:headEnd/>
            <a:tailEnd/>
          </a:ln>
          <a:effectLst>
            <a:outerShdw blurRad="63500" dist="26940" sx="999" sy="999" algn="t" rotWithShape="0">
              <a:srgbClr val="000000">
                <a:alpha val="74998"/>
              </a:srgbClr>
            </a:outerShdw>
          </a:effectLst>
        </p:spPr>
      </p:cxn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04800" y="1524000"/>
            <a:ext cx="8534400" cy="4572000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7699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A5ACD-EAF2-4E99-9C08-46BCD14A44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6"/>
          <p:cNvSpPr>
            <a:spLocks noGrp="1"/>
          </p:cNvSpPr>
          <p:nvPr>
            <p:ph sz="quarter" idx="11"/>
          </p:nvPr>
        </p:nvSpPr>
        <p:spPr>
          <a:xfrm>
            <a:off x="304800" y="381000"/>
            <a:ext cx="8534400" cy="5715000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142875" y="6151563"/>
            <a:ext cx="8789988" cy="0"/>
          </a:xfrm>
          <a:prstGeom prst="line">
            <a:avLst/>
          </a:prstGeom>
          <a:noFill/>
          <a:ln w="25400">
            <a:solidFill>
              <a:srgbClr val="0065A4"/>
            </a:solidFill>
            <a:round/>
            <a:headEnd/>
            <a:tailEnd/>
          </a:ln>
          <a:effectLst>
            <a:outerShdw blurRad="63500" dist="26940" sx="999" sy="999" algn="t" rotWithShape="0">
              <a:srgbClr val="000000">
                <a:alpha val="74998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xmlns="" val="3728200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944562"/>
          </a:xfr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A5ACD-EAF2-4E99-9C08-46BCD14A44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142875" y="6151563"/>
            <a:ext cx="8789988" cy="0"/>
          </a:xfrm>
          <a:prstGeom prst="line">
            <a:avLst/>
          </a:prstGeom>
          <a:noFill/>
          <a:ln w="25400">
            <a:solidFill>
              <a:srgbClr val="0065A4"/>
            </a:solidFill>
            <a:round/>
            <a:headEnd/>
            <a:tailEnd/>
          </a:ln>
          <a:effectLst>
            <a:outerShdw blurRad="63500" dist="26940" sx="999" sy="999" algn="t" rotWithShape="0">
              <a:srgbClr val="000000">
                <a:alpha val="74998"/>
              </a:srgbClr>
            </a:outerShdw>
          </a:effectLst>
        </p:spPr>
      </p:cxnSp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152400" y="1371600"/>
            <a:ext cx="8789988" cy="0"/>
          </a:xfrm>
          <a:prstGeom prst="line">
            <a:avLst/>
          </a:prstGeom>
          <a:noFill/>
          <a:ln w="25400">
            <a:solidFill>
              <a:srgbClr val="0065A4"/>
            </a:solidFill>
            <a:round/>
            <a:headEnd/>
            <a:tailEnd/>
          </a:ln>
          <a:effectLst>
            <a:outerShdw blurRad="63500" dist="26940" sx="999" sy="999" algn="t" rotWithShape="0">
              <a:srgbClr val="000000">
                <a:alpha val="74998"/>
              </a:srgbClr>
            </a:outerShdw>
          </a:effectLst>
        </p:spPr>
      </p:cxn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04800" y="1524000"/>
            <a:ext cx="419100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4648200" y="1524000"/>
            <a:ext cx="419100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0437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944562"/>
          </a:xfr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A5ACD-EAF2-4E99-9C08-46BCD14A44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803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916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906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84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4021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335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374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907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336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163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271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472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900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E5E07E9-99CF-4B53-8E4D-F34526DAA16E}" type="datetimeFigureOut">
              <a:rPr lang="en-US"/>
              <a:pPr>
                <a:defRPr/>
              </a:pPr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DE8E16F-5634-44CE-B96A-B435E4AF25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0553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82C025E-FF45-4CEF-B782-87E3696A22C1}" type="datetimeFigureOut">
              <a:rPr lang="en-US"/>
              <a:pPr>
                <a:defRPr/>
              </a:pPr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04AF341-ACCF-4E1B-9E74-289D736E9A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159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021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F25CF3D-0F31-4C29-A705-8F5EE7B9FB36}" type="datetimeFigureOut">
              <a:rPr lang="en-US"/>
              <a:pPr>
                <a:defRPr/>
              </a:pPr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1CFAD21-4BFE-4C0F-A7A8-199FB5C512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1854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E1DDCB4-A259-487B-87D6-BD59C09C839B}" type="datetimeFigureOut">
              <a:rPr lang="en-US"/>
              <a:pPr>
                <a:defRPr/>
              </a:pPr>
              <a:t>3/12/2015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E61A15A-32AF-4DFB-BC3F-FF06076BEA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5481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77EFD69-F301-4AD0-A1EC-8AB9B1C87718}" type="datetimeFigureOut">
              <a:rPr lang="en-US"/>
              <a:pPr>
                <a:defRPr/>
              </a:pPr>
              <a:t>3/12/2015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471753C-1865-40FB-B4AB-0A0D355F07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0414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8C52261-00A1-4137-B080-97E415D0B62C}" type="datetimeFigureOut">
              <a:rPr lang="en-US"/>
              <a:pPr>
                <a:defRPr/>
              </a:pPr>
              <a:t>3/12/2015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A6FC5D5-8EBF-4E60-82F6-14940D312B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2530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03B915B-17E2-4377-AEE0-A35A49AF09AD}" type="datetimeFigureOut">
              <a:rPr lang="en-US"/>
              <a:pPr>
                <a:defRPr/>
              </a:pPr>
              <a:t>3/12/2015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1C2C78F-9101-4968-A465-A70747A96C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57798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432E800-B1EB-4D4A-B605-6F679E53725A}" type="datetimeFigureOut">
              <a:rPr lang="en-US"/>
              <a:pPr>
                <a:defRPr/>
              </a:pPr>
              <a:t>3/12/2015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3EEDE1E-F1E9-4476-9C48-058576D62C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61558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2AAA229-9D60-4C6A-A43D-5341B4830D6E}" type="datetimeFigureOut">
              <a:rPr lang="en-US"/>
              <a:pPr>
                <a:defRPr/>
              </a:pPr>
              <a:t>3/12/2015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2E2E8DB-8835-4697-8DF1-24B32EB6E6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50405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49F8BBC-F72F-4FBF-B15A-A44813C3C108}" type="datetimeFigureOut">
              <a:rPr lang="en-US"/>
              <a:pPr>
                <a:defRPr/>
              </a:pPr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1AD0DC2-CDD2-4A9A-A59B-6996865B45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4076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6503B06-A705-4DB8-A76D-EF8D2914FCAA}" type="datetimeFigureOut">
              <a:rPr lang="en-US"/>
              <a:pPr>
                <a:defRPr/>
              </a:pPr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5481F01-E69B-463A-A73E-83526D9185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73936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390F-15FF-490A-A7FD-A235C897D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CDAD-82C7-419B-A6DD-5E66C02C9A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99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88589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390F-15FF-490A-A7FD-A235C897D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CDAD-82C7-419B-A6DD-5E66C02C9A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9179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390F-15FF-490A-A7FD-A235C897D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CDAD-82C7-419B-A6DD-5E66C02C9A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820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390F-15FF-490A-A7FD-A235C897D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CDAD-82C7-419B-A6DD-5E66C02C9A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1456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390F-15FF-490A-A7FD-A235C897D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CDAD-82C7-419B-A6DD-5E66C02C9A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7279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390F-15FF-490A-A7FD-A235C897D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CDAD-82C7-419B-A6DD-5E66C02C9A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1340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390F-15FF-490A-A7FD-A235C897D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CDAD-82C7-419B-A6DD-5E66C02C9A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6978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390F-15FF-490A-A7FD-A235C897D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CDAD-82C7-419B-A6DD-5E66C02C9A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9456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390F-15FF-490A-A7FD-A235C897D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CDAD-82C7-419B-A6DD-5E66C02C9A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7141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390F-15FF-490A-A7FD-A235C897D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CDAD-82C7-419B-A6DD-5E66C02C9A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2120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390F-15FF-490A-A7FD-A235C897D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CDAD-82C7-419B-A6DD-5E66C02C9A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15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38876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3636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5371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177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2392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4535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7349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8754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072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2798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73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33788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18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374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367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B691-8E9A-42B9-8C3C-E9BBC17C7C7E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4B54-2760-4D57-A6B8-882755628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744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3B691-8E9A-42B9-8C3C-E9BBC17C7C7E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94B54-2760-4D57-A6B8-882755628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841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4" descr="MassachusettsCleanEnergyCenter_ColorA_300dpi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215063"/>
            <a:ext cx="211931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A5ACD-EAF2-4E99-9C08-46BCD14A44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94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0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Font typeface="Wingdings" pitchFamily="-108" charset="2"/>
        <a:buChar char="§"/>
        <a:defRPr lang="en-US" sz="28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SzPct val="90000"/>
        <a:buFont typeface="Wingdings" pitchFamily="-108" charset="2"/>
        <a:buChar char="Ø"/>
        <a:defRPr lang="en-US"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SzPct val="90000"/>
        <a:buFont typeface="Garamond" pitchFamily="-108" charset="0"/>
        <a:buChar char="−"/>
        <a:defRPr lang="en-US"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SzPct val="90000"/>
        <a:buFont typeface="Arial" charset="0"/>
        <a:buChar char="•"/>
        <a:defRPr lang="en-US"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Font typeface="Arial" charset="0"/>
        <a:buChar char="»"/>
        <a:defRPr lang="en-US"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3B691-8E9A-42B9-8C3C-E9BBC17C7C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94B54-2760-4D57-A6B8-882755628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35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63F810-7CD5-48B5-866D-C5A8283F6043}" type="datetimeFigureOut">
              <a:rPr lang="en-US"/>
              <a:pPr>
                <a:defRPr/>
              </a:pPr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725390-4962-4CC3-9034-806F79CEF8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8007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390F-15FF-490A-A7FD-A235C897D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FCDAD-82C7-419B-A6DD-5E66C02C9A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3B691-8E9A-42B9-8C3C-E9BBC17C7C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94B54-2760-4D57-A6B8-882755628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22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8305800" cy="1924050"/>
          </a:xfrm>
        </p:spPr>
        <p:txBody>
          <a:bodyPr>
            <a:noAutofit/>
            <a:scene3d>
              <a:camera prst="orthographicFront"/>
              <a:lightRig rig="soft" dir="t"/>
            </a:scene3d>
            <a:sp3d extrusionH="57150" prstMaterial="softEdge">
              <a:bevelT w="38100" h="38100"/>
            </a:sp3d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New England Electricity </a:t>
            </a:r>
            <a:br>
              <a:rPr lang="en-US" b="1" dirty="0" smtClean="0">
                <a:solidFill>
                  <a:srgbClr val="006600"/>
                </a:solidFill>
              </a:rPr>
            </a:br>
            <a:r>
              <a:rPr lang="en-US" b="1" dirty="0" smtClean="0">
                <a:solidFill>
                  <a:srgbClr val="006600"/>
                </a:solidFill>
              </a:rPr>
              <a:t>Restructuring Roundtable</a:t>
            </a:r>
            <a:endParaRPr lang="en-US" sz="4800" dirty="0">
              <a:solidFill>
                <a:srgbClr val="0066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460" y="3657600"/>
            <a:ext cx="7848600" cy="19812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Bill White</a:t>
            </a:r>
          </a:p>
          <a:p>
            <a:r>
              <a:rPr lang="en-US" sz="2400" b="1" dirty="0" smtClean="0">
                <a:solidFill>
                  <a:srgbClr val="006600"/>
                </a:solidFill>
              </a:rPr>
              <a:t>Director, Offshore Wind Sector Development</a:t>
            </a:r>
          </a:p>
          <a:p>
            <a:r>
              <a:rPr lang="en-US" sz="2400" b="1" dirty="0" smtClean="0">
                <a:solidFill>
                  <a:srgbClr val="006600"/>
                </a:solidFill>
              </a:rPr>
              <a:t>Massachusetts Clean Energy Center</a:t>
            </a:r>
          </a:p>
          <a:p>
            <a:endParaRPr lang="en-US" sz="2400" b="1" dirty="0" smtClean="0">
              <a:solidFill>
                <a:srgbClr val="006600"/>
              </a:solidFill>
            </a:endParaRPr>
          </a:p>
          <a:p>
            <a:r>
              <a:rPr lang="en-US" b="1" dirty="0" smtClean="0">
                <a:solidFill>
                  <a:srgbClr val="006600"/>
                </a:solidFill>
              </a:rPr>
              <a:t>March 13, 2015</a:t>
            </a:r>
            <a:endParaRPr lang="en-US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2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914400"/>
          </a:xfrm>
        </p:spPr>
        <p:txBody>
          <a:bodyPr>
            <a:normAutofit/>
            <a:scene3d>
              <a:camera prst="orthographicFront"/>
              <a:lightRig rig="soft" dir="t"/>
            </a:scene3d>
            <a:sp3d extrusionH="57150" prstMaterial="softEdge">
              <a:bevelT w="38100" h="38100"/>
            </a:sp3d>
          </a:bodyPr>
          <a:lstStyle/>
          <a:p>
            <a:r>
              <a:rPr lang="en-US" sz="4000" b="1" dirty="0" smtClean="0">
                <a:solidFill>
                  <a:srgbClr val="006600"/>
                </a:solidFill>
              </a:rPr>
              <a:t>Marine Commerce Terminal</a:t>
            </a:r>
            <a:endParaRPr lang="en-US" sz="4000" b="1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6600"/>
                </a:solidFill>
              </a:rPr>
              <a:t>The Terminal is a multi-purpose facility designed to support the construction, assembly and deployment of offshore wind projects, as well as handle high-volume bulk and container shipping, industrial equipment and large specialty marine cargo</a:t>
            </a:r>
            <a:endParaRPr lang="en-US" sz="2400" dirty="0">
              <a:solidFill>
                <a:srgbClr val="00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035"/>
          <a:stretch/>
        </p:blipFill>
        <p:spPr>
          <a:xfrm>
            <a:off x="457200" y="3107312"/>
            <a:ext cx="4114800" cy="2656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5" r="3125"/>
          <a:stretch/>
        </p:blipFill>
        <p:spPr>
          <a:xfrm>
            <a:off x="4495800" y="3107312"/>
            <a:ext cx="4200526" cy="2660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5791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6600"/>
                </a:solidFill>
              </a:rPr>
              <a:t>Marine Commerce Terminal in New Bedford, MA</a:t>
            </a:r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9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2438400"/>
          </a:xfrm>
        </p:spPr>
        <p:txBody>
          <a:bodyPr>
            <a:normAutofit/>
            <a:scene3d>
              <a:camera prst="orthographicFront"/>
              <a:lightRig rig="soft" dir="t"/>
            </a:scene3d>
            <a:sp3d extrusionH="57150" prstMaterial="softEdge">
              <a:bevelT w="38100" h="38100"/>
            </a:sp3d>
          </a:bodyPr>
          <a:lstStyle/>
          <a:p>
            <a:r>
              <a:rPr lang="en-US" sz="6600" b="1" dirty="0" smtClean="0">
                <a:solidFill>
                  <a:srgbClr val="006600"/>
                </a:solidFill>
              </a:rPr>
              <a:t>New England </a:t>
            </a:r>
            <a:br>
              <a:rPr lang="en-US" sz="6600" b="1" dirty="0" smtClean="0">
                <a:solidFill>
                  <a:srgbClr val="006600"/>
                </a:solidFill>
              </a:rPr>
            </a:br>
            <a:r>
              <a:rPr lang="en-US" sz="6600" b="1" dirty="0" smtClean="0">
                <a:solidFill>
                  <a:srgbClr val="006600"/>
                </a:solidFill>
              </a:rPr>
              <a:t>OSW Lease Areas</a:t>
            </a:r>
            <a:endParaRPr lang="en-US" sz="6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4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/>
            <a:scene3d>
              <a:camera prst="orthographicFront"/>
              <a:lightRig rig="soft" dir="t"/>
            </a:scene3d>
            <a:sp3d extrusionH="57150" prstMaterial="softEdge">
              <a:bevelT w="38100" h="38100"/>
            </a:sp3d>
          </a:bodyPr>
          <a:lstStyle/>
          <a:p>
            <a:r>
              <a:rPr lang="en-US" sz="4000" b="1" dirty="0" smtClean="0">
                <a:solidFill>
                  <a:srgbClr val="006600"/>
                </a:solidFill>
              </a:rPr>
              <a:t>Offshore Wind Leases</a:t>
            </a:r>
            <a:endParaRPr lang="en-US" sz="4000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BOEM issues leases for renewable energy development on the Outer Continental Shelf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BOEM’s renewable energy program has 4 phases: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6600"/>
                </a:solidFill>
              </a:rPr>
              <a:t>Planning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6600"/>
                </a:solidFill>
              </a:rPr>
              <a:t>Leasing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6600"/>
                </a:solidFill>
              </a:rPr>
              <a:t>Site Assessment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6600"/>
                </a:solidFill>
              </a:rPr>
              <a:t>Construction and Operations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Once a developer wins a lease, it has 1 year to submit a Site Assessment Plan to BOEM, and 5 years to begin construction.  Term is 25 years.</a:t>
            </a:r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21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/>
            <a:scene3d>
              <a:camera prst="orthographicFront"/>
              <a:lightRig rig="soft" dir="t"/>
            </a:scene3d>
            <a:sp3d extrusionH="57150" prstMaterial="softEdge">
              <a:bevelT w="38100" h="38100"/>
            </a:sp3d>
          </a:bodyPr>
          <a:lstStyle/>
          <a:p>
            <a:r>
              <a:rPr lang="en-US" sz="4000" b="1" dirty="0" smtClean="0">
                <a:solidFill>
                  <a:srgbClr val="006600"/>
                </a:solidFill>
              </a:rPr>
              <a:t>BOEM Auctions in New England</a:t>
            </a:r>
            <a:endParaRPr lang="en-US" sz="4000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 marL="57150" indent="0">
              <a:buNone/>
            </a:pPr>
            <a:r>
              <a:rPr lang="en-US" dirty="0">
                <a:solidFill>
                  <a:srgbClr val="006600"/>
                </a:solidFill>
              </a:rPr>
              <a:t>July, 2013 Auction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solidFill>
                  <a:srgbClr val="006600"/>
                </a:solidFill>
              </a:rPr>
              <a:t>Deepwater Wind</a:t>
            </a:r>
            <a:r>
              <a:rPr lang="en-US" dirty="0">
                <a:solidFill>
                  <a:srgbClr val="006600"/>
                </a:solidFill>
              </a:rPr>
              <a:t>:  Rhode Island based developer backed by D.E. Shaw.  Won 165,000-acres for $3,800,000.</a:t>
            </a:r>
          </a:p>
          <a:p>
            <a:pPr marL="0" indent="0">
              <a:buNone/>
            </a:pPr>
            <a:endParaRPr lang="en-US" sz="1500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6600"/>
                </a:solidFill>
              </a:rPr>
              <a:t>January, 2015 Auction</a:t>
            </a:r>
            <a:endParaRPr lang="en-US" dirty="0">
              <a:solidFill>
                <a:srgbClr val="0066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6600"/>
                </a:solidFill>
              </a:rPr>
              <a:t>RES Offshore:  </a:t>
            </a:r>
            <a:r>
              <a:rPr lang="en-US" dirty="0" smtClean="0">
                <a:solidFill>
                  <a:srgbClr val="006600"/>
                </a:solidFill>
              </a:rPr>
              <a:t>Established UK-based developer with portfolio of 8-9 GW.  Won </a:t>
            </a:r>
            <a:r>
              <a:rPr lang="en-US" dirty="0">
                <a:solidFill>
                  <a:srgbClr val="006600"/>
                </a:solidFill>
              </a:rPr>
              <a:t>187,500 </a:t>
            </a:r>
            <a:r>
              <a:rPr lang="en-US" dirty="0" smtClean="0">
                <a:solidFill>
                  <a:srgbClr val="006600"/>
                </a:solidFill>
              </a:rPr>
              <a:t>acres for $281,250.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6600"/>
                </a:solidFill>
              </a:rPr>
              <a:t>OffshoreMW</a:t>
            </a:r>
            <a:r>
              <a:rPr lang="en-US" b="1" dirty="0" smtClean="0">
                <a:solidFill>
                  <a:srgbClr val="006600"/>
                </a:solidFill>
              </a:rPr>
              <a:t>:  </a:t>
            </a:r>
            <a:r>
              <a:rPr lang="en-US" dirty="0" smtClean="0">
                <a:solidFill>
                  <a:srgbClr val="006600"/>
                </a:solidFill>
              </a:rPr>
              <a:t>Experienced German based developer backed </a:t>
            </a:r>
            <a:r>
              <a:rPr lang="en-US" dirty="0">
                <a:solidFill>
                  <a:srgbClr val="006600"/>
                </a:solidFill>
              </a:rPr>
              <a:t>by </a:t>
            </a:r>
            <a:r>
              <a:rPr lang="en-US" dirty="0" smtClean="0">
                <a:solidFill>
                  <a:srgbClr val="006600"/>
                </a:solidFill>
              </a:rPr>
              <a:t>Blackstone.  </a:t>
            </a:r>
            <a:r>
              <a:rPr lang="en-US" dirty="0" err="1" smtClean="0">
                <a:solidFill>
                  <a:srgbClr val="006600"/>
                </a:solidFill>
              </a:rPr>
              <a:t>Meerwind</a:t>
            </a:r>
            <a:r>
              <a:rPr lang="en-US" dirty="0" smtClean="0">
                <a:solidFill>
                  <a:srgbClr val="006600"/>
                </a:solidFill>
              </a:rPr>
              <a:t>, 288 MW project in North Sea.  Won </a:t>
            </a:r>
            <a:r>
              <a:rPr lang="en-US" dirty="0">
                <a:solidFill>
                  <a:srgbClr val="006600"/>
                </a:solidFill>
              </a:rPr>
              <a:t>167,000 </a:t>
            </a:r>
            <a:r>
              <a:rPr lang="en-US" dirty="0" smtClean="0">
                <a:solidFill>
                  <a:srgbClr val="006600"/>
                </a:solidFill>
              </a:rPr>
              <a:t>acres for $167,000.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>
              <a:solidFill>
                <a:srgbClr val="0066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endParaRPr lang="en-US" dirty="0" smtClean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1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2" r="6114"/>
          <a:stretch/>
        </p:blipFill>
        <p:spPr bwMode="auto">
          <a:xfrm>
            <a:off x="228600" y="1295400"/>
            <a:ext cx="8686800" cy="5562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685800"/>
            <a:ext cx="8229600" cy="685800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extrusionH="57150" prstMaterial="softEdge">
              <a:bevelT w="38100" h="38100"/>
            </a:sp3d>
          </a:bodyPr>
          <a:lstStyle/>
          <a:p>
            <a:r>
              <a:rPr lang="en-US" sz="4000" b="1" dirty="0" smtClean="0">
                <a:solidFill>
                  <a:srgbClr val="006600"/>
                </a:solidFill>
              </a:rPr>
              <a:t>New England Offshore Wind Leases</a:t>
            </a:r>
            <a:endParaRPr lang="en-US" sz="4000" b="1" dirty="0">
              <a:solidFill>
                <a:srgbClr val="006600"/>
              </a:solidFill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446" t="73118" r="1394" b="2239"/>
          <a:stretch/>
        </p:blipFill>
        <p:spPr bwMode="auto">
          <a:xfrm>
            <a:off x="6572250" y="5334000"/>
            <a:ext cx="2343150" cy="1447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0" y="5760675"/>
            <a:ext cx="1676400" cy="9464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Deepwater Wind</a:t>
            </a:r>
          </a:p>
          <a:p>
            <a:pPr>
              <a:spcBef>
                <a:spcPts val="1200"/>
              </a:spcBef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RES Offshore</a:t>
            </a:r>
          </a:p>
          <a:p>
            <a:pPr>
              <a:spcBef>
                <a:spcPts val="600"/>
              </a:spcBef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Offshore MW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3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682" y="1066800"/>
            <a:ext cx="4648200" cy="1600200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extrusionH="57150" prstMaterial="softEdge">
              <a:bevelT w="38100" h="38100"/>
            </a:sp3d>
          </a:bodyPr>
          <a:lstStyle/>
          <a:p>
            <a:r>
              <a:rPr lang="en-US" sz="4000" b="1" dirty="0" smtClean="0">
                <a:solidFill>
                  <a:srgbClr val="006600"/>
                </a:solidFill>
              </a:rPr>
              <a:t>America’s 1</a:t>
            </a:r>
            <a:r>
              <a:rPr lang="en-US" sz="4000" b="1" baseline="30000" dirty="0" smtClean="0">
                <a:solidFill>
                  <a:srgbClr val="006600"/>
                </a:solidFill>
              </a:rPr>
              <a:t>st</a:t>
            </a:r>
            <a:r>
              <a:rPr lang="en-US" sz="4000" b="1" dirty="0" smtClean="0">
                <a:solidFill>
                  <a:srgbClr val="006600"/>
                </a:solidFill>
              </a:rPr>
              <a:t> Offshore Wind Project</a:t>
            </a:r>
            <a:br>
              <a:rPr lang="en-US" sz="4000" b="1" dirty="0" smtClean="0">
                <a:solidFill>
                  <a:srgbClr val="006600"/>
                </a:solidFill>
              </a:rPr>
            </a:br>
            <a:r>
              <a:rPr lang="en-US" sz="4000" b="1" dirty="0" smtClean="0">
                <a:solidFill>
                  <a:srgbClr val="006600"/>
                </a:solidFill>
              </a:rPr>
              <a:t> </a:t>
            </a:r>
            <a:r>
              <a:rPr lang="en-US" sz="2700" b="1" dirty="0" smtClean="0">
                <a:solidFill>
                  <a:srgbClr val="006600"/>
                </a:solidFill>
              </a:rPr>
              <a:t>Deepwater Wind’s Block Island</a:t>
            </a:r>
            <a:endParaRPr lang="en-US" sz="2700" b="1" dirty="0">
              <a:solidFill>
                <a:srgbClr val="0066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741" t="8008" r="27778" b="4084"/>
          <a:stretch/>
        </p:blipFill>
        <p:spPr bwMode="auto">
          <a:xfrm>
            <a:off x="0" y="838200"/>
            <a:ext cx="386987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6582" y="2895600"/>
            <a:ext cx="3962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6600"/>
                </a:solidFill>
              </a:rPr>
              <a:t>30 MW project in Rhode Island state waters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6600"/>
                </a:solidFill>
              </a:rPr>
              <a:t>Reached Financial Close in March, 2015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6600"/>
                </a:solidFill>
              </a:rPr>
              <a:t>Alstom 6 Megawatt Turbine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6600"/>
                </a:solidFill>
              </a:rPr>
              <a:t>Construction Underway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6600"/>
                </a:solidFill>
              </a:rPr>
              <a:t>Operational in 2016</a:t>
            </a:r>
            <a:endParaRPr lang="en-US" sz="2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43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2438400"/>
          </a:xfrm>
        </p:spPr>
        <p:txBody>
          <a:bodyPr>
            <a:normAutofit/>
            <a:scene3d>
              <a:camera prst="orthographicFront"/>
              <a:lightRig rig="soft" dir="t"/>
            </a:scene3d>
            <a:sp3d extrusionH="57150" prstMaterial="softEdge">
              <a:bevelT w="38100" h="38100"/>
            </a:sp3d>
          </a:bodyPr>
          <a:lstStyle/>
          <a:p>
            <a:r>
              <a:rPr lang="en-US" sz="6600" b="1" dirty="0" smtClean="0">
                <a:solidFill>
                  <a:srgbClr val="006600"/>
                </a:solidFill>
              </a:rPr>
              <a:t>The Cost of </a:t>
            </a:r>
            <a:br>
              <a:rPr lang="en-US" sz="6600" b="1" dirty="0" smtClean="0">
                <a:solidFill>
                  <a:srgbClr val="006600"/>
                </a:solidFill>
              </a:rPr>
            </a:br>
            <a:r>
              <a:rPr lang="en-US" sz="6600" b="1" dirty="0" smtClean="0">
                <a:solidFill>
                  <a:srgbClr val="006600"/>
                </a:solidFill>
              </a:rPr>
              <a:t>Offshore Wind</a:t>
            </a:r>
            <a:endParaRPr lang="en-US" sz="6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7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914400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extrusionH="57150" prstMaterial="softEdge">
              <a:bevelT w="38100" h="38100"/>
            </a:sp3d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Projected Price of Electricity by Source</a:t>
            </a:r>
            <a:endParaRPr lang="en-US" b="1" dirty="0">
              <a:solidFill>
                <a:srgbClr val="0066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15528991"/>
              </p:ext>
            </p:extLst>
          </p:nvPr>
        </p:nvGraphicFramePr>
        <p:xfrm>
          <a:off x="381000" y="1600199"/>
          <a:ext cx="8229600" cy="46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71800" y="609600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U.S. Energy Information Administration, Boston Globe Staff, September 2013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2209800"/>
            <a:ext cx="1447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Less than 8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2740223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6.71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3121223"/>
            <a:ext cx="76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8.66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3959423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10.01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3502223"/>
            <a:ext cx="533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9.03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0" y="4340423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10.84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4721423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14.43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772400" y="5102423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22.15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8621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914400"/>
          </a:xfrm>
        </p:spPr>
        <p:txBody>
          <a:bodyPr>
            <a:scene3d>
              <a:camera prst="orthographicFront"/>
              <a:lightRig rig="soft" dir="t"/>
            </a:scene3d>
            <a:sp3d extrusionH="57150" prstMaterial="softEdge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Decrease in Cost of </a:t>
            </a:r>
            <a:r>
              <a:rPr lang="en-US" b="1" dirty="0" smtClean="0">
                <a:solidFill>
                  <a:srgbClr val="006600"/>
                </a:solidFill>
              </a:rPr>
              <a:t>Onshore Wind</a:t>
            </a:r>
            <a:endParaRPr lang="en-US" dirty="0"/>
          </a:p>
        </p:txBody>
      </p:sp>
      <p:pic>
        <p:nvPicPr>
          <p:cNvPr id="2050" name="Picture 2" descr="U:\TECH - Wind\Analysis\Costs\DOE_RevolutionNow_LCOE-MW_9_201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00" b="2200"/>
          <a:stretch/>
        </p:blipFill>
        <p:spPr bwMode="auto">
          <a:xfrm>
            <a:off x="760413" y="1504950"/>
            <a:ext cx="7621587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6096000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black"/>
                </a:solidFill>
              </a:rPr>
              <a:t>Source: DOE Wind Technologies Market Report 2012 as presented by American Wind Energy Association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68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/>
            <a:scene3d>
              <a:camera prst="orthographicFront"/>
              <a:lightRig rig="soft" dir="t"/>
            </a:scene3d>
            <a:sp3d extrusionH="57150" prstMaterial="softEdge">
              <a:bevelT w="38100" h="38100"/>
            </a:sp3d>
          </a:bodyPr>
          <a:lstStyle/>
          <a:p>
            <a:r>
              <a:rPr lang="en-US" sz="4000" b="1" dirty="0" smtClean="0">
                <a:solidFill>
                  <a:srgbClr val="006600"/>
                </a:solidFill>
              </a:rPr>
              <a:t>Decrease in Cost of Solar</a:t>
            </a:r>
            <a:endParaRPr lang="en-US" sz="4000" b="1" dirty="0">
              <a:solidFill>
                <a:srgbClr val="00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6096000"/>
            <a:ext cx="434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Bloomberg, New Energy Finance, pv.energytrend.com</a:t>
            </a:r>
            <a:endParaRPr lang="en-US" sz="1200" dirty="0"/>
          </a:p>
        </p:txBody>
      </p:sp>
      <p:pic>
        <p:nvPicPr>
          <p:cNvPr id="1026" name="Picture 3" descr="http://upload.wikimedia.org/wikipedia/commons/thumb/7/71/Price_history_of_silicon_PV_cells_since_1977.svg/710px-Price_history_of_silicon_PV_cells_since_1977.sv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866"/>
          <a:stretch/>
        </p:blipFill>
        <p:spPr bwMode="auto">
          <a:xfrm>
            <a:off x="1008821" y="1523999"/>
            <a:ext cx="6839779" cy="457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3566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1"/>
            <a:ext cx="7772400" cy="33528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>
                <a:solidFill>
                  <a:srgbClr val="006600"/>
                </a:solidFill>
              </a:rPr>
              <a:t>Offshore Wind Overview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rgbClr val="006600"/>
                </a:solidFill>
              </a:rPr>
              <a:t>Offshore Wind </a:t>
            </a:r>
            <a:r>
              <a:rPr lang="en-US" dirty="0">
                <a:solidFill>
                  <a:srgbClr val="006600"/>
                </a:solidFill>
              </a:rPr>
              <a:t>I</a:t>
            </a:r>
            <a:r>
              <a:rPr lang="en-US" dirty="0" smtClean="0">
                <a:solidFill>
                  <a:srgbClr val="006600"/>
                </a:solidFill>
              </a:rPr>
              <a:t>nitiatives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rgbClr val="006600"/>
                </a:solidFill>
              </a:rPr>
              <a:t>New England Offshore Wind Leases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rgbClr val="006600"/>
                </a:solidFill>
              </a:rPr>
              <a:t>The Cost of Offshore Wind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9906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6600"/>
                </a:solidFill>
              </a:rPr>
              <a:t>TOPICS</a:t>
            </a:r>
            <a:endParaRPr lang="en-US" sz="4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77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914400"/>
          </a:xfrm>
        </p:spPr>
        <p:txBody>
          <a:bodyPr>
            <a:normAutofit/>
            <a:scene3d>
              <a:camera prst="orthographicFront"/>
              <a:lightRig rig="soft" dir="t"/>
            </a:scene3d>
            <a:sp3d extrusionH="57150" prstMaterial="softEdge">
              <a:bevelT w="38100" h="38100"/>
            </a:sp3d>
          </a:bodyPr>
          <a:lstStyle/>
          <a:p>
            <a:r>
              <a:rPr lang="en-US" sz="4000" b="1" dirty="0" smtClean="0">
                <a:solidFill>
                  <a:srgbClr val="006600"/>
                </a:solidFill>
              </a:rPr>
              <a:t>2020 UK Goal: €100/</a:t>
            </a:r>
            <a:r>
              <a:rPr lang="en-US" sz="4000" b="1" dirty="0" err="1" smtClean="0">
                <a:solidFill>
                  <a:srgbClr val="006600"/>
                </a:solidFill>
              </a:rPr>
              <a:t>MWh</a:t>
            </a:r>
            <a:endParaRPr lang="en-US" sz="1200" b="1" dirty="0">
              <a:solidFill>
                <a:srgbClr val="0066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814" y="1661302"/>
            <a:ext cx="8078786" cy="390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6096000"/>
            <a:ext cx="76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Source: Crown Estate Offshore Wind Cost Reduction Pathways Study</a:t>
            </a:r>
          </a:p>
        </p:txBody>
      </p:sp>
    </p:spTree>
    <p:extLst>
      <p:ext uri="{BB962C8B-B14F-4D97-AF65-F5344CB8AC3E}">
        <p14:creationId xmlns:p14="http://schemas.microsoft.com/office/powerpoint/2010/main" xmlns="" val="76232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2025"/>
            <a:ext cx="1828800" cy="23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extrusionH="57150" prstMaterial="softEdge">
              <a:bevelT w="38100" h="38100"/>
            </a:sp3d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Advancement of Technology</a:t>
            </a:r>
            <a:br>
              <a:rPr lang="en-US" b="1" dirty="0" smtClean="0">
                <a:solidFill>
                  <a:srgbClr val="006600"/>
                </a:solidFill>
              </a:rPr>
            </a:br>
            <a:r>
              <a:rPr lang="en-US" sz="4000" b="1" dirty="0" smtClean="0">
                <a:solidFill>
                  <a:srgbClr val="006600"/>
                </a:solidFill>
              </a:rPr>
              <a:t>Evolution of Offshore Wind Turbines</a:t>
            </a:r>
            <a:endParaRPr lang="en-US" sz="4000" b="1" dirty="0">
              <a:solidFill>
                <a:srgbClr val="0066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20233368"/>
              </p:ext>
            </p:extLst>
          </p:nvPr>
        </p:nvGraphicFramePr>
        <p:xfrm>
          <a:off x="381000" y="4528748"/>
          <a:ext cx="8382000" cy="1719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2438400"/>
                <a:gridCol w="2171700"/>
                <a:gridCol w="2095500"/>
              </a:tblGrid>
              <a:tr h="25690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GE 1.6 MW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Siemens 3.6</a:t>
                      </a: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</a:rPr>
                        <a:t> MW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Alstom 6 MW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642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Project</a:t>
                      </a:r>
                    </a:p>
                    <a:p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Cape Wind’s Original Design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Cape</a:t>
                      </a: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</a:rPr>
                        <a:t> Wind’s Current Design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Deepwater Wind’s Block Island </a:t>
                      </a: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</a:rPr>
                        <a:t>Design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262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Hub</a:t>
                      </a: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</a:rPr>
                        <a:t> Height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80 </a:t>
                      </a: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</a:rPr>
                        <a:t> meters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80</a:t>
                      </a: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</a:rPr>
                        <a:t> meters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100 meters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262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Rotor Diameter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82.5 meters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107 meters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150 meters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9869" l="9919" r="89919">
                        <a14:foregroundMark x1="29268" y1="51111" x2="29268" y2="51111"/>
                        <a14:foregroundMark x1="18537" y1="5752" x2="18537" y2="5752"/>
                        <a14:foregroundMark x1="39512" y1="85621" x2="39512" y2="85621"/>
                        <a14:foregroundMark x1="39426" y1="91405" x2="39426" y2="91405"/>
                        <a14:backgroundMark x1="68455" y1="56993" x2="68455" y2="56993"/>
                        <a14:backgroundMark x1="27317" y1="69935" x2="27317" y2="69935"/>
                        <a14:backgroundMark x1="20976" y1="92941" x2="20976" y2="92941"/>
                        <a14:backgroundMark x1="28455" y1="94379" x2="28455" y2="94379"/>
                        <a14:backgroundMark x1="60325" y1="90850" x2="60325" y2="90850"/>
                        <a14:backgroundMark x1="49268" y1="78562" x2="49268" y2="78562"/>
                        <a14:backgroundMark x1="58049" y1="70588" x2="58049" y2="70588"/>
                        <a14:backgroundMark x1="47967" y1="56863" x2="47967" y2="56863"/>
                        <a14:backgroundMark x1="44715" y1="44314" x2="44715" y2="44314"/>
                        <a14:backgroundMark x1="76748" y1="45621" x2="76748" y2="45621"/>
                        <a14:backgroundMark x1="79837" y1="91503" x2="79837" y2="91503"/>
                        <a14:backgroundMark x1="23415" y1="76471" x2="23415" y2="76471"/>
                        <a14:backgroundMark x1="23252" y1="91111" x2="23252" y2="91111"/>
                        <a14:backgroundMark x1="47317" y1="93072" x2="47317" y2="93072"/>
                        <a14:backgroundMark x1="44553" y1="67582" x2="44553" y2="67582"/>
                        <a14:backgroundMark x1="46992" y1="68627" x2="46992" y2="68627"/>
                        <a14:backgroundMark x1="46829" y1="72157" x2="46829" y2="72157"/>
                        <a14:backgroundMark x1="65366" y1="95294" x2="65366" y2="95294"/>
                        <a14:backgroundMark x1="56260" y1="92418" x2="56260" y2="92418"/>
                        <a14:backgroundMark x1="55122" y1="89673" x2="55122" y2="89673"/>
                        <a14:backgroundMark x1="50569" y1="93595" x2="50569" y2="93595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2436794"/>
            <a:ext cx="1594021" cy="198280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3426" b="57407" l="60313" r="74188">
                        <a14:foregroundMark x1="62063" y1="16759" x2="62063" y2="16759"/>
                        <a14:foregroundMark x1="61313" y1="15093" x2="61313" y2="15093"/>
                        <a14:foregroundMark x1="72500" y1="26852" x2="72500" y2="26852"/>
                        <a14:foregroundMark x1="72375" y1="26852" x2="72375" y2="26852"/>
                        <a14:foregroundMark x1="72219" y1="27407" x2="72219" y2="27407"/>
                        <a14:foregroundMark x1="66906" y1="55278" x2="66906" y2="55278"/>
                        <a14:foregroundMark x1="66969" y1="54537" x2="66969" y2="54537"/>
                        <a14:foregroundMark x1="60938" y1="14537" x2="60938" y2="14537"/>
                        <a14:foregroundMark x1="61656" y1="15833" x2="61656" y2="15833"/>
                        <a14:foregroundMark x1="61750" y1="16204" x2="61750" y2="16204"/>
                        <a14:foregroundMark x1="61750" y1="16204" x2="61750" y2="1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101" t="13333" r="25776" b="42137"/>
          <a:stretch/>
        </p:blipFill>
        <p:spPr bwMode="auto">
          <a:xfrm>
            <a:off x="6248400" y="1710427"/>
            <a:ext cx="2617395" cy="278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56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igitaljournal.com/img/9/2/1/3/9/6/i/5/3/1/o/WindTurbine_Siemens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532" t="11830" r="31344"/>
          <a:stretch>
            <a:fillRect/>
          </a:stretch>
        </p:blipFill>
        <p:spPr bwMode="auto">
          <a:xfrm>
            <a:off x="5715000" y="1981200"/>
            <a:ext cx="2881745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006600"/>
                </a:solidFill>
                <a:effectLst/>
              </a:rPr>
              <a:t>Offshore Wind </a:t>
            </a:r>
            <a:r>
              <a:rPr lang="en-US" sz="4000" b="1" dirty="0" smtClean="0">
                <a:solidFill>
                  <a:srgbClr val="006600"/>
                </a:solidFill>
              </a:rPr>
              <a:t>Overview</a:t>
            </a:r>
            <a:endParaRPr lang="en-US" sz="4000" dirty="0">
              <a:solidFill>
                <a:srgbClr val="006600"/>
              </a:solidFill>
              <a:effectLst/>
            </a:endParaRP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5334000" cy="4495800"/>
          </a:xfrm>
        </p:spPr>
        <p:txBody>
          <a:bodyPr>
            <a:noAutofit/>
          </a:bodyPr>
          <a:lstStyle/>
          <a:p>
            <a:pPr marL="230188" indent="-230188">
              <a:spcBef>
                <a:spcPts val="0"/>
              </a:spcBef>
              <a:spcAft>
                <a:spcPts val="1800"/>
              </a:spcAft>
              <a:buClr>
                <a:srgbClr val="006600"/>
              </a:buClr>
            </a:pPr>
            <a:r>
              <a:rPr lang="en-US" sz="2800" dirty="0" smtClean="0">
                <a:solidFill>
                  <a:srgbClr val="006600"/>
                </a:solidFill>
              </a:rPr>
              <a:t>Huge Resource, Close to Load </a:t>
            </a:r>
          </a:p>
          <a:p>
            <a:pPr marL="230188" indent="-230188">
              <a:spcBef>
                <a:spcPts val="0"/>
              </a:spcBef>
              <a:spcAft>
                <a:spcPts val="1800"/>
              </a:spcAft>
              <a:buClr>
                <a:srgbClr val="006600"/>
              </a:buClr>
            </a:pPr>
            <a:r>
              <a:rPr lang="en-US" sz="2800" dirty="0" smtClean="0">
                <a:solidFill>
                  <a:srgbClr val="006600"/>
                </a:solidFill>
              </a:rPr>
              <a:t>Higher Cost</a:t>
            </a:r>
          </a:p>
          <a:p>
            <a:pPr marL="230188" indent="-230188">
              <a:spcBef>
                <a:spcPts val="0"/>
              </a:spcBef>
              <a:spcAft>
                <a:spcPts val="1800"/>
              </a:spcAft>
              <a:buClr>
                <a:srgbClr val="006600"/>
              </a:buClr>
            </a:pPr>
            <a:r>
              <a:rPr lang="en-US" sz="2800" dirty="0" smtClean="0">
                <a:solidFill>
                  <a:srgbClr val="006600"/>
                </a:solidFill>
              </a:rPr>
              <a:t>Massachusetts-Made </a:t>
            </a:r>
            <a:r>
              <a:rPr lang="en-US" sz="2800" dirty="0">
                <a:solidFill>
                  <a:srgbClr val="006600"/>
                </a:solidFill>
              </a:rPr>
              <a:t>E</a:t>
            </a:r>
            <a:r>
              <a:rPr lang="en-US" sz="2800" dirty="0" smtClean="0">
                <a:solidFill>
                  <a:srgbClr val="006600"/>
                </a:solidFill>
              </a:rPr>
              <a:t>nergy</a:t>
            </a:r>
          </a:p>
          <a:p>
            <a:pPr marL="230188" indent="-230188">
              <a:spcBef>
                <a:spcPts val="0"/>
              </a:spcBef>
              <a:spcAft>
                <a:spcPts val="1800"/>
              </a:spcAft>
              <a:buClr>
                <a:srgbClr val="006600"/>
              </a:buClr>
            </a:pPr>
            <a:r>
              <a:rPr lang="en-US" sz="2800" kern="800" dirty="0" smtClean="0">
                <a:solidFill>
                  <a:srgbClr val="006600"/>
                </a:solidFill>
              </a:rPr>
              <a:t>Local Job Creation</a:t>
            </a:r>
          </a:p>
          <a:p>
            <a:pPr marL="230188" indent="-230188">
              <a:spcBef>
                <a:spcPts val="0"/>
              </a:spcBef>
              <a:spcAft>
                <a:spcPts val="1800"/>
              </a:spcAft>
              <a:buClr>
                <a:srgbClr val="006600"/>
              </a:buClr>
            </a:pPr>
            <a:r>
              <a:rPr lang="en-US" sz="2800" dirty="0" smtClean="0">
                <a:solidFill>
                  <a:srgbClr val="006600"/>
                </a:solidFill>
              </a:rPr>
              <a:t>Climate Change</a:t>
            </a:r>
          </a:p>
          <a:p>
            <a:pPr marL="230188" indent="-230188">
              <a:spcBef>
                <a:spcPts val="0"/>
              </a:spcBef>
              <a:spcAft>
                <a:spcPts val="1800"/>
              </a:spcAft>
              <a:buClr>
                <a:srgbClr val="006600"/>
              </a:buClr>
            </a:pPr>
            <a:r>
              <a:rPr lang="en-US" sz="2800" dirty="0" smtClean="0">
                <a:solidFill>
                  <a:srgbClr val="006600"/>
                </a:solidFill>
              </a:rPr>
              <a:t>Regional Generation Retirements</a:t>
            </a:r>
          </a:p>
          <a:p>
            <a:endParaRPr lang="en-US" dirty="0" smtClean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0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457200" y="1660566"/>
            <a:ext cx="3581401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 smtClean="0">
                <a:solidFill>
                  <a:srgbClr val="006600"/>
                </a:solidFill>
              </a:rPr>
              <a:t>AS OF END OF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6600"/>
                </a:solidFill>
              </a:rPr>
              <a:t>2,488 turbines in 74 wind farms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6600"/>
                </a:solidFill>
              </a:rPr>
              <a:t>8,045 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6600"/>
                </a:solidFill>
              </a:rPr>
              <a:t>58,000 jobs (2013)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6600"/>
                </a:solidFill>
              </a:rPr>
              <a:t>1% of EU’s electricity consumption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u="sng" dirty="0" smtClean="0">
                <a:solidFill>
                  <a:srgbClr val="006600"/>
                </a:solidFill>
              </a:rPr>
              <a:t>IN 2015/2016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6600"/>
                </a:solidFill>
              </a:rPr>
              <a:t>12 offshore projects totaling 3 GW are currently under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u="sng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sz="2000" b="1" u="sng" dirty="0" smtClean="0">
                <a:solidFill>
                  <a:srgbClr val="006600"/>
                </a:solidFill>
              </a:rPr>
              <a:t>IN THE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6600"/>
                </a:solidFill>
              </a:rPr>
              <a:t>26.4 </a:t>
            </a:r>
            <a:r>
              <a:rPr lang="en-US" sz="1700" dirty="0">
                <a:solidFill>
                  <a:srgbClr val="006600"/>
                </a:solidFill>
              </a:rPr>
              <a:t>G</a:t>
            </a:r>
            <a:r>
              <a:rPr lang="en-US" sz="1700" dirty="0" smtClean="0">
                <a:solidFill>
                  <a:srgbClr val="006600"/>
                </a:solidFill>
              </a:rPr>
              <a:t>W of consented offshore wind projects in Europe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5410200"/>
            <a:ext cx="434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prstClr val="black"/>
                </a:solidFill>
              </a:rPr>
              <a:t>Anholt</a:t>
            </a:r>
            <a:r>
              <a:rPr lang="en-US" dirty="0" smtClean="0">
                <a:solidFill>
                  <a:prstClr val="black"/>
                </a:solidFill>
              </a:rPr>
              <a:t> Offshore Wind Farm, Denmark</a:t>
            </a:r>
          </a:p>
          <a:p>
            <a:pPr algn="r"/>
            <a:r>
              <a:rPr lang="en-US" sz="1600" dirty="0" smtClean="0">
                <a:solidFill>
                  <a:prstClr val="black"/>
                </a:solidFill>
              </a:rPr>
              <a:t>111 wind turbines, 400 MW</a:t>
            </a:r>
          </a:p>
        </p:txBody>
      </p:sp>
      <p:sp>
        <p:nvSpPr>
          <p:cNvPr id="18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/>
            <a:scene3d>
              <a:camera prst="orthographicFront"/>
              <a:lightRig rig="soft" dir="t"/>
            </a:scene3d>
            <a:sp3d extrusionH="57150" prstMaterial="softEdge">
              <a:bevelT w="38100" h="38100"/>
            </a:sp3d>
          </a:bodyPr>
          <a:lstStyle/>
          <a:p>
            <a:r>
              <a:rPr lang="en-US" sz="4000" b="1" dirty="0">
                <a:solidFill>
                  <a:srgbClr val="006600"/>
                </a:solidFill>
              </a:rPr>
              <a:t>Offshore Wind in Europe</a:t>
            </a:r>
            <a:endParaRPr lang="en-US" sz="4000" b="1" dirty="0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716"/>
          <a:stretch/>
        </p:blipFill>
        <p:spPr bwMode="auto">
          <a:xfrm>
            <a:off x="4038601" y="1676400"/>
            <a:ext cx="457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29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/>
            <a:scene3d>
              <a:camera prst="orthographicFront"/>
              <a:lightRig rig="soft" dir="t"/>
            </a:scene3d>
            <a:sp3d extrusionH="57150" prstMaterial="softEdge">
              <a:bevelT w="38100" h="38100"/>
            </a:sp3d>
          </a:bodyPr>
          <a:lstStyle/>
          <a:p>
            <a:r>
              <a:rPr lang="en-US" sz="4000" b="1" dirty="0" smtClean="0">
                <a:solidFill>
                  <a:srgbClr val="006600"/>
                </a:solidFill>
              </a:rPr>
              <a:t>Offshore Wind in the United States</a:t>
            </a:r>
            <a:endParaRPr lang="en-US" sz="4000" b="1" dirty="0">
              <a:solidFill>
                <a:srgbClr val="0066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1" t="5262" r="1865" b="3191"/>
          <a:stretch/>
        </p:blipFill>
        <p:spPr bwMode="auto">
          <a:xfrm>
            <a:off x="914400" y="1447800"/>
            <a:ext cx="716279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2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/>
            <a:scene3d>
              <a:camera prst="orthographicFront"/>
              <a:lightRig rig="soft" dir="t"/>
            </a:scene3d>
            <a:sp3d extrusionH="57150" prstMaterial="softEdge">
              <a:bevelT w="38100" h="38100"/>
            </a:sp3d>
          </a:bodyPr>
          <a:lstStyle/>
          <a:p>
            <a:r>
              <a:rPr lang="en-US" sz="4000" b="1" dirty="0" smtClean="0">
                <a:solidFill>
                  <a:srgbClr val="006600"/>
                </a:solidFill>
              </a:rPr>
              <a:t>Offshore Wind Initiatives</a:t>
            </a:r>
            <a:endParaRPr lang="en-US" sz="4000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7836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600" dirty="0" smtClean="0">
                <a:solidFill>
                  <a:srgbClr val="006600"/>
                </a:solidFill>
              </a:rPr>
              <a:t>Planning for potential Offshore Wind development in the Commonwealth:</a:t>
            </a:r>
          </a:p>
          <a:p>
            <a:pPr marL="571500"/>
            <a:r>
              <a:rPr lang="en-US" dirty="0" smtClean="0">
                <a:solidFill>
                  <a:srgbClr val="006600"/>
                </a:solidFill>
              </a:rPr>
              <a:t>Stakeholder Engagement</a:t>
            </a:r>
          </a:p>
          <a:p>
            <a:pPr marL="571500"/>
            <a:r>
              <a:rPr lang="en-US" dirty="0" smtClean="0">
                <a:solidFill>
                  <a:srgbClr val="006600"/>
                </a:solidFill>
              </a:rPr>
              <a:t>Marine Wildlife Surveys</a:t>
            </a:r>
          </a:p>
          <a:p>
            <a:pPr marL="571500"/>
            <a:r>
              <a:rPr lang="en-US" dirty="0">
                <a:solidFill>
                  <a:srgbClr val="006600"/>
                </a:solidFill>
              </a:rPr>
              <a:t>Transmission </a:t>
            </a:r>
            <a:r>
              <a:rPr lang="en-US" dirty="0" smtClean="0">
                <a:solidFill>
                  <a:srgbClr val="006600"/>
                </a:solidFill>
              </a:rPr>
              <a:t>Study</a:t>
            </a:r>
          </a:p>
          <a:p>
            <a:pPr marL="571500"/>
            <a:r>
              <a:rPr lang="en-US" dirty="0" smtClean="0">
                <a:solidFill>
                  <a:srgbClr val="006600"/>
                </a:solidFill>
              </a:rPr>
              <a:t>Marine Commerce Terminal</a:t>
            </a:r>
          </a:p>
          <a:p>
            <a:pPr lvl="1"/>
            <a:endParaRPr lang="en-US" dirty="0" smtClean="0">
              <a:solidFill>
                <a:srgbClr val="006600"/>
              </a:solidFill>
            </a:endParaRPr>
          </a:p>
          <a:p>
            <a:endParaRPr lang="en-US" dirty="0">
              <a:solidFill>
                <a:srgbClr val="006600"/>
              </a:solidFill>
            </a:endParaRPr>
          </a:p>
          <a:p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92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scene3d>
              <a:camera prst="orthographicFront"/>
              <a:lightRig rig="soft" dir="t"/>
            </a:scene3d>
            <a:sp3d extrusionH="57150" prstMaterial="softEdge">
              <a:bevelT w="38100" h="38100"/>
            </a:sp3d>
          </a:bodyPr>
          <a:lstStyle/>
          <a:p>
            <a:pPr lvl="0"/>
            <a:r>
              <a:rPr lang="en-US" sz="4000" b="1" dirty="0">
                <a:solidFill>
                  <a:srgbClr val="006600"/>
                </a:solidFill>
              </a:rPr>
              <a:t>OSW Stakeholder </a:t>
            </a:r>
            <a:r>
              <a:rPr lang="en-US" sz="4000" b="1" dirty="0" smtClean="0">
                <a:solidFill>
                  <a:srgbClr val="006600"/>
                </a:solidFill>
              </a:rPr>
              <a:t>Engagement</a:t>
            </a:r>
            <a:endParaRPr lang="en-US" sz="4000" dirty="0">
              <a:solidFill>
                <a:srgbClr val="006600"/>
              </a:solidFill>
            </a:endParaRP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381000" y="1573917"/>
            <a:ext cx="4191000" cy="4293483"/>
          </a:xfr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endParaRPr lang="en-US" sz="700" dirty="0" smtClean="0">
              <a:solidFill>
                <a:srgbClr val="006600"/>
              </a:solidFill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600" dirty="0" smtClean="0">
                <a:solidFill>
                  <a:srgbClr val="006600"/>
                </a:solidFill>
              </a:rPr>
              <a:t>Since 2009, MA - BOEM Task Force with Feds, Tribes, State, Local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600" dirty="0" smtClean="0">
                <a:solidFill>
                  <a:srgbClr val="006600"/>
                </a:solidFill>
              </a:rPr>
              <a:t>Convened over 100 public &amp; stakeholder meetings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600" dirty="0" smtClean="0">
                <a:solidFill>
                  <a:srgbClr val="006600"/>
                </a:solidFill>
              </a:rPr>
              <a:t>Formed Fisheries &amp; Habitat Working Groups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600" dirty="0" smtClean="0">
                <a:solidFill>
                  <a:srgbClr val="006600"/>
                </a:solidFill>
              </a:rPr>
              <a:t>Reduced OSW Area by 60%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sz="800" dirty="0" smtClean="0">
              <a:solidFill>
                <a:srgbClr val="0066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800" t="35555" r="28475" b="18815"/>
          <a:stretch/>
        </p:blipFill>
        <p:spPr bwMode="auto">
          <a:xfrm>
            <a:off x="4648200" y="1905000"/>
            <a:ext cx="4038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70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85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extrusionH="57150" prstMaterial="softEdge">
              <a:bevelT w="38100" h="38100"/>
            </a:sp3d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6600"/>
                </a:solidFill>
              </a:rPr>
              <a:t>OSW Marine Wildlife Survey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419600" cy="4876800"/>
          </a:xfrm>
        </p:spPr>
        <p:txBody>
          <a:bodyPr/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6600"/>
                </a:solidFill>
              </a:rPr>
              <a:t>MassCEC co-funded a three-year effort in partnership with  BOEM: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000" dirty="0" smtClean="0">
              <a:solidFill>
                <a:srgbClr val="0066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 smtClean="0">
                <a:solidFill>
                  <a:srgbClr val="006600"/>
                </a:solidFill>
              </a:rPr>
              <a:t>Large </a:t>
            </a:r>
            <a:r>
              <a:rPr lang="en-US" sz="2400" u="sng" dirty="0">
                <a:solidFill>
                  <a:srgbClr val="006600"/>
                </a:solidFill>
              </a:rPr>
              <a:t>Whales and </a:t>
            </a:r>
            <a:r>
              <a:rPr lang="en-US" sz="2400" u="sng" dirty="0" smtClean="0">
                <a:solidFill>
                  <a:srgbClr val="006600"/>
                </a:solidFill>
              </a:rPr>
              <a:t>Turtles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006600"/>
                </a:solidFill>
              </a:rPr>
              <a:t>New </a:t>
            </a:r>
            <a:r>
              <a:rPr lang="en-US" sz="2400" dirty="0">
                <a:solidFill>
                  <a:srgbClr val="006600"/>
                </a:solidFill>
              </a:rPr>
              <a:t>England </a:t>
            </a:r>
            <a:r>
              <a:rPr lang="en-US" sz="2400" dirty="0" smtClean="0">
                <a:solidFill>
                  <a:srgbClr val="006600"/>
                </a:solidFill>
              </a:rPr>
              <a:t>Aquarium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006600"/>
                </a:solidFill>
              </a:rPr>
              <a:t>Aerial </a:t>
            </a:r>
            <a:r>
              <a:rPr lang="en-US" sz="2400" dirty="0">
                <a:solidFill>
                  <a:srgbClr val="006600"/>
                </a:solidFill>
              </a:rPr>
              <a:t>Surveys </a:t>
            </a:r>
            <a:endParaRPr lang="en-US" sz="2400" dirty="0" smtClean="0">
              <a:solidFill>
                <a:srgbClr val="0066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006600"/>
                </a:solidFill>
              </a:rPr>
              <a:t>Underwater  Acoustical Buoys</a:t>
            </a:r>
            <a:endParaRPr lang="en-US" sz="2400" dirty="0">
              <a:solidFill>
                <a:srgbClr val="006600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u="sng" dirty="0" smtClean="0">
                <a:solidFill>
                  <a:srgbClr val="006600"/>
                </a:solidFill>
              </a:rPr>
              <a:t>Avian</a:t>
            </a:r>
            <a:r>
              <a:rPr lang="en-US" sz="2400" dirty="0" smtClean="0">
                <a:solidFill>
                  <a:srgbClr val="006600"/>
                </a:solidFill>
              </a:rPr>
              <a:t>  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006600"/>
                </a:solidFill>
              </a:rPr>
              <a:t>College of Staten Island</a:t>
            </a:r>
          </a:p>
          <a:p>
            <a:pPr marL="114300"/>
            <a:r>
              <a:rPr lang="en-US" sz="2400" dirty="0" smtClean="0">
                <a:solidFill>
                  <a:srgbClr val="006600"/>
                </a:solidFill>
              </a:rPr>
              <a:t>Aerial Surveys</a:t>
            </a:r>
            <a:endParaRPr lang="en-US" sz="2400" dirty="0">
              <a:solidFill>
                <a:srgbClr val="006600"/>
              </a:solidFill>
            </a:endParaRPr>
          </a:p>
        </p:txBody>
      </p:sp>
      <p:pic>
        <p:nvPicPr>
          <p:cNvPr id="6" name="Content Placeholder 3" descr="SurveyMap_RandomizedOption1_10_RI_Extension"/>
          <p:cNvPicPr>
            <a:picLocks/>
          </p:cNvPicPr>
          <p:nvPr/>
        </p:nvPicPr>
        <p:blipFill rotWithShape="1">
          <a:blip r:embed="rId3" cstate="print"/>
          <a:srcRect t="1250" r="1911"/>
          <a:stretch/>
        </p:blipFill>
        <p:spPr bwMode="auto">
          <a:xfrm>
            <a:off x="4876800" y="1524000"/>
            <a:ext cx="35814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5087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784" t="1563" r="1067" b="977"/>
          <a:stretch/>
        </p:blipFill>
        <p:spPr>
          <a:xfrm>
            <a:off x="381000" y="1905000"/>
            <a:ext cx="8458200" cy="4840186"/>
          </a:xfr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685800"/>
            <a:ext cx="8382000" cy="12954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extrusionH="57150" prstMaterial="softEdge">
              <a:bevelT w="38100" h="38100"/>
            </a:sp3d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6600"/>
                </a:solidFill>
                <a:latin typeface="+mj-lt"/>
                <a:cs typeface="Arial" charset="0"/>
              </a:rPr>
              <a:t>OSW Transmission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rgbClr val="006600"/>
                </a:solidFill>
                <a:latin typeface="+mj-lt"/>
                <a:cs typeface="Arial" charset="0"/>
              </a:rPr>
              <a:t>Potential Interconnection Locations</a:t>
            </a:r>
            <a:endParaRPr lang="en-US" sz="2800" b="1" dirty="0">
              <a:solidFill>
                <a:srgbClr val="0066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39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Custom 1">
      <a:dk1>
        <a:srgbClr val="173673"/>
      </a:dk1>
      <a:lt1>
        <a:sysClr val="window" lastClr="FFFFFF"/>
      </a:lt1>
      <a:dk2>
        <a:srgbClr val="173673"/>
      </a:dk2>
      <a:lt2>
        <a:srgbClr val="EEECE1"/>
      </a:lt2>
      <a:accent1>
        <a:srgbClr val="FFFFF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3557</TotalTime>
  <Words>602</Words>
  <Application>Microsoft Office PowerPoint</Application>
  <PresentationFormat>On-screen Show (4:3)</PresentationFormat>
  <Paragraphs>126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Office Theme</vt:lpstr>
      <vt:lpstr>1_Office Theme</vt:lpstr>
      <vt:lpstr>2_Office Theme</vt:lpstr>
      <vt:lpstr>6_Office Theme</vt:lpstr>
      <vt:lpstr>5_Office Theme</vt:lpstr>
      <vt:lpstr>3_Office Theme</vt:lpstr>
      <vt:lpstr>New England Electricity  Restructuring Roundtable</vt:lpstr>
      <vt:lpstr>Slide 2</vt:lpstr>
      <vt:lpstr>Offshore Wind Overview</vt:lpstr>
      <vt:lpstr>Offshore Wind in Europe</vt:lpstr>
      <vt:lpstr>Offshore Wind in the United States</vt:lpstr>
      <vt:lpstr>Offshore Wind Initiatives</vt:lpstr>
      <vt:lpstr>OSW Stakeholder Engagement</vt:lpstr>
      <vt:lpstr>Slide 8</vt:lpstr>
      <vt:lpstr>Slide 9</vt:lpstr>
      <vt:lpstr>Marine Commerce Terminal</vt:lpstr>
      <vt:lpstr>New England  OSW Lease Areas</vt:lpstr>
      <vt:lpstr>Offshore Wind Leases</vt:lpstr>
      <vt:lpstr>BOEM Auctions in New England</vt:lpstr>
      <vt:lpstr>New England Offshore Wind Leases</vt:lpstr>
      <vt:lpstr>America’s 1st Offshore Wind Project  Deepwater Wind’s Block Island</vt:lpstr>
      <vt:lpstr>The Cost of  Offshore Wind</vt:lpstr>
      <vt:lpstr>Projected Price of Electricity by Source</vt:lpstr>
      <vt:lpstr>Decrease in Cost of Onshore Wind</vt:lpstr>
      <vt:lpstr>Decrease in Cost of Solar</vt:lpstr>
      <vt:lpstr>2020 UK Goal: €100/MWh</vt:lpstr>
      <vt:lpstr>Advancement of Technology Evolution of Offshore Wind Turbines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England Electricity Restructuring Roundtable Energy/Climate State of the NE States; and  Regional Generation Developments</dc:title>
  <dc:creator>Christen Anton</dc:creator>
  <cp:lastModifiedBy> sr</cp:lastModifiedBy>
  <cp:revision>59</cp:revision>
  <dcterms:created xsi:type="dcterms:W3CDTF">2015-03-05T20:36:25Z</dcterms:created>
  <dcterms:modified xsi:type="dcterms:W3CDTF">2015-03-12T23:03:10Z</dcterms:modified>
</cp:coreProperties>
</file>