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8"/>
  </p:notesMasterIdLst>
  <p:handoutMasterIdLst>
    <p:handoutMasterId r:id="rId19"/>
  </p:handoutMasterIdLst>
  <p:sldIdLst>
    <p:sldId id="256" r:id="rId2"/>
    <p:sldId id="339" r:id="rId3"/>
    <p:sldId id="258" r:id="rId4"/>
    <p:sldId id="340" r:id="rId5"/>
    <p:sldId id="320" r:id="rId6"/>
    <p:sldId id="299" r:id="rId7"/>
    <p:sldId id="349" r:id="rId8"/>
    <p:sldId id="331" r:id="rId9"/>
    <p:sldId id="306" r:id="rId10"/>
    <p:sldId id="308" r:id="rId11"/>
    <p:sldId id="336" r:id="rId12"/>
    <p:sldId id="350" r:id="rId13"/>
    <p:sldId id="342" r:id="rId14"/>
    <p:sldId id="352" r:id="rId15"/>
    <p:sldId id="353" r:id="rId16"/>
    <p:sldId id="357" r:id="rId17"/>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6699"/>
    <a:srgbClr val="007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5787" autoAdjust="0"/>
  </p:normalViewPr>
  <p:slideViewPr>
    <p:cSldViewPr>
      <p:cViewPr varScale="1">
        <p:scale>
          <a:sx n="68" d="100"/>
          <a:sy n="68"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80" y="-90"/>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F0F50EAF-FA57-4BF4-89F3-DE3684D7951D}" type="datetimeFigureOut">
              <a:rPr lang="en-US" smtClean="0"/>
              <a:pPr/>
              <a:t>10/28/2010</a:t>
            </a:fld>
            <a:endParaRPr lang="en-US" dirty="0"/>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95465820-FAF4-4E8E-A761-5F74D24CA58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eaLnBrk="1" hangingPunct="1">
              <a:defRPr sz="1200"/>
            </a:lvl1pPr>
          </a:lstStyle>
          <a:p>
            <a:pPr>
              <a:defRPr/>
            </a:pPr>
            <a:endParaRPr lang="en-US" dirty="0"/>
          </a:p>
        </p:txBody>
      </p:sp>
      <p:sp>
        <p:nvSpPr>
          <p:cNvPr id="23555" name="Rectangle 3"/>
          <p:cNvSpPr>
            <a:spLocks noGrp="1" noChangeArrowheads="1"/>
          </p:cNvSpPr>
          <p:nvPr>
            <p:ph type="dt"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1" hangingPunct="1">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eaLnBrk="1" hangingPunct="1">
              <a:defRPr sz="1200"/>
            </a:lvl1pPr>
          </a:lstStyle>
          <a:p>
            <a:pPr>
              <a:defRPr/>
            </a:pPr>
            <a:endParaRPr lang="en-US" dirty="0"/>
          </a:p>
        </p:txBody>
      </p:sp>
      <p:sp>
        <p:nvSpPr>
          <p:cNvPr id="23559" name="Rectangle 7"/>
          <p:cNvSpPr>
            <a:spLocks noGrp="1" noChangeArrowheads="1"/>
          </p:cNvSpPr>
          <p:nvPr>
            <p:ph type="sldNum" sz="quarter" idx="5"/>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1" hangingPunct="1">
              <a:defRPr sz="1200"/>
            </a:lvl1pPr>
          </a:lstStyle>
          <a:p>
            <a:pPr>
              <a:defRPr/>
            </a:pPr>
            <a:fld id="{F890B275-4671-4013-BF4F-7B69F8F3B2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38E02F3-CC23-4F56-B66F-52DBBF293FBB}" type="slidenum">
              <a:rPr lang="en-US" smtClean="0"/>
              <a:pPr/>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186CE06A-72C6-4280-8AD2-B7856A611E75}"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0B275-4671-4013-BF4F-7B69F8F3B290}"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0B275-4671-4013-BF4F-7B69F8F3B290}"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0B275-4671-4013-BF4F-7B69F8F3B290}"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0B275-4671-4013-BF4F-7B69F8F3B290}"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pPr defTabSz="940685"/>
            <a:fld id="{85A974C2-E3F0-41B2-91E5-B64248EBF2E5}" type="slidenum">
              <a:rPr lang="en-US" smtClean="0"/>
              <a:pPr defTabSz="940685"/>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0B275-4671-4013-BF4F-7B69F8F3B29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pPr defTabSz="940685"/>
            <a:fld id="{4FF02C27-2814-424D-B88E-117712511AF1}" type="slidenum">
              <a:rPr lang="en-US" smtClean="0"/>
              <a:pPr defTabSz="940685"/>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CFD17D1-E5B0-4626-8096-6DC715EC2344}" type="slidenum">
              <a:rPr lang="en-US" smtClean="0"/>
              <a:pPr/>
              <a:t>5</a:t>
            </a:fld>
            <a:endParaRPr lang="en-US" dirty="0" smtClean="0"/>
          </a:p>
        </p:txBody>
      </p:sp>
      <p:sp>
        <p:nvSpPr>
          <p:cNvPr id="28675" name="Rectangle 7"/>
          <p:cNvSpPr txBox="1">
            <a:spLocks noGrp="1" noChangeArrowheads="1"/>
          </p:cNvSpPr>
          <p:nvPr/>
        </p:nvSpPr>
        <p:spPr bwMode="auto">
          <a:xfrm>
            <a:off x="3962400" y="8807450"/>
            <a:ext cx="3033713" cy="461963"/>
          </a:xfrm>
          <a:prstGeom prst="rect">
            <a:avLst/>
          </a:prstGeom>
          <a:noFill/>
          <a:ln w="9525">
            <a:noFill/>
            <a:miter lim="800000"/>
            <a:headEnd/>
            <a:tailEnd/>
          </a:ln>
        </p:spPr>
        <p:txBody>
          <a:bodyPr lIns="92954" tIns="46477" rIns="92954" bIns="46477" anchor="b"/>
          <a:lstStyle/>
          <a:p>
            <a:pPr algn="r"/>
            <a:fld id="{9FE391F5-6C33-4FA5-AB24-D7CAA4033FA0}" type="slidenum">
              <a:rPr lang="en-US" sz="1200">
                <a:latin typeface="Calibri" pitchFamily="34" charset="0"/>
              </a:rPr>
              <a:pPr algn="r"/>
              <a:t>5</a:t>
            </a:fld>
            <a:endParaRPr lang="en-US" sz="1200" dirty="0">
              <a:latin typeface="Calibri" pitchFamily="34" charset="0"/>
            </a:endParaRPr>
          </a:p>
        </p:txBody>
      </p:sp>
      <p:sp>
        <p:nvSpPr>
          <p:cNvPr id="28676" name="Rectangle 2"/>
          <p:cNvSpPr>
            <a:spLocks noGrp="1" noRot="1" noChangeAspect="1" noChangeArrowheads="1" noTextEdit="1"/>
          </p:cNvSpPr>
          <p:nvPr>
            <p:ph type="sldImg"/>
          </p:nvPr>
        </p:nvSpPr>
        <p:spPr>
          <a:xfrm>
            <a:off x="1181100" y="696913"/>
            <a:ext cx="4635500" cy="3476625"/>
          </a:xfrm>
          <a:ln/>
        </p:spPr>
      </p:sp>
      <p:sp>
        <p:nvSpPr>
          <p:cNvPr id="28677" name="Rectangle 3"/>
          <p:cNvSpPr>
            <a:spLocks noGrp="1" noChangeArrowheads="1"/>
          </p:cNvSpPr>
          <p:nvPr>
            <p:ph type="body" idx="1"/>
          </p:nvPr>
        </p:nvSpPr>
        <p:spPr>
          <a:xfrm>
            <a:off x="700088" y="4403725"/>
            <a:ext cx="5597525" cy="4170363"/>
          </a:xfrm>
          <a:noFill/>
          <a:ln/>
        </p:spPr>
        <p:txBody>
          <a:bodyPr lIns="92954" rIns="92954"/>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29700" name="Slide Number Placeholder 3"/>
          <p:cNvSpPr>
            <a:spLocks noGrp="1"/>
          </p:cNvSpPr>
          <p:nvPr>
            <p:ph type="sldNum" sz="quarter" idx="5"/>
          </p:nvPr>
        </p:nvSpPr>
        <p:spPr>
          <a:noFill/>
        </p:spPr>
        <p:txBody>
          <a:bodyPr/>
          <a:lstStyle/>
          <a:p>
            <a:fld id="{B2B44BD3-069A-45C7-9E8D-93F8C2E83AF8}"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29700" name="Slide Number Placeholder 3"/>
          <p:cNvSpPr>
            <a:spLocks noGrp="1"/>
          </p:cNvSpPr>
          <p:nvPr>
            <p:ph type="sldNum" sz="quarter" idx="5"/>
          </p:nvPr>
        </p:nvSpPr>
        <p:spPr>
          <a:noFill/>
        </p:spPr>
        <p:txBody>
          <a:bodyPr/>
          <a:lstStyle/>
          <a:p>
            <a:fld id="{B2B44BD3-069A-45C7-9E8D-93F8C2E83AF8}"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0B275-4671-4013-BF4F-7B69F8F3B29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34820" name="Slide Number Placeholder 3"/>
          <p:cNvSpPr>
            <a:spLocks noGrp="1"/>
          </p:cNvSpPr>
          <p:nvPr>
            <p:ph type="sldNum" sz="quarter" idx="5"/>
          </p:nvPr>
        </p:nvSpPr>
        <p:spPr>
          <a:noFill/>
        </p:spPr>
        <p:txBody>
          <a:bodyPr/>
          <a:lstStyle/>
          <a:p>
            <a:fld id="{A0979EBA-4B97-408C-B600-307740840C4C}"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descr="Gold bar"/>
          <p:cNvSpPr>
            <a:spLocks noChangeArrowheads="1"/>
          </p:cNvSpPr>
          <p:nvPr/>
        </p:nvSpPr>
        <p:spPr bwMode="auto">
          <a:xfrm>
            <a:off x="228600" y="2889250"/>
            <a:ext cx="2870200" cy="201613"/>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 name="Rectangle 9" descr="Orange bar"/>
          <p:cNvSpPr>
            <a:spLocks noChangeArrowheads="1"/>
          </p:cNvSpPr>
          <p:nvPr/>
        </p:nvSpPr>
        <p:spPr bwMode="auto">
          <a:xfrm>
            <a:off x="3098800" y="2889250"/>
            <a:ext cx="2870200" cy="201613"/>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6" name="Rectangle 10" descr="Slate bar"/>
          <p:cNvSpPr>
            <a:spLocks noChangeArrowheads="1"/>
          </p:cNvSpPr>
          <p:nvPr/>
        </p:nvSpPr>
        <p:spPr bwMode="auto">
          <a:xfrm>
            <a:off x="5969000" y="2889250"/>
            <a:ext cx="2870200" cy="201613"/>
          </a:xfrm>
          <a:prstGeom prst="rect">
            <a:avLst/>
          </a:prstGeom>
          <a:solidFill>
            <a:schemeClr val="tx2"/>
          </a:solidFill>
          <a:ln w="9525">
            <a:noFill/>
            <a:miter lim="800000"/>
            <a:headEnd/>
            <a:tailEnd/>
          </a:ln>
          <a:effectLst/>
        </p:spPr>
        <p:txBody>
          <a:bodyPr wrap="none" anchor="ctr"/>
          <a:lstStyle/>
          <a:p>
            <a:pPr>
              <a:defRPr/>
            </a:pPr>
            <a:endParaRPr lang="en-US" dirty="0"/>
          </a:p>
        </p:txBody>
      </p:sp>
      <p:pic>
        <p:nvPicPr>
          <p:cNvPr id="7" name="Picture 16" descr="D2C_1_trans.gif                                                00056256Neo                            ABA78158:"/>
          <p:cNvPicPr>
            <a:picLocks noChangeAspect="1" noChangeArrowheads="1"/>
          </p:cNvPicPr>
          <p:nvPr userDrawn="1"/>
        </p:nvPicPr>
        <p:blipFill>
          <a:blip r:embed="rId2" cstate="print"/>
          <a:srcRect/>
          <a:stretch>
            <a:fillRect/>
          </a:stretch>
        </p:blipFill>
        <p:spPr bwMode="auto">
          <a:xfrm>
            <a:off x="3505200" y="6016625"/>
            <a:ext cx="1946275" cy="841375"/>
          </a:xfrm>
          <a:prstGeom prst="rect">
            <a:avLst/>
          </a:prstGeom>
          <a:noFill/>
          <a:ln w="9525">
            <a:noFill/>
            <a:miter lim="800000"/>
            <a:headEnd/>
            <a:tailEnd/>
          </a:ln>
        </p:spPr>
      </p:pic>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dirty="0"/>
              <a:t>Company Confidential</a:t>
            </a:r>
          </a:p>
        </p:txBody>
      </p:sp>
      <p:sp>
        <p:nvSpPr>
          <p:cNvPr id="10" name="Rectangle 6"/>
          <p:cNvSpPr>
            <a:spLocks noGrp="1" noChangeArrowheads="1"/>
          </p:cNvSpPr>
          <p:nvPr>
            <p:ph type="sldNum" sz="quarter" idx="12"/>
          </p:nvPr>
        </p:nvSpPr>
        <p:spPr/>
        <p:txBody>
          <a:bodyPr/>
          <a:lstStyle>
            <a:lvl1pPr>
              <a:defRPr/>
            </a:lvl1pPr>
          </a:lstStyle>
          <a:p>
            <a:pPr>
              <a:defRPr/>
            </a:pPr>
            <a:fld id="{27F68F11-7EE5-4F6D-970F-FE6091C5E28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6E522CA8-8D77-437D-A654-405ADC05AF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36119CF5-A0A5-45CB-A369-38E4978D59F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8" name="Rectangle 6"/>
          <p:cNvSpPr>
            <a:spLocks noGrp="1" noChangeArrowheads="1"/>
          </p:cNvSpPr>
          <p:nvPr>
            <p:ph type="sldNum" sz="quarter" idx="12"/>
          </p:nvPr>
        </p:nvSpPr>
        <p:spPr>
          <a:ln/>
        </p:spPr>
        <p:txBody>
          <a:bodyPr/>
          <a:lstStyle>
            <a:lvl1pPr>
              <a:defRPr/>
            </a:lvl1pPr>
          </a:lstStyle>
          <a:p>
            <a:pPr>
              <a:defRPr/>
            </a:pPr>
            <a:fld id="{EE1FF80D-9B2D-45CC-8D63-81C85313ED6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r>
              <a:rPr lang="en-US" noProof="0" dirty="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82509964-49F4-4181-ABD6-3259069A94A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6" descr="D2C_1_trans.gif                                                00056256Neo                            ABA78158:"/>
          <p:cNvPicPr>
            <a:picLocks noChangeAspect="1" noChangeArrowheads="1"/>
          </p:cNvPicPr>
          <p:nvPr userDrawn="1"/>
        </p:nvPicPr>
        <p:blipFill>
          <a:blip r:embed="rId2" cstate="print"/>
          <a:srcRect/>
          <a:stretch>
            <a:fillRect/>
          </a:stretch>
        </p:blipFill>
        <p:spPr bwMode="auto">
          <a:xfrm>
            <a:off x="3581400" y="6016625"/>
            <a:ext cx="1946275"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Company Confidential</a:t>
            </a:r>
          </a:p>
        </p:txBody>
      </p:sp>
      <p:sp>
        <p:nvSpPr>
          <p:cNvPr id="7" name="Rectangle 6"/>
          <p:cNvSpPr>
            <a:spLocks noGrp="1" noChangeArrowheads="1"/>
          </p:cNvSpPr>
          <p:nvPr>
            <p:ph type="sldNum" sz="quarter" idx="12"/>
          </p:nvPr>
        </p:nvSpPr>
        <p:spPr/>
        <p:txBody>
          <a:bodyPr/>
          <a:lstStyle>
            <a:lvl1pPr>
              <a:defRPr/>
            </a:lvl1pPr>
          </a:lstStyle>
          <a:p>
            <a:pPr>
              <a:defRPr/>
            </a:pPr>
            <a:fld id="{C4509CE5-C2B4-43F0-BCD6-E9FCE91BD7B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6" descr="D2C_1_trans.gif                                                00056256Neo                            ABA78158:"/>
          <p:cNvPicPr>
            <a:picLocks noChangeAspect="1" noChangeArrowheads="1"/>
          </p:cNvPicPr>
          <p:nvPr userDrawn="1"/>
        </p:nvPicPr>
        <p:blipFill>
          <a:blip r:embed="rId2" cstate="print"/>
          <a:srcRect/>
          <a:stretch>
            <a:fillRect/>
          </a:stretch>
        </p:blipFill>
        <p:spPr bwMode="auto">
          <a:xfrm>
            <a:off x="3581400" y="6016625"/>
            <a:ext cx="1946275" cy="8413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Company Confidential</a:t>
            </a:r>
          </a:p>
        </p:txBody>
      </p:sp>
      <p:sp>
        <p:nvSpPr>
          <p:cNvPr id="7" name="Rectangle 6"/>
          <p:cNvSpPr>
            <a:spLocks noGrp="1" noChangeArrowheads="1"/>
          </p:cNvSpPr>
          <p:nvPr>
            <p:ph type="sldNum" sz="quarter" idx="12"/>
          </p:nvPr>
        </p:nvSpPr>
        <p:spPr/>
        <p:txBody>
          <a:bodyPr/>
          <a:lstStyle>
            <a:lvl1pPr>
              <a:defRPr/>
            </a:lvl1pPr>
          </a:lstStyle>
          <a:p>
            <a:pPr>
              <a:defRPr/>
            </a:pPr>
            <a:fld id="{A9A1AE4B-DABC-4830-B30C-0E15407501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6" descr="D2C_1_trans.gif                                                00056256Neo                            ABA78158:"/>
          <p:cNvPicPr>
            <a:picLocks noChangeAspect="1" noChangeArrowheads="1"/>
          </p:cNvPicPr>
          <p:nvPr userDrawn="1"/>
        </p:nvPicPr>
        <p:blipFill>
          <a:blip r:embed="rId2" cstate="print"/>
          <a:srcRect/>
          <a:stretch>
            <a:fillRect/>
          </a:stretch>
        </p:blipFill>
        <p:spPr bwMode="auto">
          <a:xfrm>
            <a:off x="3581400" y="6016625"/>
            <a:ext cx="1946275"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p>
        </p:txBody>
      </p:sp>
      <p:sp>
        <p:nvSpPr>
          <p:cNvPr id="7" name="Rectangle 6"/>
          <p:cNvSpPr>
            <a:spLocks noGrp="1" noChangeArrowheads="1"/>
          </p:cNvSpPr>
          <p:nvPr>
            <p:ph type="ftr" sz="quarter" idx="11"/>
          </p:nvPr>
        </p:nvSpPr>
        <p:spPr/>
        <p:txBody>
          <a:bodyPr/>
          <a:lstStyle>
            <a:lvl1pPr>
              <a:defRPr/>
            </a:lvl1pPr>
          </a:lstStyle>
          <a:p>
            <a:pPr>
              <a:defRPr/>
            </a:pPr>
            <a:r>
              <a:rPr lang="en-US" dirty="0"/>
              <a:t>Company Confidential</a:t>
            </a:r>
          </a:p>
        </p:txBody>
      </p:sp>
      <p:sp>
        <p:nvSpPr>
          <p:cNvPr id="8" name="Rectangle 7"/>
          <p:cNvSpPr>
            <a:spLocks noGrp="1" noChangeArrowheads="1"/>
          </p:cNvSpPr>
          <p:nvPr>
            <p:ph type="sldNum" sz="quarter" idx="12"/>
          </p:nvPr>
        </p:nvSpPr>
        <p:spPr/>
        <p:txBody>
          <a:bodyPr/>
          <a:lstStyle>
            <a:lvl1pPr>
              <a:defRPr/>
            </a:lvl1pPr>
          </a:lstStyle>
          <a:p>
            <a:pPr>
              <a:defRPr/>
            </a:pPr>
            <a:fld id="{A2F04EFA-C516-4637-AA56-10B14A5FE4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9" name="Rectangle 6"/>
          <p:cNvSpPr>
            <a:spLocks noGrp="1" noChangeArrowheads="1"/>
          </p:cNvSpPr>
          <p:nvPr>
            <p:ph type="sldNum" sz="quarter" idx="12"/>
          </p:nvPr>
        </p:nvSpPr>
        <p:spPr>
          <a:ln/>
        </p:spPr>
        <p:txBody>
          <a:bodyPr/>
          <a:lstStyle>
            <a:lvl1pPr>
              <a:defRPr/>
            </a:lvl1pPr>
          </a:lstStyle>
          <a:p>
            <a:pPr>
              <a:defRPr/>
            </a:pPr>
            <a:fld id="{96AA562B-4936-4961-8377-00EB8964B19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5" name="Rectangle 6"/>
          <p:cNvSpPr>
            <a:spLocks noGrp="1" noChangeArrowheads="1"/>
          </p:cNvSpPr>
          <p:nvPr>
            <p:ph type="sldNum" sz="quarter" idx="12"/>
          </p:nvPr>
        </p:nvSpPr>
        <p:spPr>
          <a:ln/>
        </p:spPr>
        <p:txBody>
          <a:bodyPr/>
          <a:lstStyle>
            <a:lvl1pPr>
              <a:defRPr/>
            </a:lvl1pPr>
          </a:lstStyle>
          <a:p>
            <a:pPr>
              <a:defRPr/>
            </a:pPr>
            <a:fld id="{B9C82BBD-B76D-4DD5-9E9A-D6934E7E1E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E9B3507F-9877-4D06-9FBC-CE3FC0783E7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EED07A53-804B-48DE-9E16-750DB10F71D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Company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ABD05508-C731-44ED-BF33-788FD4F7A0C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dirty="0"/>
              <a:t>Company Confidential</a:t>
            </a: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7AB7FC7-6F6D-4613-B594-186DE9004F1C}" type="slidenum">
              <a:rPr lang="en-US"/>
              <a:pPr>
                <a:defRPr/>
              </a:pPr>
              <a:t>‹#›</a:t>
            </a:fld>
            <a:endParaRPr lang="en-US" dirty="0"/>
          </a:p>
        </p:txBody>
      </p:sp>
      <p:sp>
        <p:nvSpPr>
          <p:cNvPr id="15367" name="Rectangle 7" descr="Gold bar"/>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dirty="0"/>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685800"/>
            <a:ext cx="8686800" cy="2127250"/>
          </a:xfrm>
        </p:spPr>
        <p:txBody>
          <a:bodyPr/>
          <a:lstStyle/>
          <a:p>
            <a:pPr eaLnBrk="1" hangingPunct="1"/>
            <a:r>
              <a:rPr lang="en-US" sz="3600" b="1" dirty="0" smtClean="0">
                <a:latin typeface="+mn-lt"/>
              </a:rPr>
              <a:t>The Impacts of Major New Environmental Regulations on New England's </a:t>
            </a:r>
            <a:br>
              <a:rPr lang="en-US" sz="3600" b="1" dirty="0" smtClean="0">
                <a:latin typeface="+mn-lt"/>
              </a:rPr>
            </a:br>
            <a:r>
              <a:rPr lang="en-US" sz="3600" b="1" dirty="0" smtClean="0">
                <a:latin typeface="+mn-lt"/>
              </a:rPr>
              <a:t>Electricity Future</a:t>
            </a:r>
            <a:endParaRPr lang="en-US" sz="3600" dirty="0" smtClean="0">
              <a:latin typeface="+mn-lt"/>
            </a:endParaRPr>
          </a:p>
        </p:txBody>
      </p:sp>
      <p:sp>
        <p:nvSpPr>
          <p:cNvPr id="6147" name="Rectangle 3"/>
          <p:cNvSpPr>
            <a:spLocks noGrp="1" noChangeArrowheads="1"/>
          </p:cNvSpPr>
          <p:nvPr>
            <p:ph type="subTitle" idx="1"/>
          </p:nvPr>
        </p:nvSpPr>
        <p:spPr/>
        <p:txBody>
          <a:bodyPr/>
          <a:lstStyle/>
          <a:p>
            <a:pPr eaLnBrk="1" hangingPunct="1"/>
            <a:r>
              <a:rPr lang="en-US" dirty="0" smtClean="0"/>
              <a:t>October 29, 2010</a:t>
            </a:r>
          </a:p>
          <a:p>
            <a:pPr eaLnBrk="1" hangingPunct="1"/>
            <a:endParaRPr lang="en-US" dirty="0" smtClean="0"/>
          </a:p>
          <a:p>
            <a:pPr eaLnBrk="1" hangingPunct="1"/>
            <a:r>
              <a:rPr lang="en-US" sz="2400" dirty="0" smtClean="0"/>
              <a:t>119th New England Electricity Restructuring Roundtable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865187"/>
          </a:xfrm>
        </p:spPr>
        <p:txBody>
          <a:bodyPr/>
          <a:lstStyle/>
          <a:p>
            <a:pPr eaLnBrk="1" hangingPunct="1"/>
            <a:r>
              <a:rPr lang="en-US" sz="3200" b="1" dirty="0" smtClean="0">
                <a:latin typeface="+mn-lt"/>
              </a:rPr>
              <a:t>New Cooling Water Intake Structure Rules</a:t>
            </a:r>
          </a:p>
        </p:txBody>
      </p:sp>
      <p:sp>
        <p:nvSpPr>
          <p:cNvPr id="20483" name="Rectangle 3"/>
          <p:cNvSpPr>
            <a:spLocks noGrp="1" noChangeArrowheads="1"/>
          </p:cNvSpPr>
          <p:nvPr>
            <p:ph type="body" idx="1"/>
          </p:nvPr>
        </p:nvSpPr>
        <p:spPr>
          <a:xfrm>
            <a:off x="228600" y="1447800"/>
            <a:ext cx="8915400" cy="4683125"/>
          </a:xfrm>
        </p:spPr>
        <p:txBody>
          <a:bodyPr/>
          <a:lstStyle/>
          <a:p>
            <a:pPr eaLnBrk="1" hangingPunct="1"/>
            <a:r>
              <a:rPr lang="en-US" sz="2000" b="1" dirty="0" smtClean="0"/>
              <a:t>Final Rule: </a:t>
            </a:r>
            <a:r>
              <a:rPr lang="en-US" sz="2000" dirty="0" smtClean="0"/>
              <a:t>2012</a:t>
            </a:r>
          </a:p>
          <a:p>
            <a:pPr eaLnBrk="1" hangingPunct="1"/>
            <a:r>
              <a:rPr lang="en-US" sz="2000" b="1" dirty="0" smtClean="0"/>
              <a:t>Compliance Date: </a:t>
            </a:r>
            <a:r>
              <a:rPr lang="en-US" sz="2000" dirty="0" smtClean="0"/>
              <a:t>?</a:t>
            </a:r>
          </a:p>
          <a:p>
            <a:pPr eaLnBrk="1" hangingPunct="1"/>
            <a:r>
              <a:rPr lang="en-US" sz="2000" dirty="0" smtClean="0"/>
              <a:t>EPA is developing new rules under Clean Water Act Section 316(b) that govern existing utilities that employ a cooling water intake structure and that have flow levels exceeding a minimum threshold (125 MGD).</a:t>
            </a:r>
          </a:p>
          <a:p>
            <a:pPr lvl="0"/>
            <a:r>
              <a:rPr lang="en-US" sz="1800" dirty="0" smtClean="0"/>
              <a:t>New rule should be consistent with the Supreme Court ruling on cost-benefit analysis.</a:t>
            </a:r>
          </a:p>
          <a:p>
            <a:pPr lvl="1"/>
            <a:r>
              <a:rPr lang="en-US" sz="1800" dirty="0" smtClean="0"/>
              <a:t>Furthermore, cost benefit analysis should be done on a site specific basis.</a:t>
            </a:r>
          </a:p>
          <a:p>
            <a:pPr lvl="0"/>
            <a:r>
              <a:rPr lang="en-US" sz="1800" dirty="0" smtClean="0"/>
              <a:t>Stringent 316(b) rules are contrary to EPA’s carbon/clean air agenda.</a:t>
            </a:r>
          </a:p>
          <a:p>
            <a:pPr lvl="1"/>
            <a:r>
              <a:rPr lang="en-US" sz="1800" dirty="0" smtClean="0"/>
              <a:t>Diverts capital away from clean air projects</a:t>
            </a:r>
          </a:p>
          <a:p>
            <a:pPr lvl="1"/>
            <a:r>
              <a:rPr lang="en-US" sz="1800" dirty="0" smtClean="0"/>
              <a:t>Reduces generation capacity of existing facilities</a:t>
            </a:r>
          </a:p>
          <a:p>
            <a:pPr eaLnBrk="1" hangingPunct="1"/>
            <a:endParaRPr lang="en-US" sz="2000" dirty="0" smtClean="0"/>
          </a:p>
        </p:txBody>
      </p:sp>
      <p:sp>
        <p:nvSpPr>
          <p:cNvPr id="20484" name="Slide Number Placeholder 5"/>
          <p:cNvSpPr>
            <a:spLocks noGrp="1"/>
          </p:cNvSpPr>
          <p:nvPr>
            <p:ph type="sldNum" sz="quarter" idx="12"/>
          </p:nvPr>
        </p:nvSpPr>
        <p:spPr>
          <a:noFill/>
        </p:spPr>
        <p:txBody>
          <a:bodyPr/>
          <a:lstStyle/>
          <a:p>
            <a:fld id="{D5A4FBDD-BDAA-41C4-8537-97EF82E5857F}" type="slidenum">
              <a:rPr lang="en-US" smtClean="0"/>
              <a:pPr/>
              <a:t>10</a:t>
            </a:fld>
            <a:endParaRPr lang="en-US"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200" b="1" dirty="0" smtClean="0">
                <a:solidFill>
                  <a:srgbClr val="666699"/>
                </a:solidFill>
                <a:latin typeface="+mn-lt"/>
              </a:rPr>
              <a:t>Effluent Guidelines</a:t>
            </a:r>
            <a:endParaRPr lang="en-US" sz="3200" b="1" dirty="0">
              <a:solidFill>
                <a:srgbClr val="666699"/>
              </a:solidFill>
              <a:latin typeface="+mn-lt"/>
            </a:endParaRPr>
          </a:p>
        </p:txBody>
      </p:sp>
      <p:sp>
        <p:nvSpPr>
          <p:cNvPr id="3" name="Content Placeholder 2"/>
          <p:cNvSpPr>
            <a:spLocks noGrp="1"/>
          </p:cNvSpPr>
          <p:nvPr>
            <p:ph idx="1"/>
          </p:nvPr>
        </p:nvSpPr>
        <p:spPr>
          <a:xfrm>
            <a:off x="457200" y="1371600"/>
            <a:ext cx="8686800" cy="4800600"/>
          </a:xfrm>
        </p:spPr>
        <p:txBody>
          <a:bodyPr/>
          <a:lstStyle/>
          <a:p>
            <a:pPr>
              <a:lnSpc>
                <a:spcPct val="90000"/>
              </a:lnSpc>
            </a:pPr>
            <a:endParaRPr lang="en-US" sz="2000" b="1" dirty="0" smtClean="0"/>
          </a:p>
          <a:p>
            <a:pPr>
              <a:lnSpc>
                <a:spcPct val="90000"/>
              </a:lnSpc>
            </a:pPr>
            <a:r>
              <a:rPr lang="en-US" sz="2000" b="1" dirty="0" smtClean="0"/>
              <a:t>Proposed Rule: </a:t>
            </a:r>
            <a:r>
              <a:rPr lang="en-US" sz="2000" dirty="0" smtClean="0"/>
              <a:t>2011-2012</a:t>
            </a:r>
          </a:p>
          <a:p>
            <a:pPr>
              <a:lnSpc>
                <a:spcPct val="90000"/>
              </a:lnSpc>
            </a:pPr>
            <a:r>
              <a:rPr lang="en-US" sz="2000" b="1" dirty="0" smtClean="0"/>
              <a:t>Final Rule: </a:t>
            </a:r>
            <a:r>
              <a:rPr lang="en-US" sz="2000" dirty="0" smtClean="0"/>
              <a:t>2013</a:t>
            </a:r>
          </a:p>
          <a:p>
            <a:pPr>
              <a:lnSpc>
                <a:spcPct val="90000"/>
              </a:lnSpc>
            </a:pPr>
            <a:r>
              <a:rPr lang="en-US" sz="2000" b="1" dirty="0" smtClean="0"/>
              <a:t>Compliance Date: </a:t>
            </a:r>
            <a:r>
              <a:rPr lang="en-US" sz="2000" dirty="0" smtClean="0"/>
              <a:t>2016-2018</a:t>
            </a:r>
          </a:p>
          <a:p>
            <a:pPr>
              <a:lnSpc>
                <a:spcPct val="90000"/>
              </a:lnSpc>
            </a:pPr>
            <a:r>
              <a:rPr lang="en-US" sz="2000" dirty="0" smtClean="0"/>
              <a:t>More stringent limitations and/or requirements for new treatment technologies at most generation facilities for discharges from ash ponds, metal ponds, coal pile runoff, boiler blowdown, etc.</a:t>
            </a:r>
          </a:p>
        </p:txBody>
      </p:sp>
      <p:sp>
        <p:nvSpPr>
          <p:cNvPr id="5" name="Slide Number Placeholder 4"/>
          <p:cNvSpPr>
            <a:spLocks noGrp="1"/>
          </p:cNvSpPr>
          <p:nvPr>
            <p:ph type="sldNum" sz="quarter" idx="12"/>
          </p:nvPr>
        </p:nvSpPr>
        <p:spPr/>
        <p:txBody>
          <a:bodyPr/>
          <a:lstStyle/>
          <a:p>
            <a:pPr>
              <a:defRPr/>
            </a:pPr>
            <a:fld id="{C2E2ECC4-3580-49CD-93FD-36981012C78D}"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600" b="1" dirty="0" smtClean="0">
                <a:latin typeface="+mn-lt"/>
              </a:rPr>
              <a:t>National GHG Legislation</a:t>
            </a:r>
            <a:endParaRPr lang="en-US" sz="3600" b="1" dirty="0">
              <a:latin typeface="+mn-lt"/>
            </a:endParaRPr>
          </a:p>
        </p:txBody>
      </p:sp>
      <p:sp>
        <p:nvSpPr>
          <p:cNvPr id="3" name="Content Placeholder 2"/>
          <p:cNvSpPr>
            <a:spLocks noGrp="1"/>
          </p:cNvSpPr>
          <p:nvPr>
            <p:ph idx="1"/>
          </p:nvPr>
        </p:nvSpPr>
        <p:spPr/>
        <p:txBody>
          <a:bodyPr/>
          <a:lstStyle/>
          <a:p>
            <a:r>
              <a:rPr lang="en-US" sz="2700" dirty="0" smtClean="0"/>
              <a:t>A year ago, we anticipated Congress would pass GHG legislation</a:t>
            </a:r>
          </a:p>
          <a:p>
            <a:r>
              <a:rPr lang="en-US" sz="2700" dirty="0" smtClean="0"/>
              <a:t>Dominion supported national cap-and-trade legislation with reasonable targets and timetables</a:t>
            </a:r>
          </a:p>
          <a:p>
            <a:r>
              <a:rPr lang="en-US" sz="2700" dirty="0" smtClean="0"/>
              <a:t>New Congress not expected to pass carbon legislation in near term</a:t>
            </a:r>
          </a:p>
          <a:p>
            <a:r>
              <a:rPr lang="en-US" sz="2700" dirty="0" smtClean="0"/>
              <a:t>As a result, regional programs are continuing and EPA moving toward regulation under Clean Air Act which was not designed with GHGs in mind.</a:t>
            </a:r>
            <a:endParaRPr lang="en-US" sz="27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4509CE5-C2B4-43F0-BCD6-E9FCE91BD7B3}"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latin typeface="+mn-lt"/>
              </a:rPr>
              <a:t>Tackling the Maze of Environmental </a:t>
            </a:r>
            <a:r>
              <a:rPr lang="en-US" sz="3800" b="1" dirty="0" smtClean="0">
                <a:latin typeface="+mn-lt"/>
              </a:rPr>
              <a:t>Requirements</a:t>
            </a:r>
            <a:endParaRPr lang="en-US" sz="4000" b="1" dirty="0">
              <a:latin typeface="+mn-lt"/>
            </a:endParaRPr>
          </a:p>
        </p:txBody>
      </p:sp>
      <p:sp>
        <p:nvSpPr>
          <p:cNvPr id="3" name="Content Placeholder 2"/>
          <p:cNvSpPr>
            <a:spLocks noGrp="1"/>
          </p:cNvSpPr>
          <p:nvPr>
            <p:ph idx="1"/>
          </p:nvPr>
        </p:nvSpPr>
        <p:spPr>
          <a:xfrm>
            <a:off x="228600" y="1600200"/>
            <a:ext cx="8915400" cy="4530725"/>
          </a:xfrm>
        </p:spPr>
        <p:txBody>
          <a:bodyPr/>
          <a:lstStyle/>
          <a:p>
            <a:r>
              <a:rPr lang="en-US" dirty="0" smtClean="0"/>
              <a:t>Maintain electric system reliability</a:t>
            </a:r>
          </a:p>
          <a:p>
            <a:r>
              <a:rPr lang="en-US" dirty="0" smtClean="0"/>
              <a:t>Large capital investments</a:t>
            </a:r>
          </a:p>
          <a:p>
            <a:r>
              <a:rPr lang="en-US" dirty="0" smtClean="0"/>
              <a:t>Electric companies need regulatory certainty</a:t>
            </a:r>
          </a:p>
          <a:p>
            <a:r>
              <a:rPr lang="en-US" dirty="0" smtClean="0"/>
              <a:t>Need air regulation compliance dates to synchronize</a:t>
            </a:r>
          </a:p>
          <a:p>
            <a:r>
              <a:rPr lang="en-US" dirty="0" smtClean="0"/>
              <a:t>Would like a reasonable transition for the electric generating fleet for units that will be shutdown, converted, repowered or fully controlled.</a:t>
            </a:r>
            <a:endParaRPr lang="en-US" dirty="0"/>
          </a:p>
        </p:txBody>
      </p:sp>
      <p:sp>
        <p:nvSpPr>
          <p:cNvPr id="5" name="Slide Number Placeholder 4"/>
          <p:cNvSpPr>
            <a:spLocks noGrp="1"/>
          </p:cNvSpPr>
          <p:nvPr>
            <p:ph type="sldNum" sz="quarter" idx="12"/>
          </p:nvPr>
        </p:nvSpPr>
        <p:spPr/>
        <p:txBody>
          <a:bodyPr/>
          <a:lstStyle/>
          <a:p>
            <a:pPr>
              <a:defRPr/>
            </a:pPr>
            <a:fld id="{C4509CE5-C2B4-43F0-BCD6-E9FCE91BD7B3}" type="slidenum">
              <a:rPr lang="en-US" smtClean="0"/>
              <a:pPr>
                <a:defRPr/>
              </a:pPr>
              <a:t>13</a:t>
            </a:fld>
            <a:endParaRPr lang="en-US" dirty="0"/>
          </a:p>
        </p:txBody>
      </p:sp>
      <p:pic>
        <p:nvPicPr>
          <p:cNvPr id="6" name="Picture 2" descr="C:\Documents and Settings\paula35\Local Settings\Temporary Internet Files\Content.IE5\KLMZ0H2V\MP900433130[1].jpg"/>
          <p:cNvPicPr>
            <a:picLocks noChangeAspect="1" noChangeArrowheads="1"/>
          </p:cNvPicPr>
          <p:nvPr/>
        </p:nvPicPr>
        <p:blipFill>
          <a:blip r:embed="rId3" cstate="print"/>
          <a:srcRect/>
          <a:stretch>
            <a:fillRect/>
          </a:stretch>
        </p:blipFill>
        <p:spPr bwMode="auto">
          <a:xfrm>
            <a:off x="7467600" y="228600"/>
            <a:ext cx="1447800" cy="10865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SC_3200.jpg"/>
          <p:cNvPicPr>
            <a:picLocks noGrp="1" noChangeAspect="1"/>
          </p:cNvPicPr>
          <p:nvPr>
            <p:ph type="pic" idx="1"/>
          </p:nvPr>
        </p:nvPicPr>
        <p:blipFill>
          <a:blip r:embed="rId3" cstate="print"/>
          <a:srcRect l="5721" r="5721"/>
          <a:stretch>
            <a:fillRect/>
          </a:stretch>
        </p:blipFill>
        <p:spPr>
          <a:xfrm>
            <a:off x="304800" y="1295400"/>
            <a:ext cx="3581400" cy="3124200"/>
          </a:xfrm>
        </p:spPr>
      </p:pic>
      <p:sp>
        <p:nvSpPr>
          <p:cNvPr id="7" name="Rectangle 2"/>
          <p:cNvSpPr txBox="1">
            <a:spLocks noChangeArrowheads="1"/>
          </p:cNvSpPr>
          <p:nvPr/>
        </p:nvSpPr>
        <p:spPr bwMode="auto">
          <a:xfrm>
            <a:off x="152400" y="0"/>
            <a:ext cx="8382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uLnTx/>
                <a:uFillTx/>
                <a:latin typeface="+mn-lt"/>
                <a:ea typeface="+mj-ea"/>
                <a:cs typeface="+mj-cs"/>
              </a:rPr>
              <a:t>Brayton Point Cooling Towers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i="1" kern="0" dirty="0" smtClean="0">
                <a:solidFill>
                  <a:schemeClr val="tx2"/>
                </a:solidFill>
                <a:latin typeface="+mn-lt"/>
                <a:ea typeface="+mj-ea"/>
                <a:cs typeface="+mj-cs"/>
              </a:rPr>
              <a:t>     Located in Somerset/Fall River, MA</a:t>
            </a:r>
            <a:endParaRPr kumimoji="0" lang="en-US" sz="2400" i="1" u="none" strike="noStrike" kern="0" cap="none" spc="0" normalizeH="0" baseline="0" noProof="0" dirty="0" smtClean="0">
              <a:ln>
                <a:noFill/>
              </a:ln>
              <a:solidFill>
                <a:schemeClr val="tx2"/>
              </a:solidFill>
              <a:uLnTx/>
              <a:uFillTx/>
              <a:latin typeface="+mn-lt"/>
              <a:ea typeface="+mj-ea"/>
              <a:cs typeface="+mj-cs"/>
            </a:endParaRPr>
          </a:p>
        </p:txBody>
      </p:sp>
      <p:pic>
        <p:nvPicPr>
          <p:cNvPr id="8" name="Picture 7" descr="DSC_3146.jpg"/>
          <p:cNvPicPr>
            <a:picLocks noChangeAspect="1"/>
          </p:cNvPicPr>
          <p:nvPr/>
        </p:nvPicPr>
        <p:blipFill>
          <a:blip r:embed="rId4" cstate="print"/>
          <a:stretch>
            <a:fillRect/>
          </a:stretch>
        </p:blipFill>
        <p:spPr>
          <a:xfrm>
            <a:off x="4038600" y="1295400"/>
            <a:ext cx="4724400" cy="3137848"/>
          </a:xfrm>
          <a:prstGeom prst="rect">
            <a:avLst/>
          </a:prstGeom>
        </p:spPr>
      </p:pic>
      <p:pic>
        <p:nvPicPr>
          <p:cNvPr id="9" name="Picture 8" descr="DSC_3141.jpg"/>
          <p:cNvPicPr>
            <a:picLocks noChangeAspect="1"/>
          </p:cNvPicPr>
          <p:nvPr/>
        </p:nvPicPr>
        <p:blipFill>
          <a:blip r:embed="rId5" cstate="print"/>
          <a:stretch>
            <a:fillRect/>
          </a:stretch>
        </p:blipFill>
        <p:spPr>
          <a:xfrm>
            <a:off x="2209800" y="3962400"/>
            <a:ext cx="3810000" cy="268292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2400" y="0"/>
            <a:ext cx="8382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strike="noStrike" kern="0" cap="none" spc="0" normalizeH="0" baseline="0" noProof="0" dirty="0" smtClean="0">
                <a:ln>
                  <a:noFill/>
                </a:ln>
                <a:solidFill>
                  <a:schemeClr val="tx2"/>
                </a:solidFill>
                <a:uLnTx/>
                <a:uFillTx/>
                <a:latin typeface="+mn-lt"/>
                <a:ea typeface="+mj-ea"/>
                <a:cs typeface="+mj-cs"/>
              </a:rPr>
              <a:t>Brayton Point Cooling Towers</a:t>
            </a:r>
          </a:p>
          <a:p>
            <a:pPr lvl="0">
              <a:defRPr/>
            </a:pPr>
            <a:r>
              <a:rPr kumimoji="0" lang="en-US" sz="1800" i="0" strike="noStrike" kern="0" cap="none" spc="0" normalizeH="0" baseline="0" noProof="0" dirty="0" smtClean="0">
                <a:ln>
                  <a:noFill/>
                </a:ln>
                <a:solidFill>
                  <a:schemeClr val="tx2"/>
                </a:solidFill>
                <a:uLnTx/>
                <a:uFillTx/>
                <a:latin typeface="+mn-lt"/>
                <a:ea typeface="+mj-ea"/>
                <a:cs typeface="+mj-cs"/>
              </a:rPr>
              <a:t>      </a:t>
            </a:r>
            <a:r>
              <a:rPr lang="en-US" sz="2400" i="1" kern="0" dirty="0" smtClean="0">
                <a:solidFill>
                  <a:schemeClr val="tx2"/>
                </a:solidFill>
                <a:latin typeface="+mn-lt"/>
                <a:cs typeface="Arial" pitchFamily="34" charset="0"/>
              </a:rPr>
              <a:t>Located in Somerset/Fall River, MA</a:t>
            </a:r>
            <a:endParaRPr kumimoji="0" lang="en-US" sz="2400" i="0" strike="noStrike" kern="0" cap="none" spc="0" normalizeH="0" baseline="0" noProof="0" dirty="0" smtClean="0">
              <a:ln>
                <a:noFill/>
              </a:ln>
              <a:solidFill>
                <a:schemeClr val="tx2"/>
              </a:solidFill>
              <a:uLnTx/>
              <a:uFillTx/>
              <a:latin typeface="+mn-lt"/>
              <a:ea typeface="+mj-ea"/>
              <a:cs typeface="Arial" pitchFamily="34" charset="0"/>
            </a:endParaRPr>
          </a:p>
        </p:txBody>
      </p:sp>
      <p:pic>
        <p:nvPicPr>
          <p:cNvPr id="13" name="Picture 12" descr="DSC_3175.jpg"/>
          <p:cNvPicPr>
            <a:picLocks noChangeAspect="1"/>
          </p:cNvPicPr>
          <p:nvPr/>
        </p:nvPicPr>
        <p:blipFill>
          <a:blip r:embed="rId3" cstate="print"/>
          <a:stretch>
            <a:fillRect/>
          </a:stretch>
        </p:blipFill>
        <p:spPr>
          <a:xfrm>
            <a:off x="304800" y="1143000"/>
            <a:ext cx="4916184" cy="3265227"/>
          </a:xfrm>
          <a:prstGeom prst="rect">
            <a:avLst/>
          </a:prstGeom>
        </p:spPr>
      </p:pic>
      <p:pic>
        <p:nvPicPr>
          <p:cNvPr id="14" name="Picture 13" descr="DSC_3195.jpg"/>
          <p:cNvPicPr>
            <a:picLocks noChangeAspect="1"/>
          </p:cNvPicPr>
          <p:nvPr/>
        </p:nvPicPr>
        <p:blipFill>
          <a:blip r:embed="rId4" cstate="print"/>
          <a:stretch>
            <a:fillRect/>
          </a:stretch>
        </p:blipFill>
        <p:spPr>
          <a:xfrm>
            <a:off x="5486400" y="1219200"/>
            <a:ext cx="3139554" cy="4038600"/>
          </a:xfrm>
          <a:prstGeom prst="rect">
            <a:avLst/>
          </a:prstGeom>
        </p:spPr>
      </p:pic>
      <p:pic>
        <p:nvPicPr>
          <p:cNvPr id="15" name="Picture 14" descr="DSC_3207.jpg"/>
          <p:cNvPicPr>
            <a:picLocks noChangeAspect="1"/>
          </p:cNvPicPr>
          <p:nvPr/>
        </p:nvPicPr>
        <p:blipFill>
          <a:blip r:embed="rId5" cstate="print"/>
          <a:stretch>
            <a:fillRect/>
          </a:stretch>
        </p:blipFill>
        <p:spPr>
          <a:xfrm>
            <a:off x="1752600" y="3733800"/>
            <a:ext cx="4419600" cy="293540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600" b="1" dirty="0" smtClean="0">
                <a:latin typeface="+mn-lt"/>
              </a:rPr>
              <a:t>Points of Contact</a:t>
            </a:r>
            <a:endParaRPr lang="en-US" sz="3600" b="1" dirty="0">
              <a:latin typeface="+mn-lt"/>
            </a:endParaRPr>
          </a:p>
        </p:txBody>
      </p:sp>
      <p:sp>
        <p:nvSpPr>
          <p:cNvPr id="3" name="Content Placeholder 2"/>
          <p:cNvSpPr>
            <a:spLocks noGrp="1"/>
          </p:cNvSpPr>
          <p:nvPr>
            <p:ph idx="1"/>
          </p:nvPr>
        </p:nvSpPr>
        <p:spPr/>
        <p:txBody>
          <a:bodyPr/>
          <a:lstStyle/>
          <a:p>
            <a:r>
              <a:rPr lang="en-US" dirty="0" smtClean="0"/>
              <a:t>Pamela Faggert</a:t>
            </a:r>
          </a:p>
          <a:p>
            <a:pPr>
              <a:buNone/>
            </a:pPr>
            <a:r>
              <a:rPr lang="en-US" dirty="0" smtClean="0"/>
              <a:t>	</a:t>
            </a:r>
            <a:r>
              <a:rPr lang="en-US" b="1" dirty="0" smtClean="0"/>
              <a:t>VP and Chief Environmental Officer</a:t>
            </a:r>
          </a:p>
          <a:p>
            <a:pPr>
              <a:buNone/>
            </a:pPr>
            <a:r>
              <a:rPr lang="en-US" dirty="0" smtClean="0"/>
              <a:t>	</a:t>
            </a:r>
            <a:r>
              <a:rPr lang="en-US" sz="2400" dirty="0" smtClean="0"/>
              <a:t>(804) 273-3467		</a:t>
            </a:r>
            <a:r>
              <a:rPr lang="en-US" sz="2400" dirty="0" err="1" smtClean="0"/>
              <a:t>pamela.faggert@dom.com</a:t>
            </a:r>
            <a:endParaRPr lang="en-US" sz="2400" dirty="0" smtClean="0"/>
          </a:p>
          <a:p>
            <a:endParaRPr lang="en-US" dirty="0" smtClean="0"/>
          </a:p>
          <a:p>
            <a:r>
              <a:rPr lang="en-US" dirty="0" smtClean="0"/>
              <a:t>Daniel </a:t>
            </a:r>
            <a:r>
              <a:rPr lang="en-US" dirty="0" smtClean="0"/>
              <a:t>A. Weekley</a:t>
            </a:r>
          </a:p>
          <a:p>
            <a:pPr>
              <a:buNone/>
            </a:pPr>
            <a:r>
              <a:rPr lang="en-US" dirty="0" smtClean="0"/>
              <a:t>	</a:t>
            </a:r>
            <a:r>
              <a:rPr lang="en-US" b="1" dirty="0" smtClean="0"/>
              <a:t>Managing Director-Northeast</a:t>
            </a:r>
          </a:p>
          <a:p>
            <a:pPr>
              <a:buNone/>
            </a:pPr>
            <a:r>
              <a:rPr lang="en-US" sz="2400" dirty="0" smtClean="0"/>
              <a:t>	(860) 444-5271		</a:t>
            </a:r>
            <a:r>
              <a:rPr lang="en-US" sz="2400" dirty="0" err="1" smtClean="0"/>
              <a:t>daniel.a.weekley@dom.com</a:t>
            </a:r>
            <a:endParaRPr lang="en-US" sz="24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4509CE5-C2B4-43F0-BCD6-E9FCE91BD7B3}"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
            <a:ext cx="8229600" cy="1142999"/>
          </a:xfrm>
        </p:spPr>
        <p:txBody>
          <a:bodyPr/>
          <a:lstStyle/>
          <a:p>
            <a:r>
              <a:rPr lang="en-US" b="1" dirty="0" smtClean="0">
                <a:latin typeface="Arial" charset="0"/>
                <a:cs typeface="Arial" charset="0"/>
              </a:rPr>
              <a:t>Industry Challenges</a:t>
            </a:r>
          </a:p>
        </p:txBody>
      </p:sp>
      <p:sp>
        <p:nvSpPr>
          <p:cNvPr id="11267" name="Content Placeholder 2"/>
          <p:cNvSpPr>
            <a:spLocks noGrp="1"/>
          </p:cNvSpPr>
          <p:nvPr>
            <p:ph idx="1"/>
          </p:nvPr>
        </p:nvSpPr>
        <p:spPr/>
        <p:txBody>
          <a:bodyPr/>
          <a:lstStyle/>
          <a:p>
            <a:pPr>
              <a:lnSpc>
                <a:spcPct val="120000"/>
              </a:lnSpc>
            </a:pPr>
            <a:r>
              <a:rPr lang="en-US" dirty="0" smtClean="0">
                <a:cs typeface="Arial" charset="0"/>
              </a:rPr>
              <a:t>Continue environmental improvements</a:t>
            </a:r>
          </a:p>
          <a:p>
            <a:pPr>
              <a:lnSpc>
                <a:spcPct val="120000"/>
              </a:lnSpc>
            </a:pPr>
            <a:r>
              <a:rPr lang="en-US" dirty="0" smtClean="0">
                <a:cs typeface="Arial" charset="0"/>
              </a:rPr>
              <a:t>Minimize economic impacts to consumers</a:t>
            </a:r>
          </a:p>
          <a:p>
            <a:pPr>
              <a:lnSpc>
                <a:spcPct val="120000"/>
              </a:lnSpc>
            </a:pPr>
            <a:r>
              <a:rPr lang="en-US" dirty="0" smtClean="0">
                <a:cs typeface="Arial" charset="0"/>
              </a:rPr>
              <a:t>Maintain system reliability</a:t>
            </a:r>
          </a:p>
          <a:p>
            <a:pPr>
              <a:lnSpc>
                <a:spcPct val="120000"/>
              </a:lnSpc>
            </a:pPr>
            <a:r>
              <a:rPr lang="en-US" dirty="0" smtClean="0">
                <a:cs typeface="Arial" charset="0"/>
              </a:rPr>
              <a:t>Maintain fuel diversity options</a:t>
            </a:r>
          </a:p>
          <a:p>
            <a:pPr>
              <a:lnSpc>
                <a:spcPct val="120000"/>
              </a:lnSpc>
            </a:pPr>
            <a:r>
              <a:rPr lang="en-US" dirty="0" smtClean="0">
                <a:cs typeface="Arial" charset="0"/>
              </a:rPr>
              <a:t>Obtain access to capital and cost recovery</a:t>
            </a:r>
          </a:p>
          <a:p>
            <a:pPr>
              <a:lnSpc>
                <a:spcPct val="120000"/>
              </a:lnSpc>
            </a:pPr>
            <a:r>
              <a:rPr lang="en-US" dirty="0" smtClean="0">
                <a:cs typeface="Arial" charset="0"/>
              </a:rPr>
              <a:t>Long term planning in extremely uncertain and rapidly changing environmental regulatory arena</a:t>
            </a:r>
          </a:p>
          <a:p>
            <a:endParaRPr lang="en-US" dirty="0" smtClean="0">
              <a:latin typeface="Arial" charset="0"/>
              <a:cs typeface="Arial" charset="0"/>
            </a:endParaRPr>
          </a:p>
        </p:txBody>
      </p:sp>
      <p:sp>
        <p:nvSpPr>
          <p:cNvPr id="11268" name="Slide Number Placeholder 3"/>
          <p:cNvSpPr>
            <a:spLocks noGrp="1"/>
          </p:cNvSpPr>
          <p:nvPr>
            <p:ph type="sldNum" sz="quarter" idx="10"/>
          </p:nvPr>
        </p:nvSpPr>
        <p:spPr>
          <a:xfrm>
            <a:off x="6858000" y="6172200"/>
            <a:ext cx="2133600" cy="457200"/>
          </a:xfrm>
          <a:noFill/>
        </p:spPr>
        <p:txBody>
          <a:bodyPr/>
          <a:lstStyle/>
          <a:p>
            <a:pPr algn="r"/>
            <a:fld id="{2841468B-B3A5-473D-BAC9-4DF44212738F}" type="slidenum">
              <a:rPr lang="en-US" smtClean="0"/>
              <a:pPr algn="r"/>
              <a:t>2</a:t>
            </a:fld>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p:cNvPicPr>
            <a:picLocks noChangeAspect="1" noChangeArrowheads="1"/>
          </p:cNvPicPr>
          <p:nvPr/>
        </p:nvPicPr>
        <p:blipFill>
          <a:blip r:embed="rId3" cstate="print"/>
          <a:srcRect/>
          <a:stretch>
            <a:fillRect/>
          </a:stretch>
        </p:blipFill>
        <p:spPr bwMode="auto">
          <a:xfrm>
            <a:off x="304800" y="1600200"/>
            <a:ext cx="4648200" cy="2333625"/>
          </a:xfrm>
          <a:prstGeom prst="rect">
            <a:avLst/>
          </a:prstGeom>
          <a:noFill/>
          <a:ln w="9525">
            <a:noFill/>
            <a:miter lim="800000"/>
            <a:headEnd/>
            <a:tailEnd/>
          </a:ln>
        </p:spPr>
      </p:pic>
      <p:sp>
        <p:nvSpPr>
          <p:cNvPr id="8194" name="Rectangle 2"/>
          <p:cNvSpPr>
            <a:spLocks noGrp="1" noChangeArrowheads="1"/>
          </p:cNvSpPr>
          <p:nvPr>
            <p:ph type="title"/>
          </p:nvPr>
        </p:nvSpPr>
        <p:spPr>
          <a:xfrm>
            <a:off x="457200" y="0"/>
            <a:ext cx="8686800" cy="1295400"/>
          </a:xfrm>
        </p:spPr>
        <p:txBody>
          <a:bodyPr/>
          <a:lstStyle/>
          <a:p>
            <a:pPr eaLnBrk="1" hangingPunct="1"/>
            <a:r>
              <a:rPr lang="en-US" sz="2400" b="1" dirty="0" smtClean="0">
                <a:latin typeface="+mn-lt"/>
              </a:rPr>
              <a:t>Dominion Emissions Reductions Resulting from Approximately </a:t>
            </a:r>
            <a:r>
              <a:rPr lang="en-US" sz="2400" b="1" dirty="0" smtClean="0">
                <a:solidFill>
                  <a:srgbClr val="FF0000"/>
                </a:solidFill>
                <a:latin typeface="+mn-lt"/>
              </a:rPr>
              <a:t>$3.7B </a:t>
            </a:r>
            <a:r>
              <a:rPr lang="en-US" sz="2400" b="1" dirty="0" smtClean="0">
                <a:latin typeface="+mn-lt"/>
              </a:rPr>
              <a:t>of Investments in Environmental Improvements</a:t>
            </a:r>
          </a:p>
        </p:txBody>
      </p:sp>
      <p:sp>
        <p:nvSpPr>
          <p:cNvPr id="8195" name="Slide Number Placeholder 5"/>
          <p:cNvSpPr>
            <a:spLocks noGrp="1"/>
          </p:cNvSpPr>
          <p:nvPr>
            <p:ph type="sldNum" sz="quarter" idx="12"/>
          </p:nvPr>
        </p:nvSpPr>
        <p:spPr>
          <a:noFill/>
        </p:spPr>
        <p:txBody>
          <a:bodyPr/>
          <a:lstStyle/>
          <a:p>
            <a:fld id="{79895CFB-AAF3-49BA-B052-8C045C65EF72}" type="slidenum">
              <a:rPr lang="en-US" smtClean="0"/>
              <a:pPr/>
              <a:t>3</a:t>
            </a:fld>
            <a:endParaRPr lang="en-US" dirty="0" smtClean="0"/>
          </a:p>
        </p:txBody>
      </p:sp>
      <p:pic>
        <p:nvPicPr>
          <p:cNvPr id="8196" name="Picture 2"/>
          <p:cNvPicPr>
            <a:picLocks noChangeAspect="1" noChangeArrowheads="1"/>
          </p:cNvPicPr>
          <p:nvPr/>
        </p:nvPicPr>
        <p:blipFill>
          <a:blip r:embed="rId4" cstate="print"/>
          <a:srcRect/>
          <a:stretch>
            <a:fillRect/>
          </a:stretch>
        </p:blipFill>
        <p:spPr bwMode="auto">
          <a:xfrm>
            <a:off x="3886200" y="3810000"/>
            <a:ext cx="4953000" cy="2336800"/>
          </a:xfrm>
          <a:prstGeom prst="rect">
            <a:avLst/>
          </a:prstGeom>
          <a:noFill/>
          <a:ln w="9525">
            <a:noFill/>
            <a:miter lim="800000"/>
            <a:headEnd/>
            <a:tailEnd/>
          </a:ln>
        </p:spPr>
      </p:pic>
      <p:sp>
        <p:nvSpPr>
          <p:cNvPr id="8" name="TextBox 7"/>
          <p:cNvSpPr txBox="1"/>
          <p:nvPr/>
        </p:nvSpPr>
        <p:spPr>
          <a:xfrm>
            <a:off x="685800" y="6172200"/>
            <a:ext cx="2514600" cy="461665"/>
          </a:xfrm>
          <a:prstGeom prst="rect">
            <a:avLst/>
          </a:prstGeom>
          <a:noFill/>
        </p:spPr>
        <p:txBody>
          <a:bodyPr wrap="square" rtlCol="0">
            <a:spAutoFit/>
          </a:bodyPr>
          <a:lstStyle/>
          <a:p>
            <a:r>
              <a:rPr lang="en-US" sz="1200" b="1" dirty="0" smtClean="0">
                <a:solidFill>
                  <a:srgbClr val="FF0000"/>
                </a:solidFill>
              </a:rPr>
              <a:t>* 2005: Dominion acquisition  of</a:t>
            </a:r>
          </a:p>
          <a:p>
            <a:r>
              <a:rPr lang="en-US" sz="1200" b="1" dirty="0" smtClean="0">
                <a:solidFill>
                  <a:srgbClr val="FF0000"/>
                </a:solidFill>
              </a:rPr>
              <a:t>  NE fossil assets</a:t>
            </a:r>
            <a:endParaRPr lang="en-US" sz="1200" b="1" dirty="0">
              <a:solidFill>
                <a:srgbClr val="FF0000"/>
              </a:solidFill>
            </a:endParaRPr>
          </a:p>
        </p:txBody>
      </p:sp>
      <p:cxnSp>
        <p:nvCxnSpPr>
          <p:cNvPr id="15" name="Straight Connector 14"/>
          <p:cNvCxnSpPr/>
          <p:nvPr/>
        </p:nvCxnSpPr>
        <p:spPr bwMode="auto">
          <a:xfrm>
            <a:off x="11125200" y="4648200"/>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flipH="1" flipV="1">
            <a:off x="1638300" y="2933700"/>
            <a:ext cx="12954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0" name="TextBox 19"/>
          <p:cNvSpPr txBox="1"/>
          <p:nvPr/>
        </p:nvSpPr>
        <p:spPr>
          <a:xfrm>
            <a:off x="2209800" y="2286000"/>
            <a:ext cx="381000" cy="400110"/>
          </a:xfrm>
          <a:prstGeom prst="rect">
            <a:avLst/>
          </a:prstGeom>
          <a:noFill/>
        </p:spPr>
        <p:txBody>
          <a:bodyPr wrap="square" rtlCol="0">
            <a:spAutoFit/>
          </a:bodyPr>
          <a:lstStyle/>
          <a:p>
            <a:r>
              <a:rPr lang="en-US" sz="2000" dirty="0" smtClean="0">
                <a:solidFill>
                  <a:srgbClr val="FF0000"/>
                </a:solidFill>
              </a:rPr>
              <a:t> *</a:t>
            </a:r>
            <a:endParaRPr lang="en-US" sz="2000" dirty="0">
              <a:solidFill>
                <a:srgbClr val="FF0000"/>
              </a:solidFill>
            </a:endParaRPr>
          </a:p>
        </p:txBody>
      </p:sp>
      <p:sp>
        <p:nvSpPr>
          <p:cNvPr id="13" name="Rectangle 12"/>
          <p:cNvSpPr/>
          <p:nvPr/>
        </p:nvSpPr>
        <p:spPr bwMode="auto">
          <a:xfrm>
            <a:off x="381000" y="1600200"/>
            <a:ext cx="411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5113"/>
            <a:ext cx="8229600" cy="1143000"/>
          </a:xfrm>
        </p:spPr>
        <p:txBody>
          <a:bodyPr/>
          <a:lstStyle/>
          <a:p>
            <a:r>
              <a:rPr lang="en-US" sz="4000" b="1" dirty="0" smtClean="0">
                <a:latin typeface="Arial" charset="0"/>
                <a:cs typeface="Arial" charset="0"/>
              </a:rPr>
              <a:t>Minimizing Economic Impacts </a:t>
            </a:r>
            <a:br>
              <a:rPr lang="en-US" sz="4000" b="1" dirty="0" smtClean="0">
                <a:latin typeface="Arial" charset="0"/>
                <a:cs typeface="Arial" charset="0"/>
              </a:rPr>
            </a:br>
            <a:r>
              <a:rPr lang="en-US" sz="4000" b="1" dirty="0" smtClean="0">
                <a:latin typeface="Arial" charset="0"/>
                <a:cs typeface="Arial" charset="0"/>
              </a:rPr>
              <a:t>to Consumers</a:t>
            </a:r>
          </a:p>
        </p:txBody>
      </p:sp>
      <p:sp>
        <p:nvSpPr>
          <p:cNvPr id="14339" name="Content Placeholder 2"/>
          <p:cNvSpPr>
            <a:spLocks noGrp="1"/>
          </p:cNvSpPr>
          <p:nvPr>
            <p:ph idx="1"/>
          </p:nvPr>
        </p:nvSpPr>
        <p:spPr/>
        <p:txBody>
          <a:bodyPr/>
          <a:lstStyle/>
          <a:p>
            <a:r>
              <a:rPr lang="en-US" sz="2800" dirty="0" smtClean="0">
                <a:latin typeface="Arial" charset="0"/>
                <a:cs typeface="Arial" charset="0"/>
              </a:rPr>
              <a:t>Long investment horizons (20-30 years) require some ‘educated predictions’ of expected future legislative, regulatory and policy actions</a:t>
            </a:r>
          </a:p>
          <a:p>
            <a:pPr lvl="1"/>
            <a:r>
              <a:rPr lang="en-US" sz="2400" dirty="0" smtClean="0">
                <a:latin typeface="Arial" charset="0"/>
                <a:cs typeface="Arial" charset="0"/>
              </a:rPr>
              <a:t>Proper planning means that </a:t>
            </a:r>
            <a:r>
              <a:rPr lang="en-US" dirty="0" smtClean="0">
                <a:latin typeface="Arial" charset="0"/>
                <a:cs typeface="Arial" charset="0"/>
              </a:rPr>
              <a:t>energy providers</a:t>
            </a:r>
            <a:r>
              <a:rPr lang="en-US" sz="2400" dirty="0" smtClean="0">
                <a:latin typeface="Arial" charset="0"/>
                <a:cs typeface="Arial" charset="0"/>
              </a:rPr>
              <a:t> cannot – and do not – plan one rule at a time</a:t>
            </a:r>
            <a:r>
              <a:rPr lang="en-US" dirty="0" smtClean="0">
                <a:latin typeface="Arial" charset="0"/>
                <a:cs typeface="Arial" charset="0"/>
              </a:rPr>
              <a:t>; we</a:t>
            </a:r>
            <a:r>
              <a:rPr lang="en-US" sz="2400" dirty="0" smtClean="0">
                <a:latin typeface="Arial" charset="0"/>
                <a:cs typeface="Arial" charset="0"/>
              </a:rPr>
              <a:t> need to take a  comprehensive </a:t>
            </a:r>
            <a:r>
              <a:rPr lang="en-US" dirty="0" smtClean="0">
                <a:latin typeface="Arial" charset="0"/>
                <a:cs typeface="Arial" charset="0"/>
              </a:rPr>
              <a:t>approach</a:t>
            </a:r>
            <a:endParaRPr lang="en-US" sz="2400" dirty="0" smtClean="0">
              <a:latin typeface="Arial" charset="0"/>
              <a:cs typeface="Arial" charset="0"/>
            </a:endParaRPr>
          </a:p>
          <a:p>
            <a:r>
              <a:rPr lang="en-US" sz="2800" dirty="0" smtClean="0">
                <a:latin typeface="Arial" charset="0"/>
                <a:cs typeface="Arial" charset="0"/>
              </a:rPr>
              <a:t>The highly uncertain, rapidly evolving environmental regulatory environment makes the very difficult</a:t>
            </a:r>
          </a:p>
          <a:p>
            <a:pPr lvl="1"/>
            <a:endParaRPr lang="en-US" dirty="0" smtClean="0">
              <a:latin typeface="Arial" charset="0"/>
              <a:cs typeface="Arial" charset="0"/>
            </a:endParaRPr>
          </a:p>
        </p:txBody>
      </p:sp>
      <p:sp>
        <p:nvSpPr>
          <p:cNvPr id="14340" name="Slide Number Placeholder 3"/>
          <p:cNvSpPr>
            <a:spLocks noGrp="1"/>
          </p:cNvSpPr>
          <p:nvPr>
            <p:ph type="sldNum" sz="quarter" idx="10"/>
          </p:nvPr>
        </p:nvSpPr>
        <p:spPr>
          <a:xfrm>
            <a:off x="6858000" y="6248400"/>
            <a:ext cx="2133600" cy="457200"/>
          </a:xfrm>
          <a:noFill/>
        </p:spPr>
        <p:txBody>
          <a:bodyPr/>
          <a:lstStyle/>
          <a:p>
            <a:pPr algn="r"/>
            <a:fld id="{75AF73DC-46F3-4AD0-B226-FA441CB2AA88}" type="slidenum">
              <a:rPr lang="en-US" smtClean="0"/>
              <a:pPr algn="r"/>
              <a:t>4</a:t>
            </a:fld>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28600" y="409575"/>
            <a:ext cx="8534400" cy="657225"/>
          </a:xfrm>
          <a:prstGeom prst="rect">
            <a:avLst/>
          </a:prstGeom>
          <a:noFill/>
          <a:ln w="9525">
            <a:noFill/>
            <a:miter lim="800000"/>
            <a:headEnd/>
            <a:tailEnd/>
          </a:ln>
        </p:spPr>
        <p:txBody>
          <a:bodyPr anchor="ctr"/>
          <a:lstStyle/>
          <a:p>
            <a:pPr algn="ctr"/>
            <a:endParaRPr lang="en-US" sz="2400" dirty="0"/>
          </a:p>
        </p:txBody>
      </p:sp>
      <p:sp>
        <p:nvSpPr>
          <p:cNvPr id="9219" name="Text Box 6"/>
          <p:cNvSpPr txBox="1">
            <a:spLocks noChangeArrowheads="1"/>
          </p:cNvSpPr>
          <p:nvPr/>
        </p:nvSpPr>
        <p:spPr bwMode="auto">
          <a:xfrm>
            <a:off x="-585788" y="6605588"/>
            <a:ext cx="184150" cy="274637"/>
          </a:xfrm>
          <a:prstGeom prst="rect">
            <a:avLst/>
          </a:prstGeom>
          <a:noFill/>
          <a:ln w="9525">
            <a:noFill/>
            <a:miter lim="800000"/>
            <a:headEnd/>
            <a:tailEnd/>
          </a:ln>
        </p:spPr>
        <p:txBody>
          <a:bodyPr wrap="none">
            <a:spAutoFit/>
          </a:bodyPr>
          <a:lstStyle/>
          <a:p>
            <a:endParaRPr lang="en-US" sz="1200" dirty="0">
              <a:solidFill>
                <a:srgbClr val="FF0000"/>
              </a:solidFill>
              <a:latin typeface="Arial Narrow" pitchFamily="34" charset="0"/>
            </a:endParaRPr>
          </a:p>
        </p:txBody>
      </p:sp>
      <p:sp>
        <p:nvSpPr>
          <p:cNvPr id="9220" name="Text Box 7"/>
          <p:cNvSpPr txBox="1">
            <a:spLocks noChangeArrowheads="1"/>
          </p:cNvSpPr>
          <p:nvPr/>
        </p:nvSpPr>
        <p:spPr bwMode="auto">
          <a:xfrm>
            <a:off x="3168650" y="1147763"/>
            <a:ext cx="184150" cy="274637"/>
          </a:xfrm>
          <a:prstGeom prst="rect">
            <a:avLst/>
          </a:prstGeom>
          <a:noFill/>
          <a:ln w="9525">
            <a:noFill/>
            <a:miter lim="800000"/>
            <a:headEnd/>
            <a:tailEnd/>
          </a:ln>
        </p:spPr>
        <p:txBody>
          <a:bodyPr wrap="none">
            <a:spAutoFit/>
          </a:bodyPr>
          <a:lstStyle/>
          <a:p>
            <a:endParaRPr lang="en-US" sz="1200" dirty="0">
              <a:latin typeface="Arial Narrow" pitchFamily="34" charset="0"/>
            </a:endParaRPr>
          </a:p>
        </p:txBody>
      </p:sp>
      <p:grpSp>
        <p:nvGrpSpPr>
          <p:cNvPr id="9221" name="Group 10"/>
          <p:cNvGrpSpPr>
            <a:grpSpLocks/>
          </p:cNvGrpSpPr>
          <p:nvPr/>
        </p:nvGrpSpPr>
        <p:grpSpPr bwMode="auto">
          <a:xfrm>
            <a:off x="-1516063" y="3070225"/>
            <a:ext cx="6778626" cy="274638"/>
            <a:chOff x="155" y="1890"/>
            <a:chExt cx="4270" cy="173"/>
          </a:xfrm>
        </p:grpSpPr>
        <p:sp>
          <p:nvSpPr>
            <p:cNvPr id="9225" name="Text Box 11"/>
            <p:cNvSpPr txBox="1">
              <a:spLocks noChangeArrowheads="1"/>
            </p:cNvSpPr>
            <p:nvPr/>
          </p:nvSpPr>
          <p:spPr bwMode="auto">
            <a:xfrm>
              <a:off x="155" y="1890"/>
              <a:ext cx="116" cy="173"/>
            </a:xfrm>
            <a:prstGeom prst="rect">
              <a:avLst/>
            </a:prstGeom>
            <a:noFill/>
            <a:ln w="9525">
              <a:noFill/>
              <a:miter lim="800000"/>
              <a:headEnd/>
              <a:tailEnd/>
            </a:ln>
          </p:spPr>
          <p:txBody>
            <a:bodyPr wrap="none">
              <a:spAutoFit/>
            </a:bodyPr>
            <a:lstStyle/>
            <a:p>
              <a:endParaRPr lang="en-US" sz="1200" dirty="0">
                <a:latin typeface="Arial Narrow" pitchFamily="34" charset="0"/>
              </a:endParaRPr>
            </a:p>
          </p:txBody>
        </p:sp>
        <p:sp>
          <p:nvSpPr>
            <p:cNvPr id="9226" name="Text Box 12"/>
            <p:cNvSpPr txBox="1">
              <a:spLocks noChangeArrowheads="1"/>
            </p:cNvSpPr>
            <p:nvPr/>
          </p:nvSpPr>
          <p:spPr bwMode="auto">
            <a:xfrm>
              <a:off x="917" y="1890"/>
              <a:ext cx="116" cy="173"/>
            </a:xfrm>
            <a:prstGeom prst="rect">
              <a:avLst/>
            </a:prstGeom>
            <a:noFill/>
            <a:ln w="9525">
              <a:noFill/>
              <a:miter lim="800000"/>
              <a:headEnd/>
              <a:tailEnd/>
            </a:ln>
          </p:spPr>
          <p:txBody>
            <a:bodyPr wrap="none">
              <a:spAutoFit/>
            </a:bodyPr>
            <a:lstStyle/>
            <a:p>
              <a:endParaRPr lang="en-US" sz="1200" dirty="0">
                <a:latin typeface="Arial Narrow" pitchFamily="34" charset="0"/>
              </a:endParaRPr>
            </a:p>
          </p:txBody>
        </p:sp>
        <p:sp>
          <p:nvSpPr>
            <p:cNvPr id="9227" name="Text Box 13"/>
            <p:cNvSpPr txBox="1">
              <a:spLocks noChangeArrowheads="1"/>
            </p:cNvSpPr>
            <p:nvPr/>
          </p:nvSpPr>
          <p:spPr bwMode="auto">
            <a:xfrm>
              <a:off x="2478" y="1890"/>
              <a:ext cx="116" cy="173"/>
            </a:xfrm>
            <a:prstGeom prst="rect">
              <a:avLst/>
            </a:prstGeom>
            <a:noFill/>
            <a:ln w="9525">
              <a:noFill/>
              <a:miter lim="800000"/>
              <a:headEnd/>
              <a:tailEnd/>
            </a:ln>
          </p:spPr>
          <p:txBody>
            <a:bodyPr wrap="none">
              <a:spAutoFit/>
            </a:bodyPr>
            <a:lstStyle/>
            <a:p>
              <a:endParaRPr lang="en-US" sz="1200" dirty="0">
                <a:latin typeface="Arial Narrow" pitchFamily="34" charset="0"/>
              </a:endParaRPr>
            </a:p>
          </p:txBody>
        </p:sp>
        <p:sp>
          <p:nvSpPr>
            <p:cNvPr id="9228" name="Text Box 14"/>
            <p:cNvSpPr txBox="1">
              <a:spLocks noChangeArrowheads="1"/>
            </p:cNvSpPr>
            <p:nvPr/>
          </p:nvSpPr>
          <p:spPr bwMode="auto">
            <a:xfrm>
              <a:off x="4309" y="1890"/>
              <a:ext cx="116" cy="173"/>
            </a:xfrm>
            <a:prstGeom prst="rect">
              <a:avLst/>
            </a:prstGeom>
            <a:noFill/>
            <a:ln w="9525">
              <a:noFill/>
              <a:miter lim="800000"/>
              <a:headEnd/>
              <a:tailEnd/>
            </a:ln>
          </p:spPr>
          <p:txBody>
            <a:bodyPr wrap="none">
              <a:spAutoFit/>
            </a:bodyPr>
            <a:lstStyle/>
            <a:p>
              <a:endParaRPr lang="en-US" sz="1200" dirty="0">
                <a:latin typeface="Arial Narrow" pitchFamily="34" charset="0"/>
              </a:endParaRPr>
            </a:p>
          </p:txBody>
        </p:sp>
      </p:grpSp>
      <p:sp>
        <p:nvSpPr>
          <p:cNvPr id="9222" name="Text Box 105"/>
          <p:cNvSpPr txBox="1">
            <a:spLocks noChangeArrowheads="1"/>
          </p:cNvSpPr>
          <p:nvPr/>
        </p:nvSpPr>
        <p:spPr bwMode="auto">
          <a:xfrm>
            <a:off x="6829425" y="6643688"/>
            <a:ext cx="3952875" cy="214312"/>
          </a:xfrm>
          <a:prstGeom prst="rect">
            <a:avLst/>
          </a:prstGeom>
          <a:noFill/>
          <a:ln w="9525">
            <a:noFill/>
            <a:miter lim="800000"/>
            <a:headEnd/>
            <a:tailEnd/>
          </a:ln>
        </p:spPr>
        <p:txBody>
          <a:bodyPr>
            <a:spAutoFit/>
          </a:bodyPr>
          <a:lstStyle/>
          <a:p>
            <a:pPr>
              <a:spcBef>
                <a:spcPct val="50000"/>
              </a:spcBef>
            </a:pPr>
            <a:r>
              <a:rPr lang="en-US" sz="800" dirty="0">
                <a:latin typeface="Arial Narrow" pitchFamily="34" charset="0"/>
              </a:rPr>
              <a:t>-- adapted from  Wegman (EPA 2003)  Updated 2.15.10 </a:t>
            </a:r>
          </a:p>
        </p:txBody>
      </p:sp>
      <p:pic>
        <p:nvPicPr>
          <p:cNvPr id="9223" name="Picture 2"/>
          <p:cNvPicPr>
            <a:picLocks noChangeAspect="1" noChangeArrowheads="1"/>
          </p:cNvPicPr>
          <p:nvPr/>
        </p:nvPicPr>
        <p:blipFill>
          <a:blip r:embed="rId3" cstate="print"/>
          <a:srcRect/>
          <a:stretch>
            <a:fillRect/>
          </a:stretch>
        </p:blipFill>
        <p:spPr bwMode="auto">
          <a:xfrm>
            <a:off x="228600" y="76200"/>
            <a:ext cx="8942388" cy="6705600"/>
          </a:xfrm>
          <a:prstGeom prst="rect">
            <a:avLst/>
          </a:prstGeom>
          <a:noFill/>
          <a:ln w="9525">
            <a:noFill/>
            <a:miter lim="800000"/>
            <a:headEnd/>
            <a:tailEnd/>
          </a:ln>
        </p:spPr>
      </p:pic>
      <p:sp>
        <p:nvSpPr>
          <p:cNvPr id="9224" name="Slide Number Placeholder 11"/>
          <p:cNvSpPr>
            <a:spLocks noGrp="1"/>
          </p:cNvSpPr>
          <p:nvPr>
            <p:ph type="sldNum" sz="quarter" idx="12"/>
          </p:nvPr>
        </p:nvSpPr>
        <p:spPr>
          <a:noFill/>
        </p:spPr>
        <p:txBody>
          <a:bodyPr/>
          <a:lstStyle/>
          <a:p>
            <a:fld id="{7F969D0D-8A8A-4525-BFC2-8733AF2AE2A2}"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41387"/>
          </a:xfrm>
        </p:spPr>
        <p:txBody>
          <a:bodyPr/>
          <a:lstStyle/>
          <a:p>
            <a:pPr eaLnBrk="1" hangingPunct="1"/>
            <a:r>
              <a:rPr lang="en-US" sz="3600" dirty="0" smtClean="0"/>
              <a:t> </a:t>
            </a:r>
            <a:r>
              <a:rPr lang="en-US" b="1" dirty="0" smtClean="0">
                <a:latin typeface="+mn-lt"/>
              </a:rPr>
              <a:t>Air Regulations</a:t>
            </a:r>
            <a:endParaRPr lang="en-US" b="1" dirty="0" smtClean="0">
              <a:solidFill>
                <a:srgbClr val="666699"/>
              </a:solidFill>
              <a:latin typeface="+mn-lt"/>
            </a:endParaRPr>
          </a:p>
        </p:txBody>
      </p:sp>
      <p:sp>
        <p:nvSpPr>
          <p:cNvPr id="10243" name="Rectangle 3"/>
          <p:cNvSpPr>
            <a:spLocks noGrp="1" noChangeArrowheads="1"/>
          </p:cNvSpPr>
          <p:nvPr>
            <p:ph type="body" idx="1"/>
          </p:nvPr>
        </p:nvSpPr>
        <p:spPr>
          <a:xfrm>
            <a:off x="228600" y="1447800"/>
            <a:ext cx="8915400" cy="4683125"/>
          </a:xfrm>
        </p:spPr>
        <p:txBody>
          <a:bodyPr/>
          <a:lstStyle/>
          <a:p>
            <a:pPr eaLnBrk="1" hangingPunct="1"/>
            <a:r>
              <a:rPr lang="en-US" sz="1600" b="1" dirty="0" smtClean="0"/>
              <a:t>Clean Air Transport Rule (CATR) Proposal</a:t>
            </a:r>
          </a:p>
          <a:p>
            <a:pPr lvl="1" eaLnBrk="1" hangingPunct="1"/>
            <a:r>
              <a:rPr lang="en-US" sz="1400" b="1" dirty="0" smtClean="0"/>
              <a:t>Final Rule: </a:t>
            </a:r>
            <a:r>
              <a:rPr lang="en-US" sz="1400" dirty="0" smtClean="0"/>
              <a:t>Expected Spring 2011</a:t>
            </a:r>
          </a:p>
          <a:p>
            <a:pPr lvl="1" eaLnBrk="1" hangingPunct="1"/>
            <a:r>
              <a:rPr lang="en-US" sz="1400" dirty="0" smtClean="0"/>
              <a:t>CAIR replacement rule, called “Transport Rule”</a:t>
            </a:r>
          </a:p>
          <a:p>
            <a:pPr lvl="1" eaLnBrk="1" hangingPunct="1"/>
            <a:r>
              <a:rPr lang="en-US" sz="1400" dirty="0" smtClean="0"/>
              <a:t>NOx emission reductions by January 1, 2012, ozone-season NOx reductions by May 1, 2012</a:t>
            </a:r>
          </a:p>
          <a:p>
            <a:pPr lvl="1" eaLnBrk="1" hangingPunct="1"/>
            <a:r>
              <a:rPr lang="en-US" sz="1400" dirty="0" smtClean="0"/>
              <a:t>SO2 emission reductions, Phase I by January 1, 2012 and Phase II by January 1, 2014</a:t>
            </a:r>
          </a:p>
          <a:p>
            <a:pPr eaLnBrk="1" hangingPunct="1"/>
            <a:r>
              <a:rPr lang="en-US" sz="1600" b="1" dirty="0" smtClean="0"/>
              <a:t>New NO2 Ambient Standard</a:t>
            </a:r>
          </a:p>
          <a:p>
            <a:pPr lvl="1" eaLnBrk="1" hangingPunct="1"/>
            <a:r>
              <a:rPr lang="en-US" sz="1400" b="1" dirty="0" smtClean="0"/>
              <a:t>Final Rule: </a:t>
            </a:r>
            <a:r>
              <a:rPr lang="en-US" sz="1400" dirty="0" smtClean="0"/>
              <a:t>January 25, 2010</a:t>
            </a:r>
          </a:p>
          <a:p>
            <a:pPr lvl="1" eaLnBrk="1" hangingPunct="1"/>
            <a:r>
              <a:rPr lang="en-US" sz="1400" b="1" dirty="0" smtClean="0"/>
              <a:t>Compliance Date: </a:t>
            </a:r>
            <a:r>
              <a:rPr lang="en-US" sz="1400" dirty="0" smtClean="0"/>
              <a:t>2017</a:t>
            </a:r>
          </a:p>
          <a:p>
            <a:pPr lvl="1" eaLnBrk="1" hangingPunct="1"/>
            <a:r>
              <a:rPr lang="en-US" sz="1400" dirty="0" smtClean="0"/>
              <a:t>New short-term, 1-hour National Ambient Air Quality Standard (NAAQS) for NO2 at 100 ppb</a:t>
            </a:r>
          </a:p>
          <a:p>
            <a:pPr lvl="1" eaLnBrk="1" hangingPunct="1"/>
            <a:r>
              <a:rPr lang="en-US" sz="1400" dirty="0" smtClean="0"/>
              <a:t>Initially only 1 non-attainment area in Cook County, IL, using data through 2008.  Additional monitoring to be done near roadways and expect additional designations in 2016-2017 timeframe.</a:t>
            </a:r>
          </a:p>
          <a:p>
            <a:pPr eaLnBrk="1" hangingPunct="1"/>
            <a:r>
              <a:rPr lang="en-US" sz="1600" b="1" dirty="0" smtClean="0"/>
              <a:t>New Ambient SO2 Standard  </a:t>
            </a:r>
          </a:p>
          <a:p>
            <a:pPr lvl="1">
              <a:lnSpc>
                <a:spcPct val="90000"/>
              </a:lnSpc>
            </a:pPr>
            <a:r>
              <a:rPr lang="en-US" sz="1400" dirty="0" smtClean="0"/>
              <a:t>New short-term, 1-hour National Ambient Air Quality Standard (NAAQS) for SO2 at 75 ppb.</a:t>
            </a:r>
          </a:p>
          <a:p>
            <a:pPr lvl="1">
              <a:lnSpc>
                <a:spcPct val="90000"/>
              </a:lnSpc>
            </a:pPr>
            <a:r>
              <a:rPr lang="en-US" sz="1400" b="1" dirty="0" smtClean="0"/>
              <a:t>Final rule:</a:t>
            </a:r>
            <a:r>
              <a:rPr lang="en-US" sz="1400" dirty="0" smtClean="0"/>
              <a:t> June 2, 2010 </a:t>
            </a:r>
          </a:p>
          <a:p>
            <a:pPr lvl="1">
              <a:lnSpc>
                <a:spcPct val="90000"/>
              </a:lnSpc>
            </a:pPr>
            <a:r>
              <a:rPr lang="en-US" sz="1400" b="1" dirty="0" smtClean="0"/>
              <a:t>Compliance Date: </a:t>
            </a:r>
            <a:r>
              <a:rPr lang="en-US" sz="1400" dirty="0" smtClean="0"/>
              <a:t>2014-2017</a:t>
            </a:r>
          </a:p>
          <a:p>
            <a:pPr lvl="1">
              <a:lnSpc>
                <a:spcPct val="90000"/>
              </a:lnSpc>
            </a:pPr>
            <a:r>
              <a:rPr lang="en-US" sz="1400" dirty="0" smtClean="0"/>
              <a:t>Potential additional requirements for SO2.  </a:t>
            </a:r>
          </a:p>
          <a:p>
            <a:pPr lvl="1">
              <a:lnSpc>
                <a:spcPct val="90000"/>
              </a:lnSpc>
            </a:pPr>
            <a:r>
              <a:rPr lang="en-US" sz="1400" dirty="0" smtClean="0"/>
              <a:t>Currently only Merrimack, NH county only non-attainment using 2007-2009 data.  Even though MA, CT and RI will have monitored attainment, they will be “</a:t>
            </a:r>
            <a:r>
              <a:rPr lang="en-US" sz="1400" b="1" i="1" dirty="0" smtClean="0"/>
              <a:t>unclassified</a:t>
            </a:r>
            <a:r>
              <a:rPr lang="en-US" sz="1400" dirty="0" smtClean="0"/>
              <a:t>” until the state can demonstrate attainment through modeling of large sources.</a:t>
            </a:r>
          </a:p>
        </p:txBody>
      </p:sp>
      <p:sp>
        <p:nvSpPr>
          <p:cNvPr id="10244" name="Slide Number Placeholder 5"/>
          <p:cNvSpPr>
            <a:spLocks noGrp="1"/>
          </p:cNvSpPr>
          <p:nvPr>
            <p:ph type="sldNum" sz="quarter" idx="12"/>
          </p:nvPr>
        </p:nvSpPr>
        <p:spPr>
          <a:noFill/>
        </p:spPr>
        <p:txBody>
          <a:bodyPr/>
          <a:lstStyle/>
          <a:p>
            <a:fld id="{0F9CF69A-5DF4-400E-8D8B-F1CA2555B033}" type="slidenum">
              <a:rPr lang="en-US" smtClean="0"/>
              <a:pPr/>
              <a:t>6</a:t>
            </a:fld>
            <a:endParaRPr lang="en-US"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1017587"/>
          </a:xfrm>
        </p:spPr>
        <p:txBody>
          <a:bodyPr/>
          <a:lstStyle/>
          <a:p>
            <a:pPr eaLnBrk="1" hangingPunct="1"/>
            <a:r>
              <a:rPr lang="en-US" sz="3600" dirty="0" smtClean="0"/>
              <a:t> </a:t>
            </a:r>
            <a:r>
              <a:rPr lang="en-US" b="1" dirty="0" smtClean="0">
                <a:latin typeface="+mn-lt"/>
              </a:rPr>
              <a:t>Air Regulations </a:t>
            </a:r>
            <a:r>
              <a:rPr lang="en-US" sz="2800" b="1" dirty="0" smtClean="0">
                <a:latin typeface="+mn-lt"/>
              </a:rPr>
              <a:t>(con’t)</a:t>
            </a:r>
            <a:endParaRPr lang="en-US" sz="2800" b="1" dirty="0" smtClean="0">
              <a:solidFill>
                <a:srgbClr val="666699"/>
              </a:solidFill>
              <a:latin typeface="+mn-lt"/>
            </a:endParaRPr>
          </a:p>
        </p:txBody>
      </p:sp>
      <p:sp>
        <p:nvSpPr>
          <p:cNvPr id="10243" name="Rectangle 3"/>
          <p:cNvSpPr>
            <a:spLocks noGrp="1" noChangeArrowheads="1"/>
          </p:cNvSpPr>
          <p:nvPr>
            <p:ph type="body" idx="1"/>
          </p:nvPr>
        </p:nvSpPr>
        <p:spPr>
          <a:xfrm>
            <a:off x="228600" y="1447800"/>
            <a:ext cx="8915400" cy="4683125"/>
          </a:xfrm>
        </p:spPr>
        <p:txBody>
          <a:bodyPr/>
          <a:lstStyle/>
          <a:p>
            <a:pPr eaLnBrk="1" hangingPunct="1"/>
            <a:endParaRPr lang="en-US" sz="1600" b="1" dirty="0" smtClean="0"/>
          </a:p>
          <a:p>
            <a:pPr eaLnBrk="1" hangingPunct="1"/>
            <a:r>
              <a:rPr lang="en-US" sz="1600" b="1" dirty="0" smtClean="0"/>
              <a:t>New Utility MACT Rule</a:t>
            </a:r>
          </a:p>
          <a:p>
            <a:pPr lvl="1" eaLnBrk="1" hangingPunct="1"/>
            <a:r>
              <a:rPr lang="en-US" sz="1400" b="1" dirty="0" smtClean="0"/>
              <a:t>Final Rule: </a:t>
            </a:r>
            <a:r>
              <a:rPr lang="en-US" sz="1400" dirty="0" smtClean="0"/>
              <a:t>November 2011</a:t>
            </a:r>
          </a:p>
          <a:p>
            <a:pPr lvl="1" eaLnBrk="1" hangingPunct="1"/>
            <a:r>
              <a:rPr lang="en-US" sz="1400" b="1" dirty="0" smtClean="0"/>
              <a:t>Compliance Date: </a:t>
            </a:r>
            <a:r>
              <a:rPr lang="en-US" sz="1400" dirty="0" smtClean="0"/>
              <a:t>November 2014-November 2015</a:t>
            </a:r>
          </a:p>
          <a:p>
            <a:pPr lvl="1" eaLnBrk="1" hangingPunct="1"/>
            <a:r>
              <a:rPr lang="en-US" sz="1400" dirty="0" smtClean="0"/>
              <a:t>MACT is maximum control achieved in practice by top 12% of like units in a source category.</a:t>
            </a:r>
          </a:p>
          <a:p>
            <a:pPr lvl="1" eaLnBrk="1" hangingPunct="1"/>
            <a:endParaRPr lang="en-US" sz="1400" dirty="0" smtClean="0"/>
          </a:p>
          <a:p>
            <a:pPr eaLnBrk="1" hangingPunct="1"/>
            <a:r>
              <a:rPr lang="en-US" sz="1600" b="1" dirty="0" smtClean="0"/>
              <a:t>Ozone NAAQS</a:t>
            </a:r>
            <a:endParaRPr lang="en-US" sz="1600" dirty="0" smtClean="0"/>
          </a:p>
          <a:p>
            <a:pPr lvl="1">
              <a:lnSpc>
                <a:spcPct val="90000"/>
              </a:lnSpc>
            </a:pPr>
            <a:r>
              <a:rPr lang="en-US" sz="1400" b="1" dirty="0" smtClean="0"/>
              <a:t>Proposed Rule:  </a:t>
            </a:r>
            <a:r>
              <a:rPr lang="en-US" sz="1400" dirty="0" smtClean="0"/>
              <a:t>January 2010</a:t>
            </a:r>
          </a:p>
          <a:p>
            <a:pPr lvl="1">
              <a:lnSpc>
                <a:spcPct val="90000"/>
              </a:lnSpc>
            </a:pPr>
            <a:r>
              <a:rPr lang="en-US" sz="1400" b="1" dirty="0" smtClean="0"/>
              <a:t>Final Rule: </a:t>
            </a:r>
            <a:r>
              <a:rPr lang="en-US" sz="1400" dirty="0" smtClean="0"/>
              <a:t>October 2010 (may be delayed)</a:t>
            </a:r>
          </a:p>
          <a:p>
            <a:pPr lvl="1">
              <a:lnSpc>
                <a:spcPct val="90000"/>
              </a:lnSpc>
            </a:pPr>
            <a:r>
              <a:rPr lang="en-US" sz="1400" b="1" dirty="0" smtClean="0"/>
              <a:t>Compliance Date: </a:t>
            </a:r>
            <a:r>
              <a:rPr lang="en-US" sz="1400" dirty="0" smtClean="0"/>
              <a:t>2014-2015</a:t>
            </a:r>
          </a:p>
          <a:p>
            <a:pPr lvl="1">
              <a:lnSpc>
                <a:spcPct val="90000"/>
              </a:lnSpc>
            </a:pPr>
            <a:r>
              <a:rPr lang="en-US" sz="1400" dirty="0" smtClean="0"/>
              <a:t>EPA is proposing to strengthen the primary NAAQS for ozone to a level between 60 and 70 ppb from the current 75 ppb.</a:t>
            </a:r>
          </a:p>
          <a:p>
            <a:pPr lvl="1" eaLnBrk="1" hangingPunct="1"/>
            <a:r>
              <a:rPr lang="en-US" sz="1400" dirty="0" smtClean="0"/>
              <a:t>Majority of New England will be in non-attainment no matter where they set it.</a:t>
            </a:r>
          </a:p>
        </p:txBody>
      </p:sp>
      <p:sp>
        <p:nvSpPr>
          <p:cNvPr id="10244" name="Slide Number Placeholder 5"/>
          <p:cNvSpPr>
            <a:spLocks noGrp="1"/>
          </p:cNvSpPr>
          <p:nvPr>
            <p:ph type="sldNum" sz="quarter" idx="12"/>
          </p:nvPr>
        </p:nvSpPr>
        <p:spPr>
          <a:noFill/>
        </p:spPr>
        <p:txBody>
          <a:bodyPr/>
          <a:lstStyle/>
          <a:p>
            <a:fld id="{0F9CF69A-5DF4-400E-8D8B-F1CA2555B033}" type="slidenum">
              <a:rPr lang="en-US" smtClean="0"/>
              <a:pPr/>
              <a:t>7</a:t>
            </a:fld>
            <a:endParaRPr lang="en-US"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sz="3200" b="1" dirty="0" smtClean="0">
                <a:solidFill>
                  <a:srgbClr val="666699"/>
                </a:solidFill>
                <a:latin typeface="+mn-lt"/>
              </a:rPr>
              <a:t>Greenhouse Gas Tailoring Rule</a:t>
            </a:r>
            <a:endParaRPr lang="en-US" sz="3200" dirty="0">
              <a:solidFill>
                <a:srgbClr val="666699"/>
              </a:solidFill>
              <a:latin typeface="+mn-lt"/>
            </a:endParaRPr>
          </a:p>
        </p:txBody>
      </p:sp>
      <p:sp>
        <p:nvSpPr>
          <p:cNvPr id="3" name="Content Placeholder 2"/>
          <p:cNvSpPr>
            <a:spLocks noGrp="1"/>
          </p:cNvSpPr>
          <p:nvPr>
            <p:ph idx="1"/>
          </p:nvPr>
        </p:nvSpPr>
        <p:spPr>
          <a:xfrm>
            <a:off x="0" y="914400"/>
            <a:ext cx="9144000" cy="5334000"/>
          </a:xfrm>
        </p:spPr>
        <p:txBody>
          <a:bodyPr/>
          <a:lstStyle/>
          <a:p>
            <a:pPr>
              <a:lnSpc>
                <a:spcPct val="90000"/>
              </a:lnSpc>
            </a:pPr>
            <a:r>
              <a:rPr lang="en-US" sz="2000" b="1" dirty="0" smtClean="0"/>
              <a:t>Final Rule: </a:t>
            </a:r>
            <a:r>
              <a:rPr lang="en-US" sz="2000" dirty="0" smtClean="0"/>
              <a:t>May 2010</a:t>
            </a:r>
          </a:p>
          <a:p>
            <a:pPr>
              <a:lnSpc>
                <a:spcPct val="90000"/>
              </a:lnSpc>
            </a:pPr>
            <a:endParaRPr lang="en-US" sz="1900" b="1" dirty="0" smtClean="0"/>
          </a:p>
          <a:p>
            <a:pPr>
              <a:lnSpc>
                <a:spcPct val="90000"/>
              </a:lnSpc>
            </a:pPr>
            <a:r>
              <a:rPr lang="en-US" sz="1900" b="1" dirty="0" smtClean="0"/>
              <a:t>Compliance Date:</a:t>
            </a:r>
          </a:p>
          <a:p>
            <a:pPr lvl="1">
              <a:lnSpc>
                <a:spcPct val="90000"/>
              </a:lnSpc>
            </a:pPr>
            <a:r>
              <a:rPr lang="en-US" sz="1800" dirty="0" smtClean="0"/>
              <a:t>January 2, 2011: New sources and modified sources that must already obtain permits for non-GHG pollutants (such as SO2, NOx, and PM) will be required to obtain GHG permits and implement Best Available Control Technology (BACT) if they increase their GHG emissions by at least 75,000 tons of carbon dioxide equivalent (CO2e)per year. </a:t>
            </a:r>
          </a:p>
          <a:p>
            <a:pPr lvl="1">
              <a:lnSpc>
                <a:spcPct val="90000"/>
              </a:lnSpc>
            </a:pPr>
            <a:r>
              <a:rPr lang="en-US" sz="1800" dirty="0" smtClean="0"/>
              <a:t>July 1, 2011: The GHG permitting and BACT requirements expand to affect new sources that have the potential to emit at least 100,000 tons per year (tpy) CO2e and to existing sources with GHG emissions by at least 75,000 tpy (regardless of whether or not they trigger permitting requirements for other pollutants).</a:t>
            </a:r>
          </a:p>
          <a:p>
            <a:pPr lvl="1">
              <a:lnSpc>
                <a:spcPct val="90000"/>
              </a:lnSpc>
            </a:pPr>
            <a:r>
              <a:rPr lang="en-US" sz="1800" dirty="0" smtClean="0"/>
              <a:t>Sources that emit at least 100,000 tons of GHGs per year will also be required to account for GHG emissions in their Title V operating permits starting July 2011. </a:t>
            </a:r>
          </a:p>
          <a:p>
            <a:pPr lvl="1"/>
            <a:r>
              <a:rPr lang="en-US" sz="1800" dirty="0" smtClean="0"/>
              <a:t>Still awaiting EPA GHG BACT Guidance document.</a:t>
            </a:r>
          </a:p>
          <a:p>
            <a:pPr lvl="1"/>
            <a:r>
              <a:rPr lang="en-US" sz="1800" dirty="0" smtClean="0"/>
              <a:t> Concern about permitting delays while regulators and companies negotiate BACT for GHGs – no experience.</a:t>
            </a:r>
          </a:p>
          <a:p>
            <a:pPr lvl="1"/>
            <a:r>
              <a:rPr lang="en-US" sz="1800" dirty="0" smtClean="0"/>
              <a:t>Very important that biomass be considered carbon neutral to encourage new, renewable energy.</a:t>
            </a:r>
          </a:p>
          <a:p>
            <a:pPr lvl="1"/>
            <a:endParaRPr lang="en-US" sz="1400" dirty="0" smtClean="0">
              <a:solidFill>
                <a:srgbClr val="FF0000"/>
              </a:solidFill>
            </a:endParaRPr>
          </a:p>
          <a:p>
            <a:pPr lvl="1"/>
            <a:endParaRPr lang="en-US" sz="1400" dirty="0" smtClean="0">
              <a:solidFill>
                <a:srgbClr val="FF0000"/>
              </a:solidFill>
            </a:endParaRPr>
          </a:p>
        </p:txBody>
      </p:sp>
      <p:sp>
        <p:nvSpPr>
          <p:cNvPr id="5" name="Slide Number Placeholder 4"/>
          <p:cNvSpPr>
            <a:spLocks noGrp="1"/>
          </p:cNvSpPr>
          <p:nvPr>
            <p:ph type="sldNum" sz="quarter" idx="12"/>
          </p:nvPr>
        </p:nvSpPr>
        <p:spPr/>
        <p:txBody>
          <a:bodyPr/>
          <a:lstStyle/>
          <a:p>
            <a:pPr>
              <a:defRPr/>
            </a:pPr>
            <a:fld id="{C2E2ECC4-3580-49CD-93FD-36981012C78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941387"/>
          </a:xfrm>
        </p:spPr>
        <p:txBody>
          <a:bodyPr/>
          <a:lstStyle/>
          <a:p>
            <a:pPr eaLnBrk="1" hangingPunct="1"/>
            <a:r>
              <a:rPr lang="en-US" sz="3600" b="1" dirty="0" smtClean="0">
                <a:latin typeface="+mn-lt"/>
              </a:rPr>
              <a:t>New Federal Ash Rules</a:t>
            </a:r>
            <a:r>
              <a:rPr lang="en-US" sz="3600" dirty="0" smtClean="0"/>
              <a:t>	</a:t>
            </a:r>
          </a:p>
        </p:txBody>
      </p:sp>
      <p:sp>
        <p:nvSpPr>
          <p:cNvPr id="18435" name="Rectangle 3"/>
          <p:cNvSpPr>
            <a:spLocks noGrp="1" noChangeArrowheads="1"/>
          </p:cNvSpPr>
          <p:nvPr>
            <p:ph type="body" idx="1"/>
          </p:nvPr>
        </p:nvSpPr>
        <p:spPr>
          <a:xfrm>
            <a:off x="228600" y="1447800"/>
            <a:ext cx="8915400" cy="4530725"/>
          </a:xfrm>
        </p:spPr>
        <p:txBody>
          <a:bodyPr/>
          <a:lstStyle/>
          <a:p>
            <a:pPr eaLnBrk="1" hangingPunct="1"/>
            <a:r>
              <a:rPr lang="en-US" sz="1800" dirty="0" smtClean="0"/>
              <a:t>EPA is proposing to regulate ash, either as a hazardous or non-hazardous waste. </a:t>
            </a:r>
          </a:p>
          <a:p>
            <a:pPr eaLnBrk="1" hangingPunct="1"/>
            <a:r>
              <a:rPr lang="en-US" sz="1800" b="1" dirty="0" smtClean="0"/>
              <a:t>Final Rule: </a:t>
            </a:r>
            <a:r>
              <a:rPr lang="en-US" sz="1800" dirty="0" smtClean="0"/>
              <a:t>2011</a:t>
            </a:r>
          </a:p>
          <a:p>
            <a:pPr eaLnBrk="1" hangingPunct="1"/>
            <a:r>
              <a:rPr lang="en-US" sz="1800" dirty="0" smtClean="0"/>
              <a:t>We believe that EPA should go with the Subtitle D “Prime” option which will establish an environmentally protective program for CCB disposal units without adversely affecting coal ash beneficial use and imposing unnecessary regulatory costs on power plants, threatening jobs and increasing electricity costs.  </a:t>
            </a:r>
          </a:p>
          <a:p>
            <a:pPr lvl="1" eaLnBrk="1" hangingPunct="1"/>
            <a:r>
              <a:rPr lang="en-US" sz="1600" dirty="0" smtClean="0"/>
              <a:t>existing impoundments could continue to operate for remainder of useful life; </a:t>
            </a:r>
          </a:p>
          <a:p>
            <a:pPr lvl="1" eaLnBrk="1" hangingPunct="1"/>
            <a:r>
              <a:rPr lang="en-US" sz="1600" dirty="0" smtClean="0"/>
              <a:t>would not require closure or installation of composite liners in existing surface impoundments that meet groundwater and dam integrity standards and perform in an environmentally sound manner; and</a:t>
            </a:r>
          </a:p>
          <a:p>
            <a:pPr lvl="1" eaLnBrk="1" hangingPunct="1"/>
            <a:r>
              <a:rPr lang="en-US" sz="1600" dirty="0" smtClean="0"/>
              <a:t>all other “D” requirements would remain the same.</a:t>
            </a:r>
          </a:p>
          <a:p>
            <a:pPr eaLnBrk="1" hangingPunct="1"/>
            <a:endParaRPr lang="en-US" sz="1800" dirty="0" smtClean="0"/>
          </a:p>
        </p:txBody>
      </p:sp>
      <p:sp>
        <p:nvSpPr>
          <p:cNvPr id="18436" name="Slide Number Placeholder 5"/>
          <p:cNvSpPr>
            <a:spLocks noGrp="1"/>
          </p:cNvSpPr>
          <p:nvPr>
            <p:ph type="sldNum" sz="quarter" idx="12"/>
          </p:nvPr>
        </p:nvSpPr>
        <p:spPr>
          <a:noFill/>
        </p:spPr>
        <p:txBody>
          <a:bodyPr/>
          <a:lstStyle/>
          <a:p>
            <a:fld id="{4D7740FD-0D18-44B0-8975-508A09197326}" type="slidenum">
              <a:rPr lang="en-US" smtClean="0"/>
              <a:pPr/>
              <a:t>9</a:t>
            </a:fld>
            <a:endParaRPr lang="en-US" dirty="0"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2391</TotalTime>
  <Words>1043</Words>
  <Application>Microsoft Office PowerPoint</Application>
  <PresentationFormat>On-screen Show (4:3)</PresentationFormat>
  <Paragraphs>133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vt:lpstr>
      <vt:lpstr>The Impacts of Major New Environmental Regulations on New England's  Electricity Future</vt:lpstr>
      <vt:lpstr>Industry Challenges</vt:lpstr>
      <vt:lpstr>Dominion Emissions Reductions Resulting from Approximately $3.7B of Investments in Environmental Improvements</vt:lpstr>
      <vt:lpstr>Minimizing Economic Impacts  to Consumers</vt:lpstr>
      <vt:lpstr>Slide 5</vt:lpstr>
      <vt:lpstr> Air Regulations</vt:lpstr>
      <vt:lpstr> Air Regulations (con’t)</vt:lpstr>
      <vt:lpstr>Greenhouse Gas Tailoring Rule</vt:lpstr>
      <vt:lpstr>New Federal Ash Rules </vt:lpstr>
      <vt:lpstr>New Cooling Water Intake Structure Rules</vt:lpstr>
      <vt:lpstr>Effluent Guidelines</vt:lpstr>
      <vt:lpstr>National GHG Legislation</vt:lpstr>
      <vt:lpstr>Tackling the Maze of Environmental Requirements</vt:lpstr>
      <vt:lpstr>Slide 14</vt:lpstr>
      <vt:lpstr>Slide 15</vt:lpstr>
      <vt:lpstr>Points of Contact</vt:lpstr>
    </vt:vector>
  </TitlesOfParts>
  <Manager/>
  <Company>Dominion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Environmental Update for Virginia SCC Staff</dc:title>
  <dc:subject/>
  <dc:creator>Dominion</dc:creator>
  <cp:keywords/>
  <dc:description/>
  <cp:lastModifiedBy>dani030</cp:lastModifiedBy>
  <cp:revision>260</cp:revision>
  <dcterms:created xsi:type="dcterms:W3CDTF">2010-08-25T15:59:25Z</dcterms:created>
  <dcterms:modified xsi:type="dcterms:W3CDTF">2010-10-28T15:05:55Z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