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70" r:id="rId10"/>
    <p:sldId id="264" r:id="rId11"/>
    <p:sldId id="271" r:id="rId12"/>
    <p:sldId id="272" r:id="rId13"/>
    <p:sldId id="265" r:id="rId14"/>
    <p:sldId id="266" r:id="rId15"/>
    <p:sldId id="267" r:id="rId16"/>
    <p:sldId id="268" r:id="rId17"/>
    <p:sldId id="269" r:id="rId18"/>
    <p:sldId id="32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4" r:id="rId39"/>
    <p:sldId id="292" r:id="rId40"/>
    <p:sldId id="293" r:id="rId41"/>
    <p:sldId id="295" r:id="rId42"/>
    <p:sldId id="296" r:id="rId43"/>
    <p:sldId id="297" r:id="rId44"/>
    <p:sldId id="318" r:id="rId45"/>
    <p:sldId id="298" r:id="rId46"/>
    <p:sldId id="299" r:id="rId47"/>
    <p:sldId id="300" r:id="rId48"/>
    <p:sldId id="301" r:id="rId49"/>
    <p:sldId id="319" r:id="rId50"/>
    <p:sldId id="302" r:id="rId51"/>
    <p:sldId id="303" r:id="rId52"/>
    <p:sldId id="304" r:id="rId53"/>
    <p:sldId id="305" r:id="rId54"/>
    <p:sldId id="320" r:id="rId55"/>
    <p:sldId id="306" r:id="rId56"/>
    <p:sldId id="307" r:id="rId57"/>
    <p:sldId id="308" r:id="rId58"/>
    <p:sldId id="309" r:id="rId59"/>
    <p:sldId id="310" r:id="rId60"/>
    <p:sldId id="311" r:id="rId61"/>
    <p:sldId id="313" r:id="rId62"/>
    <p:sldId id="314" r:id="rId63"/>
    <p:sldId id="31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84" autoAdjust="0"/>
  </p:normalViewPr>
  <p:slideViewPr>
    <p:cSldViewPr snapToGrid="0" snapToObjects="1">
      <p:cViewPr>
        <p:scale>
          <a:sx n="50" d="100"/>
          <a:sy n="50"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Roncesvalles:Users:todd:Documents:CBI%20work:PJM_DataWork:PJMDataSheet_Excelv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Roncesvalles:Users:todd:Documents:CBI%20work:PJM_DataWork:PJMDataSheet_Excel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kern="1100"/>
            </a:pPr>
            <a:r>
              <a:rPr lang="en-US" sz="1100" kern="1100"/>
              <a:t>8. The stakeholder process does a good job allowing members to (1-strongly disagree, 6=strongly agree):</a:t>
            </a:r>
          </a:p>
        </c:rich>
      </c:tx>
      <c:layout>
        <c:manualLayout>
          <c:xMode val="edge"/>
          <c:yMode val="edge"/>
          <c:x val="6.87092044528921E-3"/>
          <c:y val="1.97628458498024E-2"/>
        </c:manualLayout>
      </c:layout>
      <c:overlay val="0"/>
    </c:title>
    <c:autoTitleDeleted val="0"/>
    <c:plotArea>
      <c:layout/>
      <c:barChart>
        <c:barDir val="bar"/>
        <c:grouping val="clustered"/>
        <c:varyColors val="0"/>
        <c:ser>
          <c:idx val="1"/>
          <c:order val="1"/>
          <c:tx>
            <c:strRef>
              <c:f>Graphic_Q8!$A$1</c:f>
            </c:strRef>
          </c:tx>
          <c:invertIfNegative val="0"/>
          <c:cat>
            <c:multiLvlStrRef>
              <c:f>Graphic_Q8!$A$4:$A$8</c:f>
            </c:multiLvlStrRef>
          </c:cat>
          <c:val>
            <c:numRef>
              <c:f>Graphic_Q8!$B$4:$B$8</c:f>
            </c:numRef>
          </c:val>
        </c:ser>
        <c:ser>
          <c:idx val="0"/>
          <c:order val="0"/>
          <c:tx>
            <c:strRef>
              <c:f>Graphic_Q8!$A$1</c:f>
              <c:strCache>
                <c:ptCount val="1"/>
                <c:pt idx="0">
                  <c:v>8. The stakeholder process does a good job allowing members to (1=strongly disagree, 6=strongly agree):</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howLegendKey val="0"/>
            <c:showVal val="0"/>
            <c:showCatName val="0"/>
            <c:showSerName val="0"/>
            <c:showPercent val="0"/>
            <c:showBubbleSize val="0"/>
          </c:dLbls>
          <c:cat>
            <c:strRef>
              <c:f>Graphic_Q8!$A$4:$A$8</c:f>
              <c:strCache>
                <c:ptCount val="5"/>
                <c:pt idx="0">
                  <c:v>a. Learn about and gain an understanding of issues</c:v>
                </c:pt>
                <c:pt idx="1">
                  <c:v>b. Express their views and concerns</c:v>
                </c:pt>
                <c:pt idx="2">
                  <c:v>c. Understand other members’ views and concerns</c:v>
                </c:pt>
                <c:pt idx="3">
                  <c:v>d. Develop and vet alternative solutions</c:v>
                </c:pt>
                <c:pt idx="4">
                  <c:v>e. Reach agreement on solutions</c:v>
                </c:pt>
              </c:strCache>
            </c:strRef>
          </c:cat>
          <c:val>
            <c:numRef>
              <c:f>Graphic_Q8!$B$4:$B$8</c:f>
              <c:numCache>
                <c:formatCode>0.0</c:formatCode>
                <c:ptCount val="5"/>
                <c:pt idx="0">
                  <c:v>4.6915887850467302</c:v>
                </c:pt>
                <c:pt idx="1">
                  <c:v>5.0377358490565474</c:v>
                </c:pt>
                <c:pt idx="2">
                  <c:v>4.3962264150943797</c:v>
                </c:pt>
                <c:pt idx="3">
                  <c:v>3.8666666666666671</c:v>
                </c:pt>
                <c:pt idx="4">
                  <c:v>2.9811320754717001</c:v>
                </c:pt>
              </c:numCache>
            </c:numRef>
          </c:val>
        </c:ser>
        <c:dLbls>
          <c:showLegendKey val="0"/>
          <c:showVal val="0"/>
          <c:showCatName val="0"/>
          <c:showSerName val="0"/>
          <c:showPercent val="0"/>
          <c:showBubbleSize val="0"/>
        </c:dLbls>
        <c:gapWidth val="150"/>
        <c:axId val="163470336"/>
        <c:axId val="202711808"/>
      </c:barChart>
      <c:catAx>
        <c:axId val="163470336"/>
        <c:scaling>
          <c:orientation val="maxMin"/>
        </c:scaling>
        <c:delete val="0"/>
        <c:axPos val="l"/>
        <c:majorTickMark val="out"/>
        <c:minorTickMark val="none"/>
        <c:tickLblPos val="nextTo"/>
        <c:txPr>
          <a:bodyPr/>
          <a:lstStyle/>
          <a:p>
            <a:pPr>
              <a:defRPr sz="1000">
                <a:latin typeface="Arial Narrow"/>
              </a:defRPr>
            </a:pPr>
            <a:endParaRPr lang="en-US"/>
          </a:p>
        </c:txPr>
        <c:crossAx val="202711808"/>
        <c:crosses val="autoZero"/>
        <c:auto val="1"/>
        <c:lblAlgn val="ctr"/>
        <c:lblOffset val="100"/>
        <c:tickLblSkip val="1"/>
        <c:tickMarkSkip val="1"/>
        <c:noMultiLvlLbl val="0"/>
      </c:catAx>
      <c:valAx>
        <c:axId val="202711808"/>
        <c:scaling>
          <c:orientation val="minMax"/>
          <c:max val="6"/>
          <c:min val="1"/>
        </c:scaling>
        <c:delete val="0"/>
        <c:axPos val="t"/>
        <c:majorGridlines/>
        <c:numFmt formatCode="0.0" sourceLinked="1"/>
        <c:majorTickMark val="out"/>
        <c:minorTickMark val="none"/>
        <c:tickLblPos val="nextTo"/>
        <c:crossAx val="163470336"/>
        <c:crosses val="autoZero"/>
        <c:crossBetween val="between"/>
      </c:valAx>
      <c:spPr>
        <a:noFill/>
      </c:spPr>
    </c:plotArea>
    <c:plotVisOnly val="1"/>
    <c:dispBlanksAs val="gap"/>
    <c:showDLblsOverMax val="0"/>
  </c:chart>
  <c:spPr>
    <a:no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mn-lt"/>
                <a:ea typeface="+mn-ea"/>
                <a:cs typeface="+mn-cs"/>
              </a:defRPr>
            </a:pPr>
            <a:r>
              <a:rPr lang="en-US" sz="1100"/>
              <a:t>7. An essential goal of the PJM Member stakeholder process is to (</a:t>
            </a:r>
            <a:r>
              <a:rPr lang="en-US" sz="1100" b="1" i="0" baseline="0"/>
              <a:t>1-strongly disagree, 6=strongly agree):</a:t>
            </a:r>
            <a:endParaRPr lang="en-US" sz="1100"/>
          </a:p>
        </c:rich>
      </c:tx>
      <c:layout>
        <c:manualLayout>
          <c:xMode val="edge"/>
          <c:yMode val="edge"/>
          <c:x val="2.5665671101457101E-2"/>
          <c:y val="3.24324324324324E-2"/>
        </c:manualLayout>
      </c:layout>
      <c:overlay val="0"/>
    </c:title>
    <c:autoTitleDeleted val="0"/>
    <c:plotArea>
      <c:layout/>
      <c:barChart>
        <c:barDir val="bar"/>
        <c:grouping val="clustered"/>
        <c:varyColors val="0"/>
        <c:ser>
          <c:idx val="1"/>
          <c:order val="1"/>
          <c:tx>
            <c:strRef>
              <c:f>Graphic_Q7!$A$1</c:f>
            </c:strRef>
          </c:tx>
          <c:spPr>
            <a:effectLst>
              <a:innerShdw blurRad="63500" dist="50800" dir="13500000">
                <a:schemeClr val="bg1">
                  <a:alpha val="50000"/>
                </a:schemeClr>
              </a:innerShdw>
            </a:effectLst>
          </c:spPr>
          <c:invertIfNegative val="0"/>
          <c:cat>
            <c:multiLvlStrRef>
              <c:f>Graphic_Q7!$A$4:$A$6</c:f>
            </c:multiLvlStrRef>
          </c:cat>
          <c:val>
            <c:numRef>
              <c:f>Graphic_Q7!$B$4:$B$6</c:f>
            </c:numRef>
          </c:val>
        </c:ser>
        <c:ser>
          <c:idx val="0"/>
          <c:order val="0"/>
          <c:tx>
            <c:strRef>
              <c:f>Graphic_Q7!$A$1</c:f>
              <c:strCache>
                <c:ptCount val="1"/>
                <c:pt idx="0">
                  <c:v>7. An essential goal of the PJM Member stakeholder process is to:</c:v>
                </c:pt>
              </c:strCache>
            </c:strRef>
          </c:tx>
          <c:spPr>
            <a:effectLst>
              <a:innerShdw blurRad="63500" dist="50800" dir="13500000">
                <a:schemeClr val="bg1">
                  <a:alpha val="50000"/>
                </a:schemeClr>
              </a:innerShdw>
            </a:effectLst>
          </c:spPr>
          <c:invertIfNegative val="0"/>
          <c:dLbls>
            <c:dLbl>
              <c:idx val="0"/>
              <c:showLegendKey val="0"/>
              <c:showVal val="1"/>
              <c:showCatName val="0"/>
              <c:showSerName val="0"/>
              <c:showPercent val="0"/>
              <c:showBubbleSize val="0"/>
            </c:dLbl>
            <c:dLbl>
              <c:idx val="1"/>
              <c:layout>
                <c:manualLayout>
                  <c:x val="1.16493544316086E-2"/>
                  <c:y val="4.9950049950051E-3"/>
                </c:manualLayout>
              </c:layout>
              <c:showLegendKey val="0"/>
              <c:showVal val="1"/>
              <c:showCatName val="0"/>
              <c:showSerName val="0"/>
              <c:showPercent val="0"/>
              <c:showBubbleSize val="0"/>
            </c:dLbl>
            <c:dLbl>
              <c:idx val="2"/>
              <c:showLegendKey val="0"/>
              <c:showVal val="1"/>
              <c:showCatName val="0"/>
              <c:showSerName val="0"/>
              <c:showPercent val="0"/>
              <c:showBubbleSize val="0"/>
            </c:dLbl>
            <c:showLegendKey val="0"/>
            <c:showVal val="0"/>
            <c:showCatName val="0"/>
            <c:showSerName val="0"/>
            <c:showPercent val="0"/>
            <c:showBubbleSize val="0"/>
          </c:dLbls>
          <c:cat>
            <c:strRef>
              <c:f>Graphic_Q7!$A$4:$A$6</c:f>
              <c:strCache>
                <c:ptCount val="3"/>
                <c:pt idx="0">
                  <c:v>a. Ensure PJM meets its mission regarding reliability; robust, non-discriminatory, and competitive markets; and efficient operations</c:v>
                </c:pt>
                <c:pt idx="1">
                  <c:v>b. Reach agreement among the members</c:v>
                </c:pt>
                <c:pt idx="2">
                  <c:v>c. Inform the Board about members’ perspectives</c:v>
                </c:pt>
              </c:strCache>
            </c:strRef>
          </c:cat>
          <c:val>
            <c:numRef>
              <c:f>Graphic_Q7!$B$4:$B$6</c:f>
              <c:numCache>
                <c:formatCode>0.0</c:formatCode>
                <c:ptCount val="3"/>
                <c:pt idx="0">
                  <c:v>5.6822429906542133</c:v>
                </c:pt>
                <c:pt idx="1">
                  <c:v>3.3301886792452571</c:v>
                </c:pt>
                <c:pt idx="2">
                  <c:v>5.3113207547169807</c:v>
                </c:pt>
              </c:numCache>
            </c:numRef>
          </c:val>
        </c:ser>
        <c:dLbls>
          <c:showLegendKey val="0"/>
          <c:showVal val="0"/>
          <c:showCatName val="0"/>
          <c:showSerName val="0"/>
          <c:showPercent val="0"/>
          <c:showBubbleSize val="0"/>
        </c:dLbls>
        <c:gapWidth val="150"/>
        <c:axId val="209863040"/>
        <c:axId val="209864576"/>
      </c:barChart>
      <c:catAx>
        <c:axId val="209863040"/>
        <c:scaling>
          <c:orientation val="maxMin"/>
        </c:scaling>
        <c:delete val="0"/>
        <c:axPos val="l"/>
        <c:majorTickMark val="out"/>
        <c:minorTickMark val="none"/>
        <c:tickLblPos val="nextTo"/>
        <c:txPr>
          <a:bodyPr/>
          <a:lstStyle/>
          <a:p>
            <a:pPr>
              <a:defRPr>
                <a:latin typeface="Arial Narrow"/>
                <a:cs typeface="Arial Narrow"/>
              </a:defRPr>
            </a:pPr>
            <a:endParaRPr lang="en-US"/>
          </a:p>
        </c:txPr>
        <c:crossAx val="209864576"/>
        <c:crosses val="autoZero"/>
        <c:auto val="1"/>
        <c:lblAlgn val="ctr"/>
        <c:lblOffset val="100"/>
        <c:tickLblSkip val="1"/>
        <c:tickMarkSkip val="1"/>
        <c:noMultiLvlLbl val="0"/>
      </c:catAx>
      <c:valAx>
        <c:axId val="209864576"/>
        <c:scaling>
          <c:orientation val="minMax"/>
          <c:min val="1"/>
        </c:scaling>
        <c:delete val="0"/>
        <c:axPos val="t"/>
        <c:majorGridlines/>
        <c:numFmt formatCode="0.0" sourceLinked="1"/>
        <c:majorTickMark val="out"/>
        <c:minorTickMark val="none"/>
        <c:tickLblPos val="nextTo"/>
        <c:crossAx val="209863040"/>
        <c:crosses val="autoZero"/>
        <c:crossBetween val="between"/>
      </c:valAx>
      <c:spPr>
        <a:noFill/>
      </c:spPr>
    </c:plotArea>
    <c:plotVisOnly val="1"/>
    <c:dispBlanksAs val="gap"/>
    <c:showDLblsOverMax val="0"/>
  </c:chart>
  <c:spPr>
    <a:no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9DF83-6F57-4216-82FC-4A813338166F}" type="doc">
      <dgm:prSet loTypeId="urn:microsoft.com/office/officeart/2005/8/layout/cycle7" loCatId="cycle" qsTypeId="urn:microsoft.com/office/officeart/2005/8/quickstyle/simple1" qsCatId="simple" csTypeId="urn:microsoft.com/office/officeart/2005/8/colors/accent1_2" csCatId="accent1" phldr="1"/>
      <dgm:spPr/>
    </dgm:pt>
    <dgm:pt modelId="{E609F42B-54FC-4873-AA5D-8DD07126FC3C}">
      <dgm:prSet phldrT="[Text]"/>
      <dgm:spPr>
        <a:solidFill>
          <a:schemeClr val="accent1">
            <a:lumMod val="75000"/>
          </a:schemeClr>
        </a:solidFill>
      </dgm:spPr>
      <dgm:t>
        <a:bodyPr/>
        <a:lstStyle/>
        <a:p>
          <a:r>
            <a:rPr lang="en-US" dirty="0" smtClean="0"/>
            <a:t>Strengths: Stakeholder process is beneficial for vetting issues – even if no consensus</a:t>
          </a:r>
          <a:endParaRPr lang="en-US" dirty="0"/>
        </a:p>
      </dgm:t>
    </dgm:pt>
    <dgm:pt modelId="{5EA43298-D6F1-4864-B5E4-4A820B31447D}" type="parTrans" cxnId="{549F5E36-6BC2-4A5A-9068-3C4F35E0BE73}">
      <dgm:prSet/>
      <dgm:spPr/>
      <dgm:t>
        <a:bodyPr/>
        <a:lstStyle/>
        <a:p>
          <a:endParaRPr lang="en-US"/>
        </a:p>
      </dgm:t>
    </dgm:pt>
    <dgm:pt modelId="{F727D3AF-AD88-4047-BEC0-B06D4246F1DA}" type="sibTrans" cxnId="{549F5E36-6BC2-4A5A-9068-3C4F35E0BE73}">
      <dgm:prSet/>
      <dgm:spPr/>
      <dgm:t>
        <a:bodyPr/>
        <a:lstStyle/>
        <a:p>
          <a:endParaRPr lang="en-US"/>
        </a:p>
      </dgm:t>
    </dgm:pt>
    <dgm:pt modelId="{E4A7CDB6-2775-4B58-A840-96FA5AF38193}">
      <dgm:prSet phldrT="[Text]" custT="1"/>
      <dgm:spPr>
        <a:solidFill>
          <a:schemeClr val="accent1">
            <a:lumMod val="75000"/>
          </a:schemeClr>
        </a:solidFill>
      </dgm:spPr>
      <dgm:t>
        <a:bodyPr/>
        <a:lstStyle/>
        <a:p>
          <a:r>
            <a:rPr lang="en-US" sz="1800" dirty="0" smtClean="0"/>
            <a:t>Fairness and Other Process Issues</a:t>
          </a:r>
          <a:endParaRPr lang="en-US" sz="1800" dirty="0"/>
        </a:p>
      </dgm:t>
    </dgm:pt>
    <dgm:pt modelId="{CD2FC33C-97B5-436D-B352-E461C8EAC62C}" type="parTrans" cxnId="{F976BA7E-1DF4-4165-B817-9FA9101B1F69}">
      <dgm:prSet/>
      <dgm:spPr/>
      <dgm:t>
        <a:bodyPr/>
        <a:lstStyle/>
        <a:p>
          <a:endParaRPr lang="en-US"/>
        </a:p>
      </dgm:t>
    </dgm:pt>
    <dgm:pt modelId="{174F9298-A7CA-4442-A428-564A2F1B0230}" type="sibTrans" cxnId="{F976BA7E-1DF4-4165-B817-9FA9101B1F69}">
      <dgm:prSet/>
      <dgm:spPr>
        <a:noFill/>
      </dgm:spPr>
      <dgm:t>
        <a:bodyPr/>
        <a:lstStyle/>
        <a:p>
          <a:endParaRPr lang="en-US"/>
        </a:p>
      </dgm:t>
    </dgm:pt>
    <dgm:pt modelId="{82C73F1C-FF0A-421C-8BF3-6667A8516619}">
      <dgm:prSet phldrT="[Text]" custT="1"/>
      <dgm:spPr>
        <a:solidFill>
          <a:schemeClr val="accent1">
            <a:lumMod val="75000"/>
          </a:schemeClr>
        </a:solidFill>
      </dgm:spPr>
      <dgm:t>
        <a:bodyPr/>
        <a:lstStyle/>
        <a:p>
          <a:r>
            <a:rPr lang="en-US" sz="1800" dirty="0" smtClean="0"/>
            <a:t>Efficiency Issues</a:t>
          </a:r>
          <a:endParaRPr lang="en-US" sz="1800" dirty="0"/>
        </a:p>
      </dgm:t>
    </dgm:pt>
    <dgm:pt modelId="{79DEA7A5-A241-4AC2-98DA-59A68396AF29}" type="parTrans" cxnId="{115E3EC5-3135-4796-A475-4FACF1370C18}">
      <dgm:prSet/>
      <dgm:spPr/>
      <dgm:t>
        <a:bodyPr/>
        <a:lstStyle/>
        <a:p>
          <a:endParaRPr lang="en-US"/>
        </a:p>
      </dgm:t>
    </dgm:pt>
    <dgm:pt modelId="{16C8AA08-8D71-480B-A905-CA020FF89506}" type="sibTrans" cxnId="{115E3EC5-3135-4796-A475-4FACF1370C18}">
      <dgm:prSet/>
      <dgm:spPr/>
      <dgm:t>
        <a:bodyPr/>
        <a:lstStyle/>
        <a:p>
          <a:endParaRPr lang="en-US"/>
        </a:p>
      </dgm:t>
    </dgm:pt>
    <dgm:pt modelId="{4065BC7E-9AB6-48BA-ACBB-93A3E65077BD}">
      <dgm:prSet phldrT="[Text]" custT="1"/>
      <dgm:spPr>
        <a:solidFill>
          <a:schemeClr val="accent1">
            <a:lumMod val="75000"/>
          </a:schemeClr>
        </a:solidFill>
      </dgm:spPr>
      <dgm:t>
        <a:bodyPr/>
        <a:lstStyle/>
        <a:p>
          <a:r>
            <a:rPr lang="en-US" sz="1400" dirty="0" smtClean="0"/>
            <a:t>Issues take extended and multiple meetings to resolve</a:t>
          </a:r>
          <a:endParaRPr lang="en-US" sz="1400" dirty="0"/>
        </a:p>
      </dgm:t>
    </dgm:pt>
    <dgm:pt modelId="{FF156EA4-A033-4F7D-8714-08A7AAAFA236}" type="parTrans" cxnId="{05704BAD-8EDC-46B7-895D-82F80CE4C7AD}">
      <dgm:prSet/>
      <dgm:spPr/>
      <dgm:t>
        <a:bodyPr/>
        <a:lstStyle/>
        <a:p>
          <a:endParaRPr lang="en-US"/>
        </a:p>
      </dgm:t>
    </dgm:pt>
    <dgm:pt modelId="{E7943939-10FD-4264-B487-4A2E14B6788C}" type="sibTrans" cxnId="{05704BAD-8EDC-46B7-895D-82F80CE4C7AD}">
      <dgm:prSet/>
      <dgm:spPr/>
      <dgm:t>
        <a:bodyPr/>
        <a:lstStyle/>
        <a:p>
          <a:endParaRPr lang="en-US"/>
        </a:p>
      </dgm:t>
    </dgm:pt>
    <dgm:pt modelId="{FEEF184C-7107-4DCF-ABAF-BD80AC0D8AAC}">
      <dgm:prSet phldrT="[Text]" custT="1"/>
      <dgm:spPr>
        <a:solidFill>
          <a:schemeClr val="accent1">
            <a:lumMod val="75000"/>
          </a:schemeClr>
        </a:solidFill>
      </dgm:spPr>
      <dgm:t>
        <a:bodyPr/>
        <a:lstStyle/>
        <a:p>
          <a:r>
            <a:rPr lang="en-US" sz="1400" dirty="0" smtClean="0"/>
            <a:t>Numerous meetings require significant resources</a:t>
          </a:r>
          <a:endParaRPr lang="en-US" sz="1400" dirty="0"/>
        </a:p>
      </dgm:t>
    </dgm:pt>
    <dgm:pt modelId="{1AC44208-08D3-41AB-B800-FEC9D6F42280}" type="parTrans" cxnId="{4316DE29-340E-4E9F-9464-37E295BE60FD}">
      <dgm:prSet/>
      <dgm:spPr/>
      <dgm:t>
        <a:bodyPr/>
        <a:lstStyle/>
        <a:p>
          <a:endParaRPr lang="en-US"/>
        </a:p>
      </dgm:t>
    </dgm:pt>
    <dgm:pt modelId="{B51AA222-AF43-42DE-9C1A-88892E6F35A5}" type="sibTrans" cxnId="{4316DE29-340E-4E9F-9464-37E295BE60FD}">
      <dgm:prSet/>
      <dgm:spPr/>
      <dgm:t>
        <a:bodyPr/>
        <a:lstStyle/>
        <a:p>
          <a:endParaRPr lang="en-US"/>
        </a:p>
      </dgm:t>
    </dgm:pt>
    <dgm:pt modelId="{8DF2E246-03D4-487C-A9E2-B5E01C75CACD}">
      <dgm:prSet phldrT="[Text]" custT="1"/>
      <dgm:spPr>
        <a:solidFill>
          <a:schemeClr val="accent1">
            <a:lumMod val="75000"/>
          </a:schemeClr>
        </a:solidFill>
      </dgm:spPr>
      <dgm:t>
        <a:bodyPr/>
        <a:lstStyle/>
        <a:p>
          <a:r>
            <a:rPr lang="en-US" sz="1400" dirty="0" smtClean="0"/>
            <a:t>Stakeholder working groups processes are not structured to:</a:t>
          </a:r>
          <a:endParaRPr lang="en-US" sz="1400" dirty="0"/>
        </a:p>
      </dgm:t>
    </dgm:pt>
    <dgm:pt modelId="{A94D0265-999A-4F40-BB6D-A42DA8E37EBF}" type="parTrans" cxnId="{C13A1F08-9D24-4742-ACCC-A3E8AD08A6C5}">
      <dgm:prSet/>
      <dgm:spPr/>
      <dgm:t>
        <a:bodyPr/>
        <a:lstStyle/>
        <a:p>
          <a:endParaRPr lang="en-US"/>
        </a:p>
      </dgm:t>
    </dgm:pt>
    <dgm:pt modelId="{D7047875-2A7C-41CB-9556-5986F572AF0B}" type="sibTrans" cxnId="{C13A1F08-9D24-4742-ACCC-A3E8AD08A6C5}">
      <dgm:prSet/>
      <dgm:spPr/>
      <dgm:t>
        <a:bodyPr/>
        <a:lstStyle/>
        <a:p>
          <a:endParaRPr lang="en-US"/>
        </a:p>
      </dgm:t>
    </dgm:pt>
    <dgm:pt modelId="{84F3E0D9-0C3B-4988-83EB-F85A8E9C5A68}">
      <dgm:prSet phldrT="[Text]" custT="1"/>
      <dgm:spPr>
        <a:solidFill>
          <a:schemeClr val="accent1">
            <a:lumMod val="75000"/>
          </a:schemeClr>
        </a:solidFill>
      </dgm:spPr>
      <dgm:t>
        <a:bodyPr/>
        <a:lstStyle/>
        <a:p>
          <a:endParaRPr lang="en-US" sz="1400" dirty="0"/>
        </a:p>
      </dgm:t>
    </dgm:pt>
    <dgm:pt modelId="{3DB72BB9-4E56-4C43-A1BD-7C82A82C2DEE}" type="parTrans" cxnId="{A3FFCE06-D6E1-4283-8075-E1A921F0D61D}">
      <dgm:prSet/>
      <dgm:spPr/>
      <dgm:t>
        <a:bodyPr/>
        <a:lstStyle/>
        <a:p>
          <a:endParaRPr lang="en-US"/>
        </a:p>
      </dgm:t>
    </dgm:pt>
    <dgm:pt modelId="{EDD17D65-0223-470D-878A-961F2BA3D355}" type="sibTrans" cxnId="{A3FFCE06-D6E1-4283-8075-E1A921F0D61D}">
      <dgm:prSet/>
      <dgm:spPr/>
      <dgm:t>
        <a:bodyPr/>
        <a:lstStyle/>
        <a:p>
          <a:endParaRPr lang="en-US"/>
        </a:p>
      </dgm:t>
    </dgm:pt>
    <dgm:pt modelId="{F6B44AEA-FC6C-4DE8-8472-195DE7315144}">
      <dgm:prSet phldrT="[Text]" custT="1"/>
      <dgm:spPr>
        <a:solidFill>
          <a:schemeClr val="accent1">
            <a:lumMod val="75000"/>
          </a:schemeClr>
        </a:solidFill>
      </dgm:spPr>
      <dgm:t>
        <a:bodyPr/>
        <a:lstStyle/>
        <a:p>
          <a:r>
            <a:rPr lang="en-US" sz="1400" dirty="0" smtClean="0"/>
            <a:t>Managing PJM’s facilitation and advocacy role</a:t>
          </a:r>
          <a:endParaRPr lang="en-US" sz="1400" dirty="0"/>
        </a:p>
      </dgm:t>
    </dgm:pt>
    <dgm:pt modelId="{A2336AF5-185A-45AE-B61A-3CD4E63C214B}" type="parTrans" cxnId="{56B7FC0D-EE56-49F9-8F2A-04A21A599EE3}">
      <dgm:prSet/>
      <dgm:spPr/>
      <dgm:t>
        <a:bodyPr/>
        <a:lstStyle/>
        <a:p>
          <a:endParaRPr lang="en-US"/>
        </a:p>
      </dgm:t>
    </dgm:pt>
    <dgm:pt modelId="{0D0385A1-B410-4046-B44A-B94F2A7E6D44}" type="sibTrans" cxnId="{56B7FC0D-EE56-49F9-8F2A-04A21A599EE3}">
      <dgm:prSet/>
      <dgm:spPr/>
      <dgm:t>
        <a:bodyPr/>
        <a:lstStyle/>
        <a:p>
          <a:endParaRPr lang="en-US"/>
        </a:p>
      </dgm:t>
    </dgm:pt>
    <dgm:pt modelId="{96C73098-0EAD-4B52-B7D0-475F6345BB86}">
      <dgm:prSet phldrT="[Text]" custT="1"/>
      <dgm:spPr>
        <a:solidFill>
          <a:schemeClr val="accent1">
            <a:lumMod val="75000"/>
          </a:schemeClr>
        </a:solidFill>
      </dgm:spPr>
      <dgm:t>
        <a:bodyPr/>
        <a:lstStyle/>
        <a:p>
          <a:r>
            <a:rPr lang="en-US" sz="1400" dirty="0" smtClean="0"/>
            <a:t>Member uncertainty around PJM’s role in communicating Member views to the Board</a:t>
          </a:r>
          <a:endParaRPr lang="en-US" sz="1400" dirty="0"/>
        </a:p>
      </dgm:t>
    </dgm:pt>
    <dgm:pt modelId="{3DC8DE87-E8BE-4D93-9807-EA85137966FB}" type="parTrans" cxnId="{C4CA90EA-EDCC-4FC6-BFDA-79414A435441}">
      <dgm:prSet/>
      <dgm:spPr/>
      <dgm:t>
        <a:bodyPr/>
        <a:lstStyle/>
        <a:p>
          <a:endParaRPr lang="en-US"/>
        </a:p>
      </dgm:t>
    </dgm:pt>
    <dgm:pt modelId="{1FAE6314-BF03-4385-8911-F6AA0A31C398}" type="sibTrans" cxnId="{C4CA90EA-EDCC-4FC6-BFDA-79414A435441}">
      <dgm:prSet/>
      <dgm:spPr/>
      <dgm:t>
        <a:bodyPr/>
        <a:lstStyle/>
        <a:p>
          <a:endParaRPr lang="en-US"/>
        </a:p>
      </dgm:t>
    </dgm:pt>
    <dgm:pt modelId="{F33BCA50-13B9-4BB6-882B-B0AF8DB498EC}">
      <dgm:prSet phldrT="[Text]" custT="1"/>
      <dgm:spPr>
        <a:solidFill>
          <a:schemeClr val="accent1">
            <a:lumMod val="75000"/>
          </a:schemeClr>
        </a:solidFill>
      </dgm:spPr>
      <dgm:t>
        <a:bodyPr/>
        <a:lstStyle/>
        <a:p>
          <a:r>
            <a:rPr lang="en-US" sz="1400" dirty="0" smtClean="0"/>
            <a:t>Closely following all RTO issues is difficult for many stakeholders and especially those with limited resources</a:t>
          </a:r>
          <a:endParaRPr lang="en-US" sz="1400" dirty="0"/>
        </a:p>
      </dgm:t>
    </dgm:pt>
    <dgm:pt modelId="{901C845E-A63D-4365-9E6D-1940412A80BE}" type="parTrans" cxnId="{4F3E2DC5-5D97-4E42-AB97-3B83146155C2}">
      <dgm:prSet/>
      <dgm:spPr/>
      <dgm:t>
        <a:bodyPr/>
        <a:lstStyle/>
        <a:p>
          <a:endParaRPr lang="en-US"/>
        </a:p>
      </dgm:t>
    </dgm:pt>
    <dgm:pt modelId="{B98BF1E1-12EA-4344-8877-55B761D7CA56}" type="sibTrans" cxnId="{4F3E2DC5-5D97-4E42-AB97-3B83146155C2}">
      <dgm:prSet/>
      <dgm:spPr/>
      <dgm:t>
        <a:bodyPr/>
        <a:lstStyle/>
        <a:p>
          <a:endParaRPr lang="en-US"/>
        </a:p>
      </dgm:t>
    </dgm:pt>
    <dgm:pt modelId="{B4B84CEF-E5D6-4852-B8C4-183713B1D284}">
      <dgm:prSet phldrT="[Text]" custT="1"/>
      <dgm:spPr>
        <a:solidFill>
          <a:schemeClr val="accent1">
            <a:lumMod val="75000"/>
          </a:schemeClr>
        </a:solidFill>
      </dgm:spPr>
      <dgm:t>
        <a:bodyPr/>
        <a:lstStyle/>
        <a:p>
          <a:r>
            <a:rPr lang="en-US" sz="1400" dirty="0" smtClean="0"/>
            <a:t>Foster problem solving</a:t>
          </a:r>
          <a:endParaRPr lang="en-US" sz="1400" dirty="0"/>
        </a:p>
      </dgm:t>
    </dgm:pt>
    <dgm:pt modelId="{96D21BC2-F6F3-4CEB-B086-C3F3BF10D7A7}" type="parTrans" cxnId="{4BFA086A-C800-49B7-9637-E9A6E7143AB2}">
      <dgm:prSet/>
      <dgm:spPr/>
      <dgm:t>
        <a:bodyPr/>
        <a:lstStyle/>
        <a:p>
          <a:endParaRPr lang="en-US"/>
        </a:p>
      </dgm:t>
    </dgm:pt>
    <dgm:pt modelId="{22DDA598-6181-4977-B3F5-24D99857BDD7}" type="sibTrans" cxnId="{4BFA086A-C800-49B7-9637-E9A6E7143AB2}">
      <dgm:prSet/>
      <dgm:spPr/>
      <dgm:t>
        <a:bodyPr/>
        <a:lstStyle/>
        <a:p>
          <a:endParaRPr lang="en-US"/>
        </a:p>
      </dgm:t>
    </dgm:pt>
    <dgm:pt modelId="{1FC13115-475A-4C50-8937-151E9EA1CEC6}">
      <dgm:prSet phldrT="[Text]" custT="1"/>
      <dgm:spPr>
        <a:solidFill>
          <a:schemeClr val="accent1">
            <a:lumMod val="75000"/>
          </a:schemeClr>
        </a:solidFill>
      </dgm:spPr>
      <dgm:t>
        <a:bodyPr/>
        <a:lstStyle/>
        <a:p>
          <a:r>
            <a:rPr lang="en-US" sz="1400" dirty="0" smtClean="0"/>
            <a:t>Reach consensus</a:t>
          </a:r>
          <a:endParaRPr lang="en-US" sz="1400" dirty="0"/>
        </a:p>
      </dgm:t>
    </dgm:pt>
    <dgm:pt modelId="{9649ED22-789F-478F-8934-06A420A6012B}" type="parTrans" cxnId="{3BC7DEBF-0BF8-4CBD-A3CC-0C3A379266DB}">
      <dgm:prSet/>
      <dgm:spPr/>
      <dgm:t>
        <a:bodyPr/>
        <a:lstStyle/>
        <a:p>
          <a:endParaRPr lang="en-US"/>
        </a:p>
      </dgm:t>
    </dgm:pt>
    <dgm:pt modelId="{04F46B2E-B976-497C-B4F7-6DEC55751FC7}" type="sibTrans" cxnId="{3BC7DEBF-0BF8-4CBD-A3CC-0C3A379266DB}">
      <dgm:prSet/>
      <dgm:spPr/>
      <dgm:t>
        <a:bodyPr/>
        <a:lstStyle/>
        <a:p>
          <a:endParaRPr lang="en-US"/>
        </a:p>
      </dgm:t>
    </dgm:pt>
    <dgm:pt modelId="{235F2A78-F7C2-4FCB-995C-8B411E5FFA73}">
      <dgm:prSet phldrT="[Text]" custT="1"/>
      <dgm:spPr>
        <a:solidFill>
          <a:schemeClr val="accent1">
            <a:lumMod val="75000"/>
          </a:schemeClr>
        </a:solidFill>
      </dgm:spPr>
      <dgm:t>
        <a:bodyPr/>
        <a:lstStyle/>
        <a:p>
          <a:r>
            <a:rPr lang="en-US" sz="1400" dirty="0" smtClean="0"/>
            <a:t>Promote understanding</a:t>
          </a:r>
          <a:endParaRPr lang="en-US" sz="1400" dirty="0"/>
        </a:p>
      </dgm:t>
    </dgm:pt>
    <dgm:pt modelId="{DE9E939C-57AB-47B6-B6DB-930A9B09CB38}" type="parTrans" cxnId="{1E0C6F41-1BF7-4231-9F0C-FEB3BB4B408D}">
      <dgm:prSet/>
      <dgm:spPr/>
      <dgm:t>
        <a:bodyPr/>
        <a:lstStyle/>
        <a:p>
          <a:endParaRPr lang="en-US"/>
        </a:p>
      </dgm:t>
    </dgm:pt>
    <dgm:pt modelId="{0BABC649-7991-4BCB-A01F-1DBFE27EE61F}" type="sibTrans" cxnId="{1E0C6F41-1BF7-4231-9F0C-FEB3BB4B408D}">
      <dgm:prSet/>
      <dgm:spPr/>
      <dgm:t>
        <a:bodyPr/>
        <a:lstStyle/>
        <a:p>
          <a:endParaRPr lang="en-US"/>
        </a:p>
      </dgm:t>
    </dgm:pt>
    <dgm:pt modelId="{6FC8F009-FB1C-40D4-910C-F30CE6DE9B77}">
      <dgm:prSet phldrT="[Text]" custT="1"/>
      <dgm:spPr>
        <a:solidFill>
          <a:schemeClr val="accent1">
            <a:lumMod val="75000"/>
          </a:schemeClr>
        </a:solidFill>
      </dgm:spPr>
      <dgm:t>
        <a:bodyPr/>
        <a:lstStyle/>
        <a:p>
          <a:r>
            <a:rPr lang="en-US" sz="1400" dirty="0" smtClean="0"/>
            <a:t>Phone participants often feel disadvantaged by technical/voting issues</a:t>
          </a:r>
          <a:endParaRPr lang="en-US" sz="1400" dirty="0"/>
        </a:p>
      </dgm:t>
    </dgm:pt>
    <dgm:pt modelId="{BC21071C-3EB1-417D-AEAD-D4F6A506D968}" type="parTrans" cxnId="{8AC0B7E4-4625-4BB9-B137-7A9E808F97D5}">
      <dgm:prSet/>
      <dgm:spPr/>
      <dgm:t>
        <a:bodyPr/>
        <a:lstStyle/>
        <a:p>
          <a:endParaRPr lang="en-US"/>
        </a:p>
      </dgm:t>
    </dgm:pt>
    <dgm:pt modelId="{BA28308E-5933-418D-B60D-529D10206C6B}" type="sibTrans" cxnId="{8AC0B7E4-4625-4BB9-B137-7A9E808F97D5}">
      <dgm:prSet/>
      <dgm:spPr/>
      <dgm:t>
        <a:bodyPr/>
        <a:lstStyle/>
        <a:p>
          <a:endParaRPr lang="en-US"/>
        </a:p>
      </dgm:t>
    </dgm:pt>
    <dgm:pt modelId="{1E69C4E0-41D9-4568-9D02-2270F7225089}">
      <dgm:prSet phldrT="[Text]" custT="1"/>
      <dgm:spPr>
        <a:solidFill>
          <a:schemeClr val="accent1">
            <a:lumMod val="75000"/>
          </a:schemeClr>
        </a:solidFill>
      </dgm:spPr>
      <dgm:t>
        <a:bodyPr/>
        <a:lstStyle/>
        <a:p>
          <a:r>
            <a:rPr lang="en-US" sz="1400" dirty="0" smtClean="0"/>
            <a:t>Inconsistent application of Member’s Handbook process rules between work groups</a:t>
          </a:r>
          <a:endParaRPr lang="en-US" sz="1400" dirty="0"/>
        </a:p>
      </dgm:t>
    </dgm:pt>
    <dgm:pt modelId="{F2CBE06B-0168-40A9-BBC8-3C7AF914924F}" type="parTrans" cxnId="{690B7F6F-DEFA-4565-9B86-C3717984BABE}">
      <dgm:prSet/>
      <dgm:spPr/>
      <dgm:t>
        <a:bodyPr/>
        <a:lstStyle/>
        <a:p>
          <a:endParaRPr lang="en-US"/>
        </a:p>
      </dgm:t>
    </dgm:pt>
    <dgm:pt modelId="{6AF49184-E444-4D35-8813-A5F3DEBEA7FD}" type="sibTrans" cxnId="{690B7F6F-DEFA-4565-9B86-C3717984BABE}">
      <dgm:prSet/>
      <dgm:spPr/>
      <dgm:t>
        <a:bodyPr/>
        <a:lstStyle/>
        <a:p>
          <a:endParaRPr lang="en-US"/>
        </a:p>
      </dgm:t>
    </dgm:pt>
    <dgm:pt modelId="{5646EF19-1F67-45A6-A2D9-EDF06C1B58FD}" type="pres">
      <dgm:prSet presAssocID="{9829DF83-6F57-4216-82FC-4A813338166F}" presName="Name0" presStyleCnt="0">
        <dgm:presLayoutVars>
          <dgm:dir/>
          <dgm:resizeHandles val="exact"/>
        </dgm:presLayoutVars>
      </dgm:prSet>
      <dgm:spPr/>
    </dgm:pt>
    <dgm:pt modelId="{7F15C637-2AD4-4910-8165-23D0AB745F6F}" type="pres">
      <dgm:prSet presAssocID="{E609F42B-54FC-4873-AA5D-8DD07126FC3C}" presName="node" presStyleLbl="node1" presStyleIdx="0" presStyleCnt="3" custScaleX="132669" custScaleY="106579" custRadScaleRad="79605" custRadScaleInc="-1612">
        <dgm:presLayoutVars>
          <dgm:bulletEnabled val="1"/>
        </dgm:presLayoutVars>
      </dgm:prSet>
      <dgm:spPr/>
      <dgm:t>
        <a:bodyPr/>
        <a:lstStyle/>
        <a:p>
          <a:endParaRPr lang="en-US"/>
        </a:p>
      </dgm:t>
    </dgm:pt>
    <dgm:pt modelId="{8F747AD1-965E-403C-A977-7A30600413D8}" type="pres">
      <dgm:prSet presAssocID="{F727D3AF-AD88-4047-BEC0-B06D4246F1DA}" presName="sibTrans" presStyleLbl="sibTrans2D1" presStyleIdx="0" presStyleCnt="3" custAng="5264410" custFlipVert="1" custScaleX="242717" custScaleY="67013" custLinFactX="93435" custLinFactNeighborX="100000" custLinFactNeighborY="-6423"/>
      <dgm:spPr/>
      <dgm:t>
        <a:bodyPr/>
        <a:lstStyle/>
        <a:p>
          <a:endParaRPr lang="en-US"/>
        </a:p>
      </dgm:t>
    </dgm:pt>
    <dgm:pt modelId="{156DBA8F-773E-41B7-9924-4E67C9EF8DCF}" type="pres">
      <dgm:prSet presAssocID="{F727D3AF-AD88-4047-BEC0-B06D4246F1DA}" presName="connectorText" presStyleLbl="sibTrans2D1" presStyleIdx="0" presStyleCnt="3"/>
      <dgm:spPr/>
      <dgm:t>
        <a:bodyPr/>
        <a:lstStyle/>
        <a:p>
          <a:endParaRPr lang="en-US"/>
        </a:p>
      </dgm:t>
    </dgm:pt>
    <dgm:pt modelId="{AE513628-DD0F-43CC-86F9-FB87A143BD65}" type="pres">
      <dgm:prSet presAssocID="{E4A7CDB6-2775-4B58-A840-96FA5AF38193}" presName="node" presStyleLbl="node1" presStyleIdx="1" presStyleCnt="3" custScaleX="153565" custScaleY="293169" custRadScaleRad="115771" custRadScaleInc="-1179">
        <dgm:presLayoutVars>
          <dgm:bulletEnabled val="1"/>
        </dgm:presLayoutVars>
      </dgm:prSet>
      <dgm:spPr/>
      <dgm:t>
        <a:bodyPr/>
        <a:lstStyle/>
        <a:p>
          <a:endParaRPr lang="en-US"/>
        </a:p>
      </dgm:t>
    </dgm:pt>
    <dgm:pt modelId="{A69043F3-6393-4723-BA98-E72972265CC7}" type="pres">
      <dgm:prSet presAssocID="{174F9298-A7CA-4442-A428-564A2F1B0230}" presName="sibTrans" presStyleLbl="sibTrans2D1" presStyleIdx="1" presStyleCnt="3" custScaleX="62363" custScaleY="62813"/>
      <dgm:spPr/>
      <dgm:t>
        <a:bodyPr/>
        <a:lstStyle/>
        <a:p>
          <a:endParaRPr lang="en-US"/>
        </a:p>
      </dgm:t>
    </dgm:pt>
    <dgm:pt modelId="{55DB904F-8FE9-49D9-8DEE-D096B08D7BC0}" type="pres">
      <dgm:prSet presAssocID="{174F9298-A7CA-4442-A428-564A2F1B0230}" presName="connectorText" presStyleLbl="sibTrans2D1" presStyleIdx="1" presStyleCnt="3"/>
      <dgm:spPr/>
      <dgm:t>
        <a:bodyPr/>
        <a:lstStyle/>
        <a:p>
          <a:endParaRPr lang="en-US"/>
        </a:p>
      </dgm:t>
    </dgm:pt>
    <dgm:pt modelId="{F7C8D226-5CE7-4E51-AFDB-EE5674CC1F93}" type="pres">
      <dgm:prSet presAssocID="{82C73F1C-FF0A-421C-8BF3-6667A8516619}" presName="node" presStyleLbl="node1" presStyleIdx="2" presStyleCnt="3" custScaleX="153565" custScaleY="293169" custRadScaleRad="109253" custRadScaleInc="-2048">
        <dgm:presLayoutVars>
          <dgm:bulletEnabled val="1"/>
        </dgm:presLayoutVars>
      </dgm:prSet>
      <dgm:spPr/>
      <dgm:t>
        <a:bodyPr/>
        <a:lstStyle/>
        <a:p>
          <a:endParaRPr lang="en-US"/>
        </a:p>
      </dgm:t>
    </dgm:pt>
    <dgm:pt modelId="{E9314DBE-B200-4523-80B2-F0C67C77BDE2}" type="pres">
      <dgm:prSet presAssocID="{16C8AA08-8D71-480B-A905-CA020FF89506}" presName="sibTrans" presStyleLbl="sibTrans2D1" presStyleIdx="2" presStyleCnt="3" custScaleX="211676" custScaleY="73124" custLinFactX="-57158" custLinFactNeighborX="-100000" custLinFactNeighborY="-6858"/>
      <dgm:spPr/>
      <dgm:t>
        <a:bodyPr/>
        <a:lstStyle/>
        <a:p>
          <a:endParaRPr lang="en-US"/>
        </a:p>
      </dgm:t>
    </dgm:pt>
    <dgm:pt modelId="{076B4F13-8EB5-4A8E-B39A-D5B482ECB062}" type="pres">
      <dgm:prSet presAssocID="{16C8AA08-8D71-480B-A905-CA020FF89506}" presName="connectorText" presStyleLbl="sibTrans2D1" presStyleIdx="2" presStyleCnt="3"/>
      <dgm:spPr/>
      <dgm:t>
        <a:bodyPr/>
        <a:lstStyle/>
        <a:p>
          <a:endParaRPr lang="en-US"/>
        </a:p>
      </dgm:t>
    </dgm:pt>
  </dgm:ptLst>
  <dgm:cxnLst>
    <dgm:cxn modelId="{C13A1F08-9D24-4742-ACCC-A3E8AD08A6C5}" srcId="{82C73F1C-FF0A-421C-8BF3-6667A8516619}" destId="{8DF2E246-03D4-487C-A9E2-B5E01C75CACD}" srcOrd="2" destOrd="0" parTransId="{A94D0265-999A-4F40-BB6D-A42DA8E37EBF}" sibTransId="{D7047875-2A7C-41CB-9556-5986F572AF0B}"/>
    <dgm:cxn modelId="{549F5E36-6BC2-4A5A-9068-3C4F35E0BE73}" srcId="{9829DF83-6F57-4216-82FC-4A813338166F}" destId="{E609F42B-54FC-4873-AA5D-8DD07126FC3C}" srcOrd="0" destOrd="0" parTransId="{5EA43298-D6F1-4864-B5E4-4A820B31447D}" sibTransId="{F727D3AF-AD88-4047-BEC0-B06D4246F1DA}"/>
    <dgm:cxn modelId="{105184BB-0E85-DB40-81CD-B8A97A39B6B5}" type="presOf" srcId="{B4B84CEF-E5D6-4852-B8C4-183713B1D284}" destId="{F7C8D226-5CE7-4E51-AFDB-EE5674CC1F93}" srcOrd="0" destOrd="5" presId="urn:microsoft.com/office/officeart/2005/8/layout/cycle7"/>
    <dgm:cxn modelId="{C20DB32D-3362-714C-BA11-CDAF546CAA26}" type="presOf" srcId="{16C8AA08-8D71-480B-A905-CA020FF89506}" destId="{076B4F13-8EB5-4A8E-B39A-D5B482ECB062}" srcOrd="1" destOrd="0" presId="urn:microsoft.com/office/officeart/2005/8/layout/cycle7"/>
    <dgm:cxn modelId="{1B83191C-0F08-734E-B900-DFAA171C57D7}" type="presOf" srcId="{174F9298-A7CA-4442-A428-564A2F1B0230}" destId="{A69043F3-6393-4723-BA98-E72972265CC7}" srcOrd="0" destOrd="0" presId="urn:microsoft.com/office/officeart/2005/8/layout/cycle7"/>
    <dgm:cxn modelId="{C4CA90EA-EDCC-4FC6-BFDA-79414A435441}" srcId="{E4A7CDB6-2775-4B58-A840-96FA5AF38193}" destId="{96C73098-0EAD-4B52-B7D0-475F6345BB86}" srcOrd="2" destOrd="0" parTransId="{3DC8DE87-E8BE-4D93-9807-EA85137966FB}" sibTransId="{1FAE6314-BF03-4385-8911-F6AA0A31C398}"/>
    <dgm:cxn modelId="{1E0C6F41-1BF7-4231-9F0C-FEB3BB4B408D}" srcId="{8DF2E246-03D4-487C-A9E2-B5E01C75CACD}" destId="{235F2A78-F7C2-4FCB-995C-8B411E5FFA73}" srcOrd="0" destOrd="0" parTransId="{DE9E939C-57AB-47B6-B6DB-930A9B09CB38}" sibTransId="{0BABC649-7991-4BCB-A01F-1DBFE27EE61F}"/>
    <dgm:cxn modelId="{4BFA086A-C800-49B7-9637-E9A6E7143AB2}" srcId="{8DF2E246-03D4-487C-A9E2-B5E01C75CACD}" destId="{B4B84CEF-E5D6-4852-B8C4-183713B1D284}" srcOrd="1" destOrd="0" parTransId="{96D21BC2-F6F3-4CEB-B086-C3F3BF10D7A7}" sibTransId="{22DDA598-6181-4977-B3F5-24D99857BDD7}"/>
    <dgm:cxn modelId="{115E3EC5-3135-4796-A475-4FACF1370C18}" srcId="{9829DF83-6F57-4216-82FC-4A813338166F}" destId="{82C73F1C-FF0A-421C-8BF3-6667A8516619}" srcOrd="2" destOrd="0" parTransId="{79DEA7A5-A241-4AC2-98DA-59A68396AF29}" sibTransId="{16C8AA08-8D71-480B-A905-CA020FF89506}"/>
    <dgm:cxn modelId="{4F3E2DC5-5D97-4E42-AB97-3B83146155C2}" srcId="{E4A7CDB6-2775-4B58-A840-96FA5AF38193}" destId="{F33BCA50-13B9-4BB6-882B-B0AF8DB498EC}" srcOrd="3" destOrd="0" parTransId="{901C845E-A63D-4365-9E6D-1940412A80BE}" sibTransId="{B98BF1E1-12EA-4344-8877-55B761D7CA56}"/>
    <dgm:cxn modelId="{527E8E40-8400-4742-B47E-BFEF8CED519E}" type="presOf" srcId="{235F2A78-F7C2-4FCB-995C-8B411E5FFA73}" destId="{F7C8D226-5CE7-4E51-AFDB-EE5674CC1F93}" srcOrd="0" destOrd="4" presId="urn:microsoft.com/office/officeart/2005/8/layout/cycle7"/>
    <dgm:cxn modelId="{9DE334CF-E12E-8E4B-B759-16A8B5B414C8}" type="presOf" srcId="{FEEF184C-7107-4DCF-ABAF-BD80AC0D8AAC}" destId="{F7C8D226-5CE7-4E51-AFDB-EE5674CC1F93}" srcOrd="0" destOrd="2" presId="urn:microsoft.com/office/officeart/2005/8/layout/cycle7"/>
    <dgm:cxn modelId="{F25C42C0-CB8F-6C45-A695-F64F87EA38DD}" type="presOf" srcId="{F727D3AF-AD88-4047-BEC0-B06D4246F1DA}" destId="{156DBA8F-773E-41B7-9924-4E67C9EF8DCF}" srcOrd="1" destOrd="0" presId="urn:microsoft.com/office/officeart/2005/8/layout/cycle7"/>
    <dgm:cxn modelId="{BBE253C2-15F7-A149-8082-5C194A5CB303}" type="presOf" srcId="{1E69C4E0-41D9-4568-9D02-2270F7225089}" destId="{AE513628-DD0F-43CC-86F9-FB87A143BD65}" srcOrd="0" destOrd="1" presId="urn:microsoft.com/office/officeart/2005/8/layout/cycle7"/>
    <dgm:cxn modelId="{DABA0400-AD01-C748-AA7B-6ED815815D7F}" type="presOf" srcId="{F6B44AEA-FC6C-4DE8-8472-195DE7315144}" destId="{AE513628-DD0F-43CC-86F9-FB87A143BD65}" srcOrd="0" destOrd="2" presId="urn:microsoft.com/office/officeart/2005/8/layout/cycle7"/>
    <dgm:cxn modelId="{782B738C-8BDC-124C-B951-8C988B162818}" type="presOf" srcId="{E609F42B-54FC-4873-AA5D-8DD07126FC3C}" destId="{7F15C637-2AD4-4910-8165-23D0AB745F6F}" srcOrd="0" destOrd="0" presId="urn:microsoft.com/office/officeart/2005/8/layout/cycle7"/>
    <dgm:cxn modelId="{5644C311-3B04-104F-A1BF-2899A8A917C7}" type="presOf" srcId="{F33BCA50-13B9-4BB6-882B-B0AF8DB498EC}" destId="{AE513628-DD0F-43CC-86F9-FB87A143BD65}" srcOrd="0" destOrd="4" presId="urn:microsoft.com/office/officeart/2005/8/layout/cycle7"/>
    <dgm:cxn modelId="{0105ADBD-63AD-4749-B7C5-4CCA7F730ABF}" type="presOf" srcId="{96C73098-0EAD-4B52-B7D0-475F6345BB86}" destId="{AE513628-DD0F-43CC-86F9-FB87A143BD65}" srcOrd="0" destOrd="3" presId="urn:microsoft.com/office/officeart/2005/8/layout/cycle7"/>
    <dgm:cxn modelId="{A0B5630F-69D4-3C43-927C-EE8FB423A212}" type="presOf" srcId="{174F9298-A7CA-4442-A428-564A2F1B0230}" destId="{55DB904F-8FE9-49D9-8DEE-D096B08D7BC0}" srcOrd="1" destOrd="0" presId="urn:microsoft.com/office/officeart/2005/8/layout/cycle7"/>
    <dgm:cxn modelId="{77F2D66E-FFF1-0144-8340-D92041B5444A}" type="presOf" srcId="{F727D3AF-AD88-4047-BEC0-B06D4246F1DA}" destId="{8F747AD1-965E-403C-A977-7A30600413D8}" srcOrd="0" destOrd="0" presId="urn:microsoft.com/office/officeart/2005/8/layout/cycle7"/>
    <dgm:cxn modelId="{4F6F612D-ADB4-7A45-B24A-4472477F0DB4}" type="presOf" srcId="{84F3E0D9-0C3B-4988-83EB-F85A8E9C5A68}" destId="{F7C8D226-5CE7-4E51-AFDB-EE5674CC1F93}" srcOrd="0" destOrd="7" presId="urn:microsoft.com/office/officeart/2005/8/layout/cycle7"/>
    <dgm:cxn modelId="{933AA9C2-1048-CB47-92C4-C7F8AD59C8DA}" type="presOf" srcId="{1FC13115-475A-4C50-8937-151E9EA1CEC6}" destId="{F7C8D226-5CE7-4E51-AFDB-EE5674CC1F93}" srcOrd="0" destOrd="6" presId="urn:microsoft.com/office/officeart/2005/8/layout/cycle7"/>
    <dgm:cxn modelId="{78142CDE-7647-154C-B034-89437AB0B624}" type="presOf" srcId="{9829DF83-6F57-4216-82FC-4A813338166F}" destId="{5646EF19-1F67-45A6-A2D9-EDF06C1B58FD}" srcOrd="0" destOrd="0" presId="urn:microsoft.com/office/officeart/2005/8/layout/cycle7"/>
    <dgm:cxn modelId="{05704BAD-8EDC-46B7-895D-82F80CE4C7AD}" srcId="{82C73F1C-FF0A-421C-8BF3-6667A8516619}" destId="{4065BC7E-9AB6-48BA-ACBB-93A3E65077BD}" srcOrd="0" destOrd="0" parTransId="{FF156EA4-A033-4F7D-8714-08A7AAAFA236}" sibTransId="{E7943939-10FD-4264-B487-4A2E14B6788C}"/>
    <dgm:cxn modelId="{10E2F223-2EF7-7248-9598-8367116CB40C}" type="presOf" srcId="{6FC8F009-FB1C-40D4-910C-F30CE6DE9B77}" destId="{AE513628-DD0F-43CC-86F9-FB87A143BD65}" srcOrd="0" destOrd="5" presId="urn:microsoft.com/office/officeart/2005/8/layout/cycle7"/>
    <dgm:cxn modelId="{4316DE29-340E-4E9F-9464-37E295BE60FD}" srcId="{82C73F1C-FF0A-421C-8BF3-6667A8516619}" destId="{FEEF184C-7107-4DCF-ABAF-BD80AC0D8AAC}" srcOrd="1" destOrd="0" parTransId="{1AC44208-08D3-41AB-B800-FEC9D6F42280}" sibTransId="{B51AA222-AF43-42DE-9C1A-88892E6F35A5}"/>
    <dgm:cxn modelId="{CAB650FB-3EAA-8E48-BBD5-EB92F7C88FB8}" type="presOf" srcId="{E4A7CDB6-2775-4B58-A840-96FA5AF38193}" destId="{AE513628-DD0F-43CC-86F9-FB87A143BD65}" srcOrd="0" destOrd="0" presId="urn:microsoft.com/office/officeart/2005/8/layout/cycle7"/>
    <dgm:cxn modelId="{690B7F6F-DEFA-4565-9B86-C3717984BABE}" srcId="{E4A7CDB6-2775-4B58-A840-96FA5AF38193}" destId="{1E69C4E0-41D9-4568-9D02-2270F7225089}" srcOrd="0" destOrd="0" parTransId="{F2CBE06B-0168-40A9-BBC8-3C7AF914924F}" sibTransId="{6AF49184-E444-4D35-8813-A5F3DEBEA7FD}"/>
    <dgm:cxn modelId="{AB888698-52C3-C44B-9BAD-02235CB0C1F2}" type="presOf" srcId="{82C73F1C-FF0A-421C-8BF3-6667A8516619}" destId="{F7C8D226-5CE7-4E51-AFDB-EE5674CC1F93}" srcOrd="0" destOrd="0" presId="urn:microsoft.com/office/officeart/2005/8/layout/cycle7"/>
    <dgm:cxn modelId="{3BC7DEBF-0BF8-4CBD-A3CC-0C3A379266DB}" srcId="{8DF2E246-03D4-487C-A9E2-B5E01C75CACD}" destId="{1FC13115-475A-4C50-8937-151E9EA1CEC6}" srcOrd="2" destOrd="0" parTransId="{9649ED22-789F-478F-8934-06A420A6012B}" sibTransId="{04F46B2E-B976-497C-B4F7-6DEC55751FC7}"/>
    <dgm:cxn modelId="{E4602BAB-C451-0D45-9937-DCC704970FF6}" type="presOf" srcId="{16C8AA08-8D71-480B-A905-CA020FF89506}" destId="{E9314DBE-B200-4523-80B2-F0C67C77BDE2}" srcOrd="0" destOrd="0" presId="urn:microsoft.com/office/officeart/2005/8/layout/cycle7"/>
    <dgm:cxn modelId="{5D904A87-C382-5049-943B-E00C172B667F}" type="presOf" srcId="{8DF2E246-03D4-487C-A9E2-B5E01C75CACD}" destId="{F7C8D226-5CE7-4E51-AFDB-EE5674CC1F93}" srcOrd="0" destOrd="3" presId="urn:microsoft.com/office/officeart/2005/8/layout/cycle7"/>
    <dgm:cxn modelId="{A3FFCE06-D6E1-4283-8075-E1A921F0D61D}" srcId="{82C73F1C-FF0A-421C-8BF3-6667A8516619}" destId="{84F3E0D9-0C3B-4988-83EB-F85A8E9C5A68}" srcOrd="3" destOrd="0" parTransId="{3DB72BB9-4E56-4C43-A1BD-7C82A82C2DEE}" sibTransId="{EDD17D65-0223-470D-878A-961F2BA3D355}"/>
    <dgm:cxn modelId="{56B7FC0D-EE56-49F9-8F2A-04A21A599EE3}" srcId="{E4A7CDB6-2775-4B58-A840-96FA5AF38193}" destId="{F6B44AEA-FC6C-4DE8-8472-195DE7315144}" srcOrd="1" destOrd="0" parTransId="{A2336AF5-185A-45AE-B61A-3CD4E63C214B}" sibTransId="{0D0385A1-B410-4046-B44A-B94F2A7E6D44}"/>
    <dgm:cxn modelId="{F976BA7E-1DF4-4165-B817-9FA9101B1F69}" srcId="{9829DF83-6F57-4216-82FC-4A813338166F}" destId="{E4A7CDB6-2775-4B58-A840-96FA5AF38193}" srcOrd="1" destOrd="0" parTransId="{CD2FC33C-97B5-436D-B352-E461C8EAC62C}" sibTransId="{174F9298-A7CA-4442-A428-564A2F1B0230}"/>
    <dgm:cxn modelId="{8F1B2C9E-73D9-9542-B86E-2E663DDAA780}" type="presOf" srcId="{4065BC7E-9AB6-48BA-ACBB-93A3E65077BD}" destId="{F7C8D226-5CE7-4E51-AFDB-EE5674CC1F93}" srcOrd="0" destOrd="1" presId="urn:microsoft.com/office/officeart/2005/8/layout/cycle7"/>
    <dgm:cxn modelId="{8AC0B7E4-4625-4BB9-B137-7A9E808F97D5}" srcId="{E4A7CDB6-2775-4B58-A840-96FA5AF38193}" destId="{6FC8F009-FB1C-40D4-910C-F30CE6DE9B77}" srcOrd="4" destOrd="0" parTransId="{BC21071C-3EB1-417D-AEAD-D4F6A506D968}" sibTransId="{BA28308E-5933-418D-B60D-529D10206C6B}"/>
    <dgm:cxn modelId="{8748664D-6235-9448-B620-297EBA6552BC}" type="presParOf" srcId="{5646EF19-1F67-45A6-A2D9-EDF06C1B58FD}" destId="{7F15C637-2AD4-4910-8165-23D0AB745F6F}" srcOrd="0" destOrd="0" presId="urn:microsoft.com/office/officeart/2005/8/layout/cycle7"/>
    <dgm:cxn modelId="{5F801329-9BA6-AC48-AD32-4391F57D2F7D}" type="presParOf" srcId="{5646EF19-1F67-45A6-A2D9-EDF06C1B58FD}" destId="{8F747AD1-965E-403C-A977-7A30600413D8}" srcOrd="1" destOrd="0" presId="urn:microsoft.com/office/officeart/2005/8/layout/cycle7"/>
    <dgm:cxn modelId="{F1B832C9-62B7-C74C-B71F-25E1E03EE1FA}" type="presParOf" srcId="{8F747AD1-965E-403C-A977-7A30600413D8}" destId="{156DBA8F-773E-41B7-9924-4E67C9EF8DCF}" srcOrd="0" destOrd="0" presId="urn:microsoft.com/office/officeart/2005/8/layout/cycle7"/>
    <dgm:cxn modelId="{767A4C4C-0FEC-274B-A6E3-C6160FE536C1}" type="presParOf" srcId="{5646EF19-1F67-45A6-A2D9-EDF06C1B58FD}" destId="{AE513628-DD0F-43CC-86F9-FB87A143BD65}" srcOrd="2" destOrd="0" presId="urn:microsoft.com/office/officeart/2005/8/layout/cycle7"/>
    <dgm:cxn modelId="{48C69528-AB90-D94A-8E84-74CC4D441120}" type="presParOf" srcId="{5646EF19-1F67-45A6-A2D9-EDF06C1B58FD}" destId="{A69043F3-6393-4723-BA98-E72972265CC7}" srcOrd="3" destOrd="0" presId="urn:microsoft.com/office/officeart/2005/8/layout/cycle7"/>
    <dgm:cxn modelId="{10D31148-DF4E-414B-BF4A-FDE64DA04744}" type="presParOf" srcId="{A69043F3-6393-4723-BA98-E72972265CC7}" destId="{55DB904F-8FE9-49D9-8DEE-D096B08D7BC0}" srcOrd="0" destOrd="0" presId="urn:microsoft.com/office/officeart/2005/8/layout/cycle7"/>
    <dgm:cxn modelId="{9C58890D-6CAB-6D45-BBDE-BBDEE369FC91}" type="presParOf" srcId="{5646EF19-1F67-45A6-A2D9-EDF06C1B58FD}" destId="{F7C8D226-5CE7-4E51-AFDB-EE5674CC1F93}" srcOrd="4" destOrd="0" presId="urn:microsoft.com/office/officeart/2005/8/layout/cycle7"/>
    <dgm:cxn modelId="{B0AC5E65-D98E-4941-A206-2A610210007F}" type="presParOf" srcId="{5646EF19-1F67-45A6-A2D9-EDF06C1B58FD}" destId="{E9314DBE-B200-4523-80B2-F0C67C77BDE2}" srcOrd="5" destOrd="0" presId="urn:microsoft.com/office/officeart/2005/8/layout/cycle7"/>
    <dgm:cxn modelId="{709FC5BF-A29B-854F-BE6D-EC7D83295CBE}" type="presParOf" srcId="{E9314DBE-B200-4523-80B2-F0C67C77BDE2}" destId="{076B4F13-8EB5-4A8E-B39A-D5B482ECB06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F0A44-9231-584E-8D45-38C08D872C4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2C7C969A-3AD3-1242-B437-D2A8338F10C9}">
      <dgm:prSet phldrT="[Text]" custT="1"/>
      <dgm:spPr/>
      <dgm:t>
        <a:bodyPr/>
        <a:lstStyle/>
        <a:p>
          <a:r>
            <a:rPr lang="en-US" sz="1800" dirty="0" smtClean="0"/>
            <a:t>Summer 09:  Phase I Consultant Assessment</a:t>
          </a:r>
          <a:endParaRPr lang="en-US" sz="1800" dirty="0"/>
        </a:p>
      </dgm:t>
    </dgm:pt>
    <dgm:pt modelId="{8A5E3A88-F68F-CC49-8B50-FED872DCD78B}" type="parTrans" cxnId="{9B28C12B-431D-3E4E-B3CA-09223CFD48C5}">
      <dgm:prSet/>
      <dgm:spPr/>
      <dgm:t>
        <a:bodyPr/>
        <a:lstStyle/>
        <a:p>
          <a:endParaRPr lang="en-US"/>
        </a:p>
      </dgm:t>
    </dgm:pt>
    <dgm:pt modelId="{F8CD8659-DDFF-DB42-85C2-61F3BFB3CF46}" type="sibTrans" cxnId="{9B28C12B-431D-3E4E-B3CA-09223CFD48C5}">
      <dgm:prSet/>
      <dgm:spPr/>
      <dgm:t>
        <a:bodyPr/>
        <a:lstStyle/>
        <a:p>
          <a:endParaRPr lang="en-US"/>
        </a:p>
      </dgm:t>
    </dgm:pt>
    <dgm:pt modelId="{DBECB335-822E-B34A-9297-157696855987}">
      <dgm:prSet phldrT="[Text]" custT="1"/>
      <dgm:spPr/>
      <dgm:t>
        <a:bodyPr/>
        <a:lstStyle/>
        <a:p>
          <a:r>
            <a:rPr lang="en-US" sz="1800" dirty="0" smtClean="0"/>
            <a:t>Sept 09:  MC Approves Phase IIA</a:t>
          </a:r>
          <a:endParaRPr lang="en-US" sz="1800" dirty="0"/>
        </a:p>
      </dgm:t>
    </dgm:pt>
    <dgm:pt modelId="{F527B012-4E53-7E47-B1B3-22F81FCB58E1}" type="parTrans" cxnId="{D66817BB-6A98-0349-9054-50CD250DAA01}">
      <dgm:prSet/>
      <dgm:spPr/>
      <dgm:t>
        <a:bodyPr/>
        <a:lstStyle/>
        <a:p>
          <a:endParaRPr lang="en-US"/>
        </a:p>
      </dgm:t>
    </dgm:pt>
    <dgm:pt modelId="{9D581BC3-6A98-264F-B28B-DB6D5575D857}" type="sibTrans" cxnId="{D66817BB-6A98-0349-9054-50CD250DAA01}">
      <dgm:prSet/>
      <dgm:spPr/>
      <dgm:t>
        <a:bodyPr/>
        <a:lstStyle/>
        <a:p>
          <a:endParaRPr lang="en-US"/>
        </a:p>
      </dgm:t>
    </dgm:pt>
    <dgm:pt modelId="{5720096A-C95B-3D41-B5B3-0568307ECADD}">
      <dgm:prSet phldrT="[Text]" custT="1"/>
      <dgm:spPr/>
      <dgm:t>
        <a:bodyPr/>
        <a:lstStyle/>
        <a:p>
          <a:r>
            <a:rPr lang="en-US" sz="1800" dirty="0" smtClean="0"/>
            <a:t>Oct. 09 – Aug 10:  Phase IIA</a:t>
          </a:r>
          <a:endParaRPr lang="en-US" sz="1800" dirty="0"/>
        </a:p>
      </dgm:t>
    </dgm:pt>
    <dgm:pt modelId="{DB38E008-C115-1E40-A96D-78018C707296}" type="parTrans" cxnId="{A9161079-FEF7-5C43-954D-DCBF34C83F4C}">
      <dgm:prSet/>
      <dgm:spPr/>
      <dgm:t>
        <a:bodyPr/>
        <a:lstStyle/>
        <a:p>
          <a:endParaRPr lang="en-US"/>
        </a:p>
      </dgm:t>
    </dgm:pt>
    <dgm:pt modelId="{47DD70BB-D876-1847-8C49-CE825345B1B9}" type="sibTrans" cxnId="{A9161079-FEF7-5C43-954D-DCBF34C83F4C}">
      <dgm:prSet/>
      <dgm:spPr/>
      <dgm:t>
        <a:bodyPr/>
        <a:lstStyle/>
        <a:p>
          <a:endParaRPr lang="en-US"/>
        </a:p>
      </dgm:t>
    </dgm:pt>
    <dgm:pt modelId="{06461A31-5F43-274A-B360-17A3F0326BFE}">
      <dgm:prSet phldrT="[Text]" custT="1"/>
      <dgm:spPr/>
      <dgm:t>
        <a:bodyPr/>
        <a:lstStyle/>
        <a:p>
          <a:r>
            <a:rPr lang="en-US" sz="1200" dirty="0" smtClean="0"/>
            <a:t>Interviews, poll, meeting observations, document review</a:t>
          </a:r>
          <a:endParaRPr lang="en-US" sz="1200" dirty="0"/>
        </a:p>
      </dgm:t>
    </dgm:pt>
    <dgm:pt modelId="{CA4304C6-2728-9444-9E6F-3852AE16867C}" type="parTrans" cxnId="{55A5100B-1616-104C-AAD4-951F8A0EFFF0}">
      <dgm:prSet/>
      <dgm:spPr/>
      <dgm:t>
        <a:bodyPr/>
        <a:lstStyle/>
        <a:p>
          <a:endParaRPr lang="en-US"/>
        </a:p>
      </dgm:t>
    </dgm:pt>
    <dgm:pt modelId="{CCF97CDA-7B17-2447-93DF-F744C9A79206}" type="sibTrans" cxnId="{55A5100B-1616-104C-AAD4-951F8A0EFFF0}">
      <dgm:prSet/>
      <dgm:spPr/>
      <dgm:t>
        <a:bodyPr/>
        <a:lstStyle/>
        <a:p>
          <a:endParaRPr lang="en-US"/>
        </a:p>
      </dgm:t>
    </dgm:pt>
    <dgm:pt modelId="{05B9635E-445A-BF43-A465-94A6256668CD}">
      <dgm:prSet phldrT="[Text]" custT="1"/>
      <dgm:spPr/>
      <dgm:t>
        <a:bodyPr/>
        <a:lstStyle/>
        <a:p>
          <a:r>
            <a:rPr lang="en-US" sz="1200" dirty="0" smtClean="0"/>
            <a:t>Initial meetings to determine scope and process design for</a:t>
          </a:r>
          <a:endParaRPr lang="en-US" sz="1200" dirty="0"/>
        </a:p>
      </dgm:t>
    </dgm:pt>
    <dgm:pt modelId="{045E9D0B-AC48-EA43-8B71-5F89C9AF5B22}" type="parTrans" cxnId="{446C52AD-BC81-5B48-8801-103456A81B85}">
      <dgm:prSet/>
      <dgm:spPr/>
      <dgm:t>
        <a:bodyPr/>
        <a:lstStyle/>
        <a:p>
          <a:endParaRPr lang="en-US"/>
        </a:p>
      </dgm:t>
    </dgm:pt>
    <dgm:pt modelId="{9FFFE919-461B-754F-9DB9-CA6B6D09849D}" type="sibTrans" cxnId="{446C52AD-BC81-5B48-8801-103456A81B85}">
      <dgm:prSet/>
      <dgm:spPr/>
      <dgm:t>
        <a:bodyPr/>
        <a:lstStyle/>
        <a:p>
          <a:endParaRPr lang="en-US"/>
        </a:p>
      </dgm:t>
    </dgm:pt>
    <dgm:pt modelId="{E7EEB310-77D0-064C-ADF8-60667518EACD}">
      <dgm:prSet phldrT="[Text]" custT="1"/>
      <dgm:spPr/>
      <dgm:t>
        <a:bodyPr/>
        <a:lstStyle/>
        <a:p>
          <a:r>
            <a:rPr lang="en-US" sz="1200" dirty="0" smtClean="0"/>
            <a:t>MC splits Phase IIA and Phase IIB issues, with subsequent MC vote required in order to proceed with  IIB</a:t>
          </a:r>
          <a:endParaRPr lang="en-US" sz="1200" dirty="0"/>
        </a:p>
      </dgm:t>
    </dgm:pt>
    <dgm:pt modelId="{F1A7F720-7D15-3345-94AF-B056CA053718}" type="parTrans" cxnId="{1A6EE609-87A6-8547-8924-404359951168}">
      <dgm:prSet/>
      <dgm:spPr/>
      <dgm:t>
        <a:bodyPr/>
        <a:lstStyle/>
        <a:p>
          <a:endParaRPr lang="en-US"/>
        </a:p>
      </dgm:t>
    </dgm:pt>
    <dgm:pt modelId="{05FF23E5-00BA-1D46-9AEA-E3520E642C71}" type="sibTrans" cxnId="{1A6EE609-87A6-8547-8924-404359951168}">
      <dgm:prSet/>
      <dgm:spPr/>
      <dgm:t>
        <a:bodyPr/>
        <a:lstStyle/>
        <a:p>
          <a:endParaRPr lang="en-US"/>
        </a:p>
      </dgm:t>
    </dgm:pt>
    <dgm:pt modelId="{874C4B1C-846C-1340-8697-2CD76AA90949}">
      <dgm:prSet phldrT="[Text]" custT="1"/>
      <dgm:spPr/>
      <dgm:t>
        <a:bodyPr/>
        <a:lstStyle/>
        <a:p>
          <a:r>
            <a:rPr lang="en-US" sz="1200" dirty="0" smtClean="0"/>
            <a:t>MC approves manual 8/12/10, implementation has begun</a:t>
          </a:r>
          <a:endParaRPr lang="en-US" sz="1200" dirty="0"/>
        </a:p>
      </dgm:t>
    </dgm:pt>
    <dgm:pt modelId="{BCE9D741-048A-5048-BEBF-11092DBF126B}" type="parTrans" cxnId="{E0739A9E-5FB4-E340-BB3F-1D301F972ABB}">
      <dgm:prSet/>
      <dgm:spPr/>
      <dgm:t>
        <a:bodyPr/>
        <a:lstStyle/>
        <a:p>
          <a:endParaRPr lang="en-US"/>
        </a:p>
      </dgm:t>
    </dgm:pt>
    <dgm:pt modelId="{F0415F95-2E7C-D74C-AB2C-F7E6258724F3}" type="sibTrans" cxnId="{E0739A9E-5FB4-E340-BB3F-1D301F972ABB}">
      <dgm:prSet/>
      <dgm:spPr/>
      <dgm:t>
        <a:bodyPr/>
        <a:lstStyle/>
        <a:p>
          <a:endParaRPr lang="en-US"/>
        </a:p>
      </dgm:t>
    </dgm:pt>
    <dgm:pt modelId="{04A88254-B46E-5C42-A64C-DFE0C29798E1}">
      <dgm:prSet phldrT="[Text]" custT="1"/>
      <dgm:spPr/>
      <dgm:t>
        <a:bodyPr/>
        <a:lstStyle/>
        <a:p>
          <a:r>
            <a:rPr lang="en-US" sz="1800" dirty="0" smtClean="0"/>
            <a:t>Sept 10 – June 11:  Phase IIB</a:t>
          </a:r>
          <a:endParaRPr lang="en-US" sz="1800" dirty="0"/>
        </a:p>
      </dgm:t>
    </dgm:pt>
    <dgm:pt modelId="{99BDAC0A-CA9C-4D42-B51E-A414CFC389B9}" type="sibTrans" cxnId="{AD34E37A-A0B5-A949-A54C-469CCDF02E41}">
      <dgm:prSet/>
      <dgm:spPr/>
      <dgm:t>
        <a:bodyPr/>
        <a:lstStyle/>
        <a:p>
          <a:endParaRPr lang="en-US"/>
        </a:p>
      </dgm:t>
    </dgm:pt>
    <dgm:pt modelId="{779CE75F-2A42-5C41-806E-B1C299F6EE16}" type="parTrans" cxnId="{AD34E37A-A0B5-A949-A54C-469CCDF02E41}">
      <dgm:prSet/>
      <dgm:spPr/>
      <dgm:t>
        <a:bodyPr/>
        <a:lstStyle/>
        <a:p>
          <a:endParaRPr lang="en-US"/>
        </a:p>
      </dgm:t>
    </dgm:pt>
    <dgm:pt modelId="{EC227C2B-C715-954B-A776-3DF5C391AEEA}">
      <dgm:prSet phldrT="[Text]" custT="1"/>
      <dgm:spPr/>
      <dgm:t>
        <a:bodyPr/>
        <a:lstStyle/>
        <a:p>
          <a:r>
            <a:rPr lang="en-US" sz="1200" dirty="0" smtClean="0"/>
            <a:t>Research in structure, </a:t>
          </a:r>
          <a:r>
            <a:rPr lang="en-US" sz="1200" dirty="0" err="1" smtClean="0"/>
            <a:t>decisionmaking</a:t>
          </a:r>
          <a:r>
            <a:rPr lang="en-US" sz="1200" dirty="0" smtClean="0"/>
            <a:t> &amp; voting elsewhere</a:t>
          </a:r>
          <a:endParaRPr lang="en-US" sz="1200" dirty="0"/>
        </a:p>
      </dgm:t>
    </dgm:pt>
    <dgm:pt modelId="{F39DF994-C193-E548-A50E-88CB95DE6C97}" type="parTrans" cxnId="{4382E88A-E12A-9545-88AD-73E5BEBA686C}">
      <dgm:prSet/>
      <dgm:spPr/>
      <dgm:t>
        <a:bodyPr/>
        <a:lstStyle/>
        <a:p>
          <a:endParaRPr lang="en-US"/>
        </a:p>
      </dgm:t>
    </dgm:pt>
    <dgm:pt modelId="{CA6A1709-D91B-4445-8F60-972150D35780}" type="sibTrans" cxnId="{4382E88A-E12A-9545-88AD-73E5BEBA686C}">
      <dgm:prSet/>
      <dgm:spPr/>
      <dgm:t>
        <a:bodyPr/>
        <a:lstStyle/>
        <a:p>
          <a:endParaRPr lang="en-US"/>
        </a:p>
      </dgm:t>
    </dgm:pt>
    <dgm:pt modelId="{A6C249E2-386A-0142-BC31-BBD2670316F3}">
      <dgm:prSet phldrT="[Text]" custT="1"/>
      <dgm:spPr/>
      <dgm:t>
        <a:bodyPr/>
        <a:lstStyle/>
        <a:p>
          <a:r>
            <a:rPr lang="en-US" sz="1800" dirty="0" smtClean="0"/>
            <a:t>July 11 – June 2012:  Phase IIB Implementation</a:t>
          </a:r>
          <a:endParaRPr lang="en-US" sz="1800" dirty="0"/>
        </a:p>
      </dgm:t>
    </dgm:pt>
    <dgm:pt modelId="{B9269D91-52A4-294F-A825-60574F39D0F1}" type="parTrans" cxnId="{064E14DF-25B3-FF4F-A206-15F2C2BD3AF4}">
      <dgm:prSet/>
      <dgm:spPr/>
      <dgm:t>
        <a:bodyPr/>
        <a:lstStyle/>
        <a:p>
          <a:endParaRPr lang="en-US"/>
        </a:p>
      </dgm:t>
    </dgm:pt>
    <dgm:pt modelId="{C2F572FC-D5DE-8C4E-9631-306C1BEF0F0A}" type="sibTrans" cxnId="{064E14DF-25B3-FF4F-A206-15F2C2BD3AF4}">
      <dgm:prSet/>
      <dgm:spPr/>
      <dgm:t>
        <a:bodyPr/>
        <a:lstStyle/>
        <a:p>
          <a:endParaRPr lang="en-US"/>
        </a:p>
      </dgm:t>
    </dgm:pt>
    <dgm:pt modelId="{A7201CEC-F464-A142-889B-42ACC6B3D6F3}">
      <dgm:prSet phldrT="[Text]" custT="1"/>
      <dgm:spPr/>
      <dgm:t>
        <a:bodyPr/>
        <a:lstStyle/>
        <a:p>
          <a:r>
            <a:rPr lang="en-US" sz="1200" dirty="0" smtClean="0"/>
            <a:t>Negotiations and mediation to address final issues</a:t>
          </a:r>
          <a:endParaRPr lang="en-US" sz="1200" dirty="0"/>
        </a:p>
      </dgm:t>
    </dgm:pt>
    <dgm:pt modelId="{90EB1255-06CA-A246-A1C3-0BFDF2E48490}" type="parTrans" cxnId="{E28D92AD-96AE-3542-8C1A-9CE4FB95EF3C}">
      <dgm:prSet/>
      <dgm:spPr/>
      <dgm:t>
        <a:bodyPr/>
        <a:lstStyle/>
        <a:p>
          <a:endParaRPr lang="en-US"/>
        </a:p>
      </dgm:t>
    </dgm:pt>
    <dgm:pt modelId="{E6A19267-AF6A-3C44-BCB5-7B0E3BBE3A4E}" type="sibTrans" cxnId="{E28D92AD-96AE-3542-8C1A-9CE4FB95EF3C}">
      <dgm:prSet/>
      <dgm:spPr/>
      <dgm:t>
        <a:bodyPr/>
        <a:lstStyle/>
        <a:p>
          <a:endParaRPr lang="en-US"/>
        </a:p>
      </dgm:t>
    </dgm:pt>
    <dgm:pt modelId="{EA6F12F8-C5F2-B14C-A155-150DA9762C56}">
      <dgm:prSet phldrT="[Text]" custT="1"/>
      <dgm:spPr/>
      <dgm:t>
        <a:bodyPr/>
        <a:lstStyle/>
        <a:p>
          <a:endParaRPr lang="en-US" sz="1400" dirty="0"/>
        </a:p>
      </dgm:t>
    </dgm:pt>
    <dgm:pt modelId="{408337BD-F041-0544-90A4-EAB893E3A681}" type="parTrans" cxnId="{F5FD43F3-AF68-0A4B-AFAF-F76C74D0BAC6}">
      <dgm:prSet/>
      <dgm:spPr/>
      <dgm:t>
        <a:bodyPr/>
        <a:lstStyle/>
        <a:p>
          <a:endParaRPr lang="en-US"/>
        </a:p>
      </dgm:t>
    </dgm:pt>
    <dgm:pt modelId="{DC65BCC0-D3A1-AB41-A29D-3432DF4715EC}" type="sibTrans" cxnId="{F5FD43F3-AF68-0A4B-AFAF-F76C74D0BAC6}">
      <dgm:prSet/>
      <dgm:spPr/>
      <dgm:t>
        <a:bodyPr/>
        <a:lstStyle/>
        <a:p>
          <a:endParaRPr lang="en-US"/>
        </a:p>
      </dgm:t>
    </dgm:pt>
    <dgm:pt modelId="{03FAC45A-A005-F748-BA05-95F6C98902AD}">
      <dgm:prSet phldrT="[Text]" custT="1"/>
      <dgm:spPr/>
      <dgm:t>
        <a:bodyPr/>
        <a:lstStyle/>
        <a:p>
          <a:r>
            <a:rPr lang="en-US" sz="1200" dirty="0" smtClean="0"/>
            <a:t>Revision of manual &amp;  manual training</a:t>
          </a:r>
          <a:endParaRPr lang="en-US" sz="1200" dirty="0"/>
        </a:p>
      </dgm:t>
    </dgm:pt>
    <dgm:pt modelId="{1A9191B6-B52C-E84E-98CE-4AFB66FF7454}" type="parTrans" cxnId="{410ADEDD-A346-D241-A696-76D735873371}">
      <dgm:prSet/>
      <dgm:spPr/>
      <dgm:t>
        <a:bodyPr/>
        <a:lstStyle/>
        <a:p>
          <a:endParaRPr lang="en-US"/>
        </a:p>
      </dgm:t>
    </dgm:pt>
    <dgm:pt modelId="{555507ED-1392-9E49-BCAA-9D0882BB23C0}" type="sibTrans" cxnId="{410ADEDD-A346-D241-A696-76D735873371}">
      <dgm:prSet/>
      <dgm:spPr/>
      <dgm:t>
        <a:bodyPr/>
        <a:lstStyle/>
        <a:p>
          <a:endParaRPr lang="en-US"/>
        </a:p>
      </dgm:t>
    </dgm:pt>
    <dgm:pt modelId="{FD08FCA4-72B2-874A-8C17-B77FFCE9C5C8}">
      <dgm:prSet phldrT="[Text]" custT="1"/>
      <dgm:spPr/>
      <dgm:t>
        <a:bodyPr/>
        <a:lstStyle/>
        <a:p>
          <a:r>
            <a:rPr lang="en-US" sz="1200" dirty="0" smtClean="0"/>
            <a:t>Coaching, training, monthly seminars</a:t>
          </a:r>
          <a:endParaRPr lang="en-US" sz="1200" dirty="0"/>
        </a:p>
      </dgm:t>
    </dgm:pt>
    <dgm:pt modelId="{E5977960-F8B0-C742-9739-D2CA76056860}" type="parTrans" cxnId="{3AED55F8-6283-2C43-88AA-65DB923364EF}">
      <dgm:prSet/>
      <dgm:spPr/>
      <dgm:t>
        <a:bodyPr/>
        <a:lstStyle/>
        <a:p>
          <a:endParaRPr lang="en-US"/>
        </a:p>
      </dgm:t>
    </dgm:pt>
    <dgm:pt modelId="{415378AE-8234-1046-A9F9-8CD417821206}" type="sibTrans" cxnId="{3AED55F8-6283-2C43-88AA-65DB923364EF}">
      <dgm:prSet/>
      <dgm:spPr/>
      <dgm:t>
        <a:bodyPr/>
        <a:lstStyle/>
        <a:p>
          <a:endParaRPr lang="en-US"/>
        </a:p>
      </dgm:t>
    </dgm:pt>
    <dgm:pt modelId="{82A496DF-9A3F-7B41-B05E-B112678BDE34}" type="pres">
      <dgm:prSet presAssocID="{B04F0A44-9231-584E-8D45-38C08D872C4A}" presName="outerComposite" presStyleCnt="0">
        <dgm:presLayoutVars>
          <dgm:chMax val="5"/>
          <dgm:dir/>
          <dgm:resizeHandles val="exact"/>
        </dgm:presLayoutVars>
      </dgm:prSet>
      <dgm:spPr/>
      <dgm:t>
        <a:bodyPr/>
        <a:lstStyle/>
        <a:p>
          <a:endParaRPr lang="en-US"/>
        </a:p>
      </dgm:t>
    </dgm:pt>
    <dgm:pt modelId="{FD1A84B0-C0DC-BA45-9DC5-2E724E6FA543}" type="pres">
      <dgm:prSet presAssocID="{B04F0A44-9231-584E-8D45-38C08D872C4A}" presName="dummyMaxCanvas" presStyleCnt="0">
        <dgm:presLayoutVars/>
      </dgm:prSet>
      <dgm:spPr/>
    </dgm:pt>
    <dgm:pt modelId="{61ADA1A1-F44F-6845-BB57-9E2737965A5A}" type="pres">
      <dgm:prSet presAssocID="{B04F0A44-9231-584E-8D45-38C08D872C4A}" presName="FiveNodes_1" presStyleLbl="node1" presStyleIdx="0" presStyleCnt="5" custScaleY="85196" custLinFactNeighborY="-7402">
        <dgm:presLayoutVars>
          <dgm:bulletEnabled val="1"/>
        </dgm:presLayoutVars>
      </dgm:prSet>
      <dgm:spPr/>
      <dgm:t>
        <a:bodyPr/>
        <a:lstStyle/>
        <a:p>
          <a:endParaRPr lang="en-US"/>
        </a:p>
      </dgm:t>
    </dgm:pt>
    <dgm:pt modelId="{7A1EEF7D-5492-7C4B-B556-2AD7B1F6DE8C}" type="pres">
      <dgm:prSet presAssocID="{B04F0A44-9231-584E-8D45-38C08D872C4A}" presName="FiveNodes_2" presStyleLbl="node1" presStyleIdx="1" presStyleCnt="5" custScaleY="90691" custLinFactNeighborY="-17429">
        <dgm:presLayoutVars>
          <dgm:bulletEnabled val="1"/>
        </dgm:presLayoutVars>
      </dgm:prSet>
      <dgm:spPr/>
      <dgm:t>
        <a:bodyPr/>
        <a:lstStyle/>
        <a:p>
          <a:endParaRPr lang="en-US"/>
        </a:p>
      </dgm:t>
    </dgm:pt>
    <dgm:pt modelId="{9E215061-E5DF-7A49-B18F-69896A4CA64E}" type="pres">
      <dgm:prSet presAssocID="{B04F0A44-9231-584E-8D45-38C08D872C4A}" presName="FiveNodes_3" presStyleLbl="node1" presStyleIdx="2" presStyleCnt="5" custScaleY="80099" custLinFactNeighborX="-421" custLinFactNeighborY="-33516">
        <dgm:presLayoutVars>
          <dgm:bulletEnabled val="1"/>
        </dgm:presLayoutVars>
      </dgm:prSet>
      <dgm:spPr/>
      <dgm:t>
        <a:bodyPr/>
        <a:lstStyle/>
        <a:p>
          <a:endParaRPr lang="en-US"/>
        </a:p>
      </dgm:t>
    </dgm:pt>
    <dgm:pt modelId="{5E8B6ACE-2C49-234D-9385-D55FA2E8F05E}" type="pres">
      <dgm:prSet presAssocID="{B04F0A44-9231-584E-8D45-38C08D872C4A}" presName="FiveNodes_4" presStyleLbl="node1" presStyleIdx="3" presStyleCnt="5" custScaleY="88275" custLinFactNeighborX="843" custLinFactNeighborY="-37538">
        <dgm:presLayoutVars>
          <dgm:bulletEnabled val="1"/>
        </dgm:presLayoutVars>
      </dgm:prSet>
      <dgm:spPr/>
      <dgm:t>
        <a:bodyPr/>
        <a:lstStyle/>
        <a:p>
          <a:endParaRPr lang="en-US"/>
        </a:p>
      </dgm:t>
    </dgm:pt>
    <dgm:pt modelId="{C4A72210-BCDC-7B4C-B718-60C07B6F66C7}" type="pres">
      <dgm:prSet presAssocID="{B04F0A44-9231-584E-8D45-38C08D872C4A}" presName="FiveNodes_5" presStyleLbl="node1" presStyleIdx="4" presStyleCnt="5" custScaleY="100000" custLinFactNeighborY="-30680">
        <dgm:presLayoutVars>
          <dgm:bulletEnabled val="1"/>
        </dgm:presLayoutVars>
      </dgm:prSet>
      <dgm:spPr/>
      <dgm:t>
        <a:bodyPr/>
        <a:lstStyle/>
        <a:p>
          <a:endParaRPr lang="en-US"/>
        </a:p>
      </dgm:t>
    </dgm:pt>
    <dgm:pt modelId="{0C98DF28-AC65-9C43-8C91-99B46181A974}" type="pres">
      <dgm:prSet presAssocID="{B04F0A44-9231-584E-8D45-38C08D872C4A}" presName="FiveConn_1-2" presStyleLbl="fgAccFollowNode1" presStyleIdx="0" presStyleCnt="4">
        <dgm:presLayoutVars>
          <dgm:bulletEnabled val="1"/>
        </dgm:presLayoutVars>
      </dgm:prSet>
      <dgm:spPr/>
      <dgm:t>
        <a:bodyPr/>
        <a:lstStyle/>
        <a:p>
          <a:endParaRPr lang="en-US"/>
        </a:p>
      </dgm:t>
    </dgm:pt>
    <dgm:pt modelId="{AC3C950E-9F87-444F-A16D-5CB87730600A}" type="pres">
      <dgm:prSet presAssocID="{B04F0A44-9231-584E-8D45-38C08D872C4A}" presName="FiveConn_2-3" presStyleLbl="fgAccFollowNode1" presStyleIdx="1" presStyleCnt="4" custLinFactNeighborX="-6187" custLinFactNeighborY="-26813">
        <dgm:presLayoutVars>
          <dgm:bulletEnabled val="1"/>
        </dgm:presLayoutVars>
      </dgm:prSet>
      <dgm:spPr/>
      <dgm:t>
        <a:bodyPr/>
        <a:lstStyle/>
        <a:p>
          <a:endParaRPr lang="en-US"/>
        </a:p>
      </dgm:t>
    </dgm:pt>
    <dgm:pt modelId="{013B4EAD-E620-434F-AB8C-3356005621F3}" type="pres">
      <dgm:prSet presAssocID="{B04F0A44-9231-584E-8D45-38C08D872C4A}" presName="FiveConn_3-4" presStyleLbl="fgAccFollowNode1" presStyleIdx="2" presStyleCnt="4" custLinFactNeighborX="-8249" custLinFactNeighborY="-49501">
        <dgm:presLayoutVars>
          <dgm:bulletEnabled val="1"/>
        </dgm:presLayoutVars>
      </dgm:prSet>
      <dgm:spPr/>
      <dgm:t>
        <a:bodyPr/>
        <a:lstStyle/>
        <a:p>
          <a:endParaRPr lang="en-US"/>
        </a:p>
      </dgm:t>
    </dgm:pt>
    <dgm:pt modelId="{85E77E48-E95E-0646-816F-B57095806479}" type="pres">
      <dgm:prSet presAssocID="{B04F0A44-9231-584E-8D45-38C08D872C4A}" presName="FiveConn_4-5" presStyleLbl="fgAccFollowNode1" presStyleIdx="3" presStyleCnt="4" custLinFactNeighborX="6187" custLinFactNeighborY="-45376">
        <dgm:presLayoutVars>
          <dgm:bulletEnabled val="1"/>
        </dgm:presLayoutVars>
      </dgm:prSet>
      <dgm:spPr/>
      <dgm:t>
        <a:bodyPr/>
        <a:lstStyle/>
        <a:p>
          <a:endParaRPr lang="en-US"/>
        </a:p>
      </dgm:t>
    </dgm:pt>
    <dgm:pt modelId="{589CEE27-E673-AB43-A686-F106F55C6549}" type="pres">
      <dgm:prSet presAssocID="{B04F0A44-9231-584E-8D45-38C08D872C4A}" presName="FiveNodes_1_text" presStyleLbl="node1" presStyleIdx="4" presStyleCnt="5">
        <dgm:presLayoutVars>
          <dgm:bulletEnabled val="1"/>
        </dgm:presLayoutVars>
      </dgm:prSet>
      <dgm:spPr/>
      <dgm:t>
        <a:bodyPr/>
        <a:lstStyle/>
        <a:p>
          <a:endParaRPr lang="en-US"/>
        </a:p>
      </dgm:t>
    </dgm:pt>
    <dgm:pt modelId="{9E6DF2DB-5236-8E47-A3CD-5DC4CD3ED89D}" type="pres">
      <dgm:prSet presAssocID="{B04F0A44-9231-584E-8D45-38C08D872C4A}" presName="FiveNodes_2_text" presStyleLbl="node1" presStyleIdx="4" presStyleCnt="5">
        <dgm:presLayoutVars>
          <dgm:bulletEnabled val="1"/>
        </dgm:presLayoutVars>
      </dgm:prSet>
      <dgm:spPr/>
      <dgm:t>
        <a:bodyPr/>
        <a:lstStyle/>
        <a:p>
          <a:endParaRPr lang="en-US"/>
        </a:p>
      </dgm:t>
    </dgm:pt>
    <dgm:pt modelId="{0999EA3D-94A1-0A4E-889C-9D6785498A2B}" type="pres">
      <dgm:prSet presAssocID="{B04F0A44-9231-584E-8D45-38C08D872C4A}" presName="FiveNodes_3_text" presStyleLbl="node1" presStyleIdx="4" presStyleCnt="5">
        <dgm:presLayoutVars>
          <dgm:bulletEnabled val="1"/>
        </dgm:presLayoutVars>
      </dgm:prSet>
      <dgm:spPr/>
      <dgm:t>
        <a:bodyPr/>
        <a:lstStyle/>
        <a:p>
          <a:endParaRPr lang="en-US"/>
        </a:p>
      </dgm:t>
    </dgm:pt>
    <dgm:pt modelId="{BE4EB14C-8C0A-C543-A360-22F577EE0256}" type="pres">
      <dgm:prSet presAssocID="{B04F0A44-9231-584E-8D45-38C08D872C4A}" presName="FiveNodes_4_text" presStyleLbl="node1" presStyleIdx="4" presStyleCnt="5">
        <dgm:presLayoutVars>
          <dgm:bulletEnabled val="1"/>
        </dgm:presLayoutVars>
      </dgm:prSet>
      <dgm:spPr/>
      <dgm:t>
        <a:bodyPr/>
        <a:lstStyle/>
        <a:p>
          <a:endParaRPr lang="en-US"/>
        </a:p>
      </dgm:t>
    </dgm:pt>
    <dgm:pt modelId="{BE85B46C-EC23-734D-BD18-4DFE3E96B5F6}" type="pres">
      <dgm:prSet presAssocID="{B04F0A44-9231-584E-8D45-38C08D872C4A}" presName="FiveNodes_5_text" presStyleLbl="node1" presStyleIdx="4" presStyleCnt="5">
        <dgm:presLayoutVars>
          <dgm:bulletEnabled val="1"/>
        </dgm:presLayoutVars>
      </dgm:prSet>
      <dgm:spPr/>
      <dgm:t>
        <a:bodyPr/>
        <a:lstStyle/>
        <a:p>
          <a:endParaRPr lang="en-US"/>
        </a:p>
      </dgm:t>
    </dgm:pt>
  </dgm:ptLst>
  <dgm:cxnLst>
    <dgm:cxn modelId="{DE37C042-0F19-264C-8259-BD7945607B35}" type="presOf" srcId="{04A88254-B46E-5C42-A64C-DFE0C29798E1}" destId="{BE4EB14C-8C0A-C543-A360-22F577EE0256}" srcOrd="1" destOrd="0" presId="urn:microsoft.com/office/officeart/2005/8/layout/vProcess5"/>
    <dgm:cxn modelId="{064E14DF-25B3-FF4F-A206-15F2C2BD3AF4}" srcId="{B04F0A44-9231-584E-8D45-38C08D872C4A}" destId="{A6C249E2-386A-0142-BC31-BBD2670316F3}" srcOrd="4" destOrd="0" parTransId="{B9269D91-52A4-294F-A825-60574F39D0F1}" sibTransId="{C2F572FC-D5DE-8C4E-9631-306C1BEF0F0A}"/>
    <dgm:cxn modelId="{DB008948-C307-0149-A63A-5FB7D99FBE7F}" type="presOf" srcId="{E7EEB310-77D0-064C-ADF8-60667518EACD}" destId="{9E6DF2DB-5236-8E47-A3CD-5DC4CD3ED89D}" srcOrd="1" destOrd="1" presId="urn:microsoft.com/office/officeart/2005/8/layout/vProcess5"/>
    <dgm:cxn modelId="{9E784069-DF2F-1A43-8A9B-ED6D5371C9D5}" type="presOf" srcId="{03FAC45A-A005-F748-BA05-95F6C98902AD}" destId="{C4A72210-BCDC-7B4C-B718-60C07B6F66C7}" srcOrd="0" destOrd="1" presId="urn:microsoft.com/office/officeart/2005/8/layout/vProcess5"/>
    <dgm:cxn modelId="{A9AA4E72-C18A-454A-8A12-528D71FCAA14}" type="presOf" srcId="{2C7C969A-3AD3-1242-B437-D2A8338F10C9}" destId="{61ADA1A1-F44F-6845-BB57-9E2737965A5A}" srcOrd="0" destOrd="0" presId="urn:microsoft.com/office/officeart/2005/8/layout/vProcess5"/>
    <dgm:cxn modelId="{18477A2D-BE85-164A-BD1C-D051A645A59D}" type="presOf" srcId="{A7201CEC-F464-A142-889B-42ACC6B3D6F3}" destId="{BE4EB14C-8C0A-C543-A360-22F577EE0256}" srcOrd="1" destOrd="2" presId="urn:microsoft.com/office/officeart/2005/8/layout/vProcess5"/>
    <dgm:cxn modelId="{AD34E37A-A0B5-A949-A54C-469CCDF02E41}" srcId="{B04F0A44-9231-584E-8D45-38C08D872C4A}" destId="{04A88254-B46E-5C42-A64C-DFE0C29798E1}" srcOrd="3" destOrd="0" parTransId="{779CE75F-2A42-5C41-806E-B1C299F6EE16}" sibTransId="{99BDAC0A-CA9C-4D42-B51E-A414CFC389B9}"/>
    <dgm:cxn modelId="{48F55056-50B3-F647-8FB1-FE06C8909C24}" type="presOf" srcId="{05B9635E-445A-BF43-A465-94A6256668CD}" destId="{5E8B6ACE-2C49-234D-9385-D55FA2E8F05E}" srcOrd="0" destOrd="1" presId="urn:microsoft.com/office/officeart/2005/8/layout/vProcess5"/>
    <dgm:cxn modelId="{17745C4F-A810-9D4F-B4DF-6254CC24BEAB}" type="presOf" srcId="{9D581BC3-6A98-264F-B28B-DB6D5575D857}" destId="{AC3C950E-9F87-444F-A16D-5CB87730600A}" srcOrd="0" destOrd="0" presId="urn:microsoft.com/office/officeart/2005/8/layout/vProcess5"/>
    <dgm:cxn modelId="{94550312-47C2-5C44-B34F-7017173FA758}" type="presOf" srcId="{2C7C969A-3AD3-1242-B437-D2A8338F10C9}" destId="{589CEE27-E673-AB43-A686-F106F55C6549}" srcOrd="1" destOrd="0" presId="urn:microsoft.com/office/officeart/2005/8/layout/vProcess5"/>
    <dgm:cxn modelId="{D1264C68-57B6-604A-A629-4580E5B7FD6B}" type="presOf" srcId="{E7EEB310-77D0-064C-ADF8-60667518EACD}" destId="{7A1EEF7D-5492-7C4B-B556-2AD7B1F6DE8C}" srcOrd="0" destOrd="1" presId="urn:microsoft.com/office/officeart/2005/8/layout/vProcess5"/>
    <dgm:cxn modelId="{D66817BB-6A98-0349-9054-50CD250DAA01}" srcId="{B04F0A44-9231-584E-8D45-38C08D872C4A}" destId="{DBECB335-822E-B34A-9297-157696855987}" srcOrd="1" destOrd="0" parTransId="{F527B012-4E53-7E47-B1B3-22F81FCB58E1}" sibTransId="{9D581BC3-6A98-264F-B28B-DB6D5575D857}"/>
    <dgm:cxn modelId="{2F58B682-7F0D-E049-9DE4-EA513AFA9F1A}" type="presOf" srcId="{FD08FCA4-72B2-874A-8C17-B77FFCE9C5C8}" destId="{C4A72210-BCDC-7B4C-B718-60C07B6F66C7}" srcOrd="0" destOrd="2" presId="urn:microsoft.com/office/officeart/2005/8/layout/vProcess5"/>
    <dgm:cxn modelId="{9B28C12B-431D-3E4E-B3CA-09223CFD48C5}" srcId="{B04F0A44-9231-584E-8D45-38C08D872C4A}" destId="{2C7C969A-3AD3-1242-B437-D2A8338F10C9}" srcOrd="0" destOrd="0" parTransId="{8A5E3A88-F68F-CC49-8B50-FED872DCD78B}" sibTransId="{F8CD8659-DDFF-DB42-85C2-61F3BFB3CF46}"/>
    <dgm:cxn modelId="{2F6E42F5-5C35-BF43-8BB2-608A39C8F22F}" type="presOf" srcId="{F8CD8659-DDFF-DB42-85C2-61F3BFB3CF46}" destId="{0C98DF28-AC65-9C43-8C91-99B46181A974}" srcOrd="0" destOrd="0" presId="urn:microsoft.com/office/officeart/2005/8/layout/vProcess5"/>
    <dgm:cxn modelId="{3AED55F8-6283-2C43-88AA-65DB923364EF}" srcId="{A6C249E2-386A-0142-BC31-BBD2670316F3}" destId="{FD08FCA4-72B2-874A-8C17-B77FFCE9C5C8}" srcOrd="1" destOrd="0" parTransId="{E5977960-F8B0-C742-9739-D2CA76056860}" sibTransId="{415378AE-8234-1046-A9F9-8CD417821206}"/>
    <dgm:cxn modelId="{B30A7C7A-9A55-FF40-A20A-ABDACE4CE28C}" type="presOf" srcId="{5720096A-C95B-3D41-B5B3-0568307ECADD}" destId="{0999EA3D-94A1-0A4E-889C-9D6785498A2B}" srcOrd="1" destOrd="0" presId="urn:microsoft.com/office/officeart/2005/8/layout/vProcess5"/>
    <dgm:cxn modelId="{410ADEDD-A346-D241-A696-76D735873371}" srcId="{A6C249E2-386A-0142-BC31-BBD2670316F3}" destId="{03FAC45A-A005-F748-BA05-95F6C98902AD}" srcOrd="0" destOrd="0" parTransId="{1A9191B6-B52C-E84E-98CE-4AFB66FF7454}" sibTransId="{555507ED-1392-9E49-BCAA-9D0882BB23C0}"/>
    <dgm:cxn modelId="{10FF86D7-2E7C-EC41-A4BB-011D9FBCD8F2}" type="presOf" srcId="{B04F0A44-9231-584E-8D45-38C08D872C4A}" destId="{82A496DF-9A3F-7B41-B05E-B112678BDE34}" srcOrd="0" destOrd="0" presId="urn:microsoft.com/office/officeart/2005/8/layout/vProcess5"/>
    <dgm:cxn modelId="{446C52AD-BC81-5B48-8801-103456A81B85}" srcId="{04A88254-B46E-5C42-A64C-DFE0C29798E1}" destId="{05B9635E-445A-BF43-A465-94A6256668CD}" srcOrd="0" destOrd="0" parTransId="{045E9D0B-AC48-EA43-8B71-5F89C9AF5B22}" sibTransId="{9FFFE919-461B-754F-9DB9-CA6B6D09849D}"/>
    <dgm:cxn modelId="{1BE36093-2BAF-B74E-A9AA-9D9F3AB269BC}" type="presOf" srcId="{A6C249E2-386A-0142-BC31-BBD2670316F3}" destId="{BE85B46C-EC23-734D-BD18-4DFE3E96B5F6}" srcOrd="1" destOrd="0" presId="urn:microsoft.com/office/officeart/2005/8/layout/vProcess5"/>
    <dgm:cxn modelId="{1A6EE609-87A6-8547-8924-404359951168}" srcId="{DBECB335-822E-B34A-9297-157696855987}" destId="{E7EEB310-77D0-064C-ADF8-60667518EACD}" srcOrd="0" destOrd="0" parTransId="{F1A7F720-7D15-3345-94AF-B056CA053718}" sibTransId="{05FF23E5-00BA-1D46-9AEA-E3520E642C71}"/>
    <dgm:cxn modelId="{4B056E27-26CC-5E44-AF61-AA58FCA103D4}" type="presOf" srcId="{04A88254-B46E-5C42-A64C-DFE0C29798E1}" destId="{5E8B6ACE-2C49-234D-9385-D55FA2E8F05E}" srcOrd="0" destOrd="0" presId="urn:microsoft.com/office/officeart/2005/8/layout/vProcess5"/>
    <dgm:cxn modelId="{54E589ED-4FEB-F64B-A566-6A5C79555D9B}" type="presOf" srcId="{06461A31-5F43-274A-B360-17A3F0326BFE}" destId="{61ADA1A1-F44F-6845-BB57-9E2737965A5A}" srcOrd="0" destOrd="1" presId="urn:microsoft.com/office/officeart/2005/8/layout/vProcess5"/>
    <dgm:cxn modelId="{A436CEB3-900E-F748-8292-89DB426113A5}" type="presOf" srcId="{FD08FCA4-72B2-874A-8C17-B77FFCE9C5C8}" destId="{BE85B46C-EC23-734D-BD18-4DFE3E96B5F6}" srcOrd="1" destOrd="2" presId="urn:microsoft.com/office/officeart/2005/8/layout/vProcess5"/>
    <dgm:cxn modelId="{C5F9826C-061E-E946-BD60-8C4F7D967462}" type="presOf" srcId="{A6C249E2-386A-0142-BC31-BBD2670316F3}" destId="{C4A72210-BCDC-7B4C-B718-60C07B6F66C7}" srcOrd="0" destOrd="0" presId="urn:microsoft.com/office/officeart/2005/8/layout/vProcess5"/>
    <dgm:cxn modelId="{E28D92AD-96AE-3542-8C1A-9CE4FB95EF3C}" srcId="{04A88254-B46E-5C42-A64C-DFE0C29798E1}" destId="{A7201CEC-F464-A142-889B-42ACC6B3D6F3}" srcOrd="1" destOrd="0" parTransId="{90EB1255-06CA-A246-A1C3-0BFDF2E48490}" sibTransId="{E6A19267-AF6A-3C44-BCB5-7B0E3BBE3A4E}"/>
    <dgm:cxn modelId="{05D5E466-DB2B-C648-BFF6-97E58AB7A009}" type="presOf" srcId="{A7201CEC-F464-A142-889B-42ACC6B3D6F3}" destId="{5E8B6ACE-2C49-234D-9385-D55FA2E8F05E}" srcOrd="0" destOrd="2" presId="urn:microsoft.com/office/officeart/2005/8/layout/vProcess5"/>
    <dgm:cxn modelId="{F14D61A7-B894-4841-B13F-0E72B7E51774}" type="presOf" srcId="{EC227C2B-C715-954B-A776-3DF5C391AEEA}" destId="{0999EA3D-94A1-0A4E-889C-9D6785498A2B}" srcOrd="1" destOrd="2" presId="urn:microsoft.com/office/officeart/2005/8/layout/vProcess5"/>
    <dgm:cxn modelId="{085D53A5-7AE8-9749-8350-441078477FD8}" type="presOf" srcId="{5720096A-C95B-3D41-B5B3-0568307ECADD}" destId="{9E215061-E5DF-7A49-B18F-69896A4CA64E}" srcOrd="0" destOrd="0" presId="urn:microsoft.com/office/officeart/2005/8/layout/vProcess5"/>
    <dgm:cxn modelId="{22939EEA-199C-5046-A9D6-F5A754FFD15F}" type="presOf" srcId="{47DD70BB-D876-1847-8C49-CE825345B1B9}" destId="{013B4EAD-E620-434F-AB8C-3356005621F3}" srcOrd="0" destOrd="0" presId="urn:microsoft.com/office/officeart/2005/8/layout/vProcess5"/>
    <dgm:cxn modelId="{3BEFE5E7-7EF8-0E43-B569-9C3BB447DE9C}" type="presOf" srcId="{03FAC45A-A005-F748-BA05-95F6C98902AD}" destId="{BE85B46C-EC23-734D-BD18-4DFE3E96B5F6}" srcOrd="1" destOrd="1" presId="urn:microsoft.com/office/officeart/2005/8/layout/vProcess5"/>
    <dgm:cxn modelId="{4382E88A-E12A-9545-88AD-73E5BEBA686C}" srcId="{5720096A-C95B-3D41-B5B3-0568307ECADD}" destId="{EC227C2B-C715-954B-A776-3DF5C391AEEA}" srcOrd="1" destOrd="0" parTransId="{F39DF994-C193-E548-A50E-88CB95DE6C97}" sibTransId="{CA6A1709-D91B-4445-8F60-972150D35780}"/>
    <dgm:cxn modelId="{7A34D8DE-26C7-884B-9FF4-2C277931A358}" type="presOf" srcId="{EC227C2B-C715-954B-A776-3DF5C391AEEA}" destId="{9E215061-E5DF-7A49-B18F-69896A4CA64E}" srcOrd="0" destOrd="2" presId="urn:microsoft.com/office/officeart/2005/8/layout/vProcess5"/>
    <dgm:cxn modelId="{683C1865-B47C-C249-A191-598A221E7FF0}" type="presOf" srcId="{DBECB335-822E-B34A-9297-157696855987}" destId="{9E6DF2DB-5236-8E47-A3CD-5DC4CD3ED89D}" srcOrd="1" destOrd="0" presId="urn:microsoft.com/office/officeart/2005/8/layout/vProcess5"/>
    <dgm:cxn modelId="{7019C32A-B363-A746-B3DB-FF9A4A47C97A}" type="presOf" srcId="{874C4B1C-846C-1340-8697-2CD76AA90949}" destId="{9E215061-E5DF-7A49-B18F-69896A4CA64E}" srcOrd="0" destOrd="1" presId="urn:microsoft.com/office/officeart/2005/8/layout/vProcess5"/>
    <dgm:cxn modelId="{DE5100EF-F399-8C45-8816-8996D012C2CD}" type="presOf" srcId="{06461A31-5F43-274A-B360-17A3F0326BFE}" destId="{589CEE27-E673-AB43-A686-F106F55C6549}" srcOrd="1" destOrd="1" presId="urn:microsoft.com/office/officeart/2005/8/layout/vProcess5"/>
    <dgm:cxn modelId="{5A11CAC7-AD19-C04E-A5EE-62D4793AE75B}" type="presOf" srcId="{DBECB335-822E-B34A-9297-157696855987}" destId="{7A1EEF7D-5492-7C4B-B556-2AD7B1F6DE8C}" srcOrd="0" destOrd="0" presId="urn:microsoft.com/office/officeart/2005/8/layout/vProcess5"/>
    <dgm:cxn modelId="{E0739A9E-5FB4-E340-BB3F-1D301F972ABB}" srcId="{5720096A-C95B-3D41-B5B3-0568307ECADD}" destId="{874C4B1C-846C-1340-8697-2CD76AA90949}" srcOrd="0" destOrd="0" parTransId="{BCE9D741-048A-5048-BEBF-11092DBF126B}" sibTransId="{F0415F95-2E7C-D74C-AB2C-F7E6258724F3}"/>
    <dgm:cxn modelId="{F5FD43F3-AF68-0A4B-AFAF-F76C74D0BAC6}" srcId="{B04F0A44-9231-584E-8D45-38C08D872C4A}" destId="{EA6F12F8-C5F2-B14C-A155-150DA9762C56}" srcOrd="5" destOrd="0" parTransId="{408337BD-F041-0544-90A4-EAB893E3A681}" sibTransId="{DC65BCC0-D3A1-AB41-A29D-3432DF4715EC}"/>
    <dgm:cxn modelId="{642D6183-B75D-E846-86A4-4790993DB57F}" type="presOf" srcId="{05B9635E-445A-BF43-A465-94A6256668CD}" destId="{BE4EB14C-8C0A-C543-A360-22F577EE0256}" srcOrd="1" destOrd="1" presId="urn:microsoft.com/office/officeart/2005/8/layout/vProcess5"/>
    <dgm:cxn modelId="{55A5100B-1616-104C-AAD4-951F8A0EFFF0}" srcId="{2C7C969A-3AD3-1242-B437-D2A8338F10C9}" destId="{06461A31-5F43-274A-B360-17A3F0326BFE}" srcOrd="0" destOrd="0" parTransId="{CA4304C6-2728-9444-9E6F-3852AE16867C}" sibTransId="{CCF97CDA-7B17-2447-93DF-F744C9A79206}"/>
    <dgm:cxn modelId="{88A69495-F41E-C846-A15F-8878B6E75484}" type="presOf" srcId="{874C4B1C-846C-1340-8697-2CD76AA90949}" destId="{0999EA3D-94A1-0A4E-889C-9D6785498A2B}" srcOrd="1" destOrd="1" presId="urn:microsoft.com/office/officeart/2005/8/layout/vProcess5"/>
    <dgm:cxn modelId="{618ED9F3-518F-A64C-96A3-1CC5A9064C87}" type="presOf" srcId="{99BDAC0A-CA9C-4D42-B51E-A414CFC389B9}" destId="{85E77E48-E95E-0646-816F-B57095806479}" srcOrd="0" destOrd="0" presId="urn:microsoft.com/office/officeart/2005/8/layout/vProcess5"/>
    <dgm:cxn modelId="{A9161079-FEF7-5C43-954D-DCBF34C83F4C}" srcId="{B04F0A44-9231-584E-8D45-38C08D872C4A}" destId="{5720096A-C95B-3D41-B5B3-0568307ECADD}" srcOrd="2" destOrd="0" parTransId="{DB38E008-C115-1E40-A96D-78018C707296}" sibTransId="{47DD70BB-D876-1847-8C49-CE825345B1B9}"/>
    <dgm:cxn modelId="{0384BD7C-F56C-574B-8C53-0892EBD40F96}" type="presParOf" srcId="{82A496DF-9A3F-7B41-B05E-B112678BDE34}" destId="{FD1A84B0-C0DC-BA45-9DC5-2E724E6FA543}" srcOrd="0" destOrd="0" presId="urn:microsoft.com/office/officeart/2005/8/layout/vProcess5"/>
    <dgm:cxn modelId="{718C91C8-19B5-C443-96F5-27BDF9B5A12A}" type="presParOf" srcId="{82A496DF-9A3F-7B41-B05E-B112678BDE34}" destId="{61ADA1A1-F44F-6845-BB57-9E2737965A5A}" srcOrd="1" destOrd="0" presId="urn:microsoft.com/office/officeart/2005/8/layout/vProcess5"/>
    <dgm:cxn modelId="{5017EE68-E84D-F84F-B025-F0C8C795BB66}" type="presParOf" srcId="{82A496DF-9A3F-7B41-B05E-B112678BDE34}" destId="{7A1EEF7D-5492-7C4B-B556-2AD7B1F6DE8C}" srcOrd="2" destOrd="0" presId="urn:microsoft.com/office/officeart/2005/8/layout/vProcess5"/>
    <dgm:cxn modelId="{5BB52761-6BD3-6640-B56D-E6E5DE0A318E}" type="presParOf" srcId="{82A496DF-9A3F-7B41-B05E-B112678BDE34}" destId="{9E215061-E5DF-7A49-B18F-69896A4CA64E}" srcOrd="3" destOrd="0" presId="urn:microsoft.com/office/officeart/2005/8/layout/vProcess5"/>
    <dgm:cxn modelId="{806E0DB1-1253-E444-8A62-E5693434DBCB}" type="presParOf" srcId="{82A496DF-9A3F-7B41-B05E-B112678BDE34}" destId="{5E8B6ACE-2C49-234D-9385-D55FA2E8F05E}" srcOrd="4" destOrd="0" presId="urn:microsoft.com/office/officeart/2005/8/layout/vProcess5"/>
    <dgm:cxn modelId="{7AC3AB51-2CC4-024B-9D88-723AC9642CE9}" type="presParOf" srcId="{82A496DF-9A3F-7B41-B05E-B112678BDE34}" destId="{C4A72210-BCDC-7B4C-B718-60C07B6F66C7}" srcOrd="5" destOrd="0" presId="urn:microsoft.com/office/officeart/2005/8/layout/vProcess5"/>
    <dgm:cxn modelId="{05CEAB7E-4D12-0748-9215-49DF585417F7}" type="presParOf" srcId="{82A496DF-9A3F-7B41-B05E-B112678BDE34}" destId="{0C98DF28-AC65-9C43-8C91-99B46181A974}" srcOrd="6" destOrd="0" presId="urn:microsoft.com/office/officeart/2005/8/layout/vProcess5"/>
    <dgm:cxn modelId="{1DD09A08-858D-0944-9061-FD910E90348C}" type="presParOf" srcId="{82A496DF-9A3F-7B41-B05E-B112678BDE34}" destId="{AC3C950E-9F87-444F-A16D-5CB87730600A}" srcOrd="7" destOrd="0" presId="urn:microsoft.com/office/officeart/2005/8/layout/vProcess5"/>
    <dgm:cxn modelId="{1DB12708-E631-5B48-B7AE-F61D1A7F94EB}" type="presParOf" srcId="{82A496DF-9A3F-7B41-B05E-B112678BDE34}" destId="{013B4EAD-E620-434F-AB8C-3356005621F3}" srcOrd="8" destOrd="0" presId="urn:microsoft.com/office/officeart/2005/8/layout/vProcess5"/>
    <dgm:cxn modelId="{8A967532-B743-B14B-A8C2-919FD899B3F5}" type="presParOf" srcId="{82A496DF-9A3F-7B41-B05E-B112678BDE34}" destId="{85E77E48-E95E-0646-816F-B57095806479}" srcOrd="9" destOrd="0" presId="urn:microsoft.com/office/officeart/2005/8/layout/vProcess5"/>
    <dgm:cxn modelId="{EDC1CE50-7EEB-7D4E-8243-D1C414EC8197}" type="presParOf" srcId="{82A496DF-9A3F-7B41-B05E-B112678BDE34}" destId="{589CEE27-E673-AB43-A686-F106F55C6549}" srcOrd="10" destOrd="0" presId="urn:microsoft.com/office/officeart/2005/8/layout/vProcess5"/>
    <dgm:cxn modelId="{1D6B441D-06CD-854C-A806-B169A5401C50}" type="presParOf" srcId="{82A496DF-9A3F-7B41-B05E-B112678BDE34}" destId="{9E6DF2DB-5236-8E47-A3CD-5DC4CD3ED89D}" srcOrd="11" destOrd="0" presId="urn:microsoft.com/office/officeart/2005/8/layout/vProcess5"/>
    <dgm:cxn modelId="{ED8DB042-FF15-7B4C-9992-695C09BD8C1A}" type="presParOf" srcId="{82A496DF-9A3F-7B41-B05E-B112678BDE34}" destId="{0999EA3D-94A1-0A4E-889C-9D6785498A2B}" srcOrd="12" destOrd="0" presId="urn:microsoft.com/office/officeart/2005/8/layout/vProcess5"/>
    <dgm:cxn modelId="{61A3914F-11AA-0B4B-8C02-2EB3F6E83D22}" type="presParOf" srcId="{82A496DF-9A3F-7B41-B05E-B112678BDE34}" destId="{BE4EB14C-8C0A-C543-A360-22F577EE0256}" srcOrd="13" destOrd="0" presId="urn:microsoft.com/office/officeart/2005/8/layout/vProcess5"/>
    <dgm:cxn modelId="{A708F137-506C-E744-AFC1-083C5852632E}" type="presParOf" srcId="{82A496DF-9A3F-7B41-B05E-B112678BDE34}" destId="{BE85B46C-EC23-734D-BD18-4DFE3E96B5F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DF397-6D51-495F-95B9-EF01C316D94D}"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DFB39A0-8019-4617-91FA-4336321B49E2}">
      <dgm:prSet phldrT="[Text]" custT="1"/>
      <dgm:spPr>
        <a:solidFill>
          <a:srgbClr val="7030A0"/>
        </a:solidFill>
      </dgm:spPr>
      <dgm:t>
        <a:bodyPr/>
        <a:lstStyle/>
        <a:p>
          <a:r>
            <a:rPr lang="en-US" sz="2400" dirty="0" smtClean="0"/>
            <a:t>GAST</a:t>
          </a:r>
          <a:r>
            <a:rPr lang="en-US" sz="2800" dirty="0" smtClean="0"/>
            <a:t> </a:t>
          </a:r>
          <a:r>
            <a:rPr lang="en-US" sz="2400" dirty="0" smtClean="0"/>
            <a:t>Phase</a:t>
          </a:r>
          <a:r>
            <a:rPr lang="en-US" sz="2800" dirty="0" smtClean="0"/>
            <a:t> </a:t>
          </a:r>
          <a:r>
            <a:rPr lang="en-US" sz="2400" dirty="0" smtClean="0"/>
            <a:t>IIA</a:t>
          </a:r>
          <a:endParaRPr lang="en-US" sz="2800" dirty="0"/>
        </a:p>
      </dgm:t>
    </dgm:pt>
    <dgm:pt modelId="{2C2B1E82-2842-4484-8328-890FC1D42269}" type="parTrans" cxnId="{5CEEB760-9D76-4E8D-B5FA-81977DE19EBC}">
      <dgm:prSet/>
      <dgm:spPr/>
      <dgm:t>
        <a:bodyPr/>
        <a:lstStyle/>
        <a:p>
          <a:endParaRPr lang="en-US" sz="2400"/>
        </a:p>
      </dgm:t>
    </dgm:pt>
    <dgm:pt modelId="{3BE45108-E5B2-47FA-B1E6-F7BF684C8C18}" type="sibTrans" cxnId="{5CEEB760-9D76-4E8D-B5FA-81977DE19EBC}">
      <dgm:prSet/>
      <dgm:spPr/>
      <dgm:t>
        <a:bodyPr/>
        <a:lstStyle/>
        <a:p>
          <a:endParaRPr lang="en-US" sz="2400"/>
        </a:p>
      </dgm:t>
    </dgm:pt>
    <dgm:pt modelId="{7AD89E96-2261-40B9-BC64-ED2EB06F6FFD}">
      <dgm:prSet phldrT="[Text]" custT="1"/>
      <dgm:spPr>
        <a:solidFill>
          <a:schemeClr val="accent1">
            <a:lumMod val="75000"/>
          </a:schemeClr>
        </a:solidFill>
      </dgm:spPr>
      <dgm:t>
        <a:bodyPr/>
        <a:lstStyle/>
        <a:p>
          <a:r>
            <a:rPr lang="en-US" sz="1200" dirty="0" smtClean="0"/>
            <a:t>Sector Placement, Monitoring  &amp; Enforcement</a:t>
          </a:r>
          <a:endParaRPr lang="en-US" sz="1200" dirty="0"/>
        </a:p>
      </dgm:t>
    </dgm:pt>
    <dgm:pt modelId="{13403546-38F5-416B-AACE-A2679E7BEFDC}" type="parTrans" cxnId="{AD6C096C-1F21-4E08-B6D4-77A9A2DC5EAF}">
      <dgm:prSet custT="1"/>
      <dgm:spPr/>
      <dgm:t>
        <a:bodyPr/>
        <a:lstStyle/>
        <a:p>
          <a:endParaRPr lang="en-US" sz="700"/>
        </a:p>
      </dgm:t>
    </dgm:pt>
    <dgm:pt modelId="{81754987-B3CB-4138-896B-D759743969DE}" type="sibTrans" cxnId="{AD6C096C-1F21-4E08-B6D4-77A9A2DC5EAF}">
      <dgm:prSet/>
      <dgm:spPr/>
      <dgm:t>
        <a:bodyPr/>
        <a:lstStyle/>
        <a:p>
          <a:endParaRPr lang="en-US" sz="2400"/>
        </a:p>
      </dgm:t>
    </dgm:pt>
    <dgm:pt modelId="{45AE7526-C231-45AD-A6BB-F7AE417E60C7}">
      <dgm:prSet phldrT="[Text]" custT="1"/>
      <dgm:spPr>
        <a:solidFill>
          <a:schemeClr val="accent1">
            <a:lumMod val="75000"/>
          </a:schemeClr>
        </a:solidFill>
      </dgm:spPr>
      <dgm:t>
        <a:bodyPr/>
        <a:lstStyle/>
        <a:p>
          <a:r>
            <a:rPr lang="en-US" sz="1200" dirty="0" smtClean="0"/>
            <a:t>Transparency among Board &amp; Members</a:t>
          </a:r>
          <a:endParaRPr lang="en-US" sz="1200" dirty="0"/>
        </a:p>
      </dgm:t>
    </dgm:pt>
    <dgm:pt modelId="{5A6CDBBD-DFB4-4701-A6E1-6C7A4D31661B}" type="parTrans" cxnId="{15E2F7FD-8876-459A-AD25-6A030A169B3D}">
      <dgm:prSet custT="1"/>
      <dgm:spPr/>
      <dgm:t>
        <a:bodyPr/>
        <a:lstStyle/>
        <a:p>
          <a:endParaRPr lang="en-US" sz="700"/>
        </a:p>
      </dgm:t>
    </dgm:pt>
    <dgm:pt modelId="{516552D6-C551-46A0-9347-FA9EFD1D501C}" type="sibTrans" cxnId="{15E2F7FD-8876-459A-AD25-6A030A169B3D}">
      <dgm:prSet/>
      <dgm:spPr/>
      <dgm:t>
        <a:bodyPr/>
        <a:lstStyle/>
        <a:p>
          <a:endParaRPr lang="en-US" sz="2400"/>
        </a:p>
      </dgm:t>
    </dgm:pt>
    <dgm:pt modelId="{8AECEE8A-BC0B-4309-BD54-F6BA066D763F}">
      <dgm:prSet phldrT="[Text]" custT="1"/>
      <dgm:spPr>
        <a:solidFill>
          <a:schemeClr val="accent1">
            <a:lumMod val="75000"/>
          </a:schemeClr>
        </a:solidFill>
      </dgm:spPr>
      <dgm:t>
        <a:bodyPr/>
        <a:lstStyle/>
        <a:p>
          <a:r>
            <a:rPr lang="en-US" sz="1100" dirty="0" smtClean="0"/>
            <a:t>Roles &amp; Responsibilities</a:t>
          </a:r>
          <a:endParaRPr lang="en-US" sz="1100" dirty="0"/>
        </a:p>
      </dgm:t>
    </dgm:pt>
    <dgm:pt modelId="{4B6FDCA8-011A-46E1-87E4-F10ECA71A1E2}" type="parTrans" cxnId="{C4BA3D26-83A9-4DBA-B92D-0C018B72A736}">
      <dgm:prSet custT="1"/>
      <dgm:spPr/>
      <dgm:t>
        <a:bodyPr/>
        <a:lstStyle/>
        <a:p>
          <a:endParaRPr lang="en-US" sz="700"/>
        </a:p>
      </dgm:t>
    </dgm:pt>
    <dgm:pt modelId="{508D1408-5F38-43B9-99DE-B5C1637334DC}" type="sibTrans" cxnId="{C4BA3D26-83A9-4DBA-B92D-0C018B72A736}">
      <dgm:prSet/>
      <dgm:spPr/>
      <dgm:t>
        <a:bodyPr/>
        <a:lstStyle/>
        <a:p>
          <a:endParaRPr lang="en-US" sz="2400"/>
        </a:p>
      </dgm:t>
    </dgm:pt>
    <dgm:pt modelId="{0C244BD9-6D9F-4406-BBBC-6729FEE048FF}">
      <dgm:prSet phldrT="[Text]" custT="1"/>
      <dgm:spPr>
        <a:solidFill>
          <a:schemeClr val="accent1">
            <a:lumMod val="75000"/>
          </a:schemeClr>
        </a:solidFill>
      </dgm:spPr>
      <dgm:t>
        <a:bodyPr/>
        <a:lstStyle/>
        <a:p>
          <a:r>
            <a:rPr lang="en-US" sz="1200" dirty="0" smtClean="0"/>
            <a:t>Lower Level Standing Committee Process</a:t>
          </a:r>
          <a:endParaRPr lang="en-US" sz="1200" dirty="0"/>
        </a:p>
      </dgm:t>
    </dgm:pt>
    <dgm:pt modelId="{0DBE1175-D9D7-4B0F-90B8-D11F17780A28}" type="parTrans" cxnId="{29A16D67-4F06-4B68-B711-D7A9E1D9DF56}">
      <dgm:prSet custT="1"/>
      <dgm:spPr/>
      <dgm:t>
        <a:bodyPr/>
        <a:lstStyle/>
        <a:p>
          <a:endParaRPr lang="en-US" sz="700"/>
        </a:p>
      </dgm:t>
    </dgm:pt>
    <dgm:pt modelId="{CD2C7A00-76C0-4CF2-8B88-427A13F178B8}" type="sibTrans" cxnId="{29A16D67-4F06-4B68-B711-D7A9E1D9DF56}">
      <dgm:prSet/>
      <dgm:spPr/>
      <dgm:t>
        <a:bodyPr/>
        <a:lstStyle/>
        <a:p>
          <a:endParaRPr lang="en-US" sz="2400"/>
        </a:p>
      </dgm:t>
    </dgm:pt>
    <dgm:pt modelId="{EE9C201F-6CAC-42F9-8341-D203E812C9A3}">
      <dgm:prSet phldrT="[Text]" custT="1"/>
      <dgm:spPr>
        <a:solidFill>
          <a:schemeClr val="accent1">
            <a:lumMod val="75000"/>
          </a:schemeClr>
        </a:solidFill>
      </dgm:spPr>
      <dgm:t>
        <a:bodyPr/>
        <a:lstStyle/>
        <a:p>
          <a:r>
            <a:rPr lang="en-US" sz="1200" dirty="0" smtClean="0"/>
            <a:t>Work Group Process</a:t>
          </a:r>
          <a:endParaRPr lang="en-US" sz="1200" dirty="0"/>
        </a:p>
      </dgm:t>
    </dgm:pt>
    <dgm:pt modelId="{4B47D404-76B0-48AD-8CE7-F911B31E68B8}" type="parTrans" cxnId="{E3FC20B0-19B5-4E47-BE9F-A73A504C9A7E}">
      <dgm:prSet custT="1"/>
      <dgm:spPr/>
      <dgm:t>
        <a:bodyPr/>
        <a:lstStyle/>
        <a:p>
          <a:endParaRPr lang="en-US" sz="700"/>
        </a:p>
      </dgm:t>
    </dgm:pt>
    <dgm:pt modelId="{4A6DAFF5-0B85-4372-B903-5C2C75C9DE5A}" type="sibTrans" cxnId="{E3FC20B0-19B5-4E47-BE9F-A73A504C9A7E}">
      <dgm:prSet/>
      <dgm:spPr/>
      <dgm:t>
        <a:bodyPr/>
        <a:lstStyle/>
        <a:p>
          <a:endParaRPr lang="en-US" sz="2400"/>
        </a:p>
      </dgm:t>
    </dgm:pt>
    <dgm:pt modelId="{9572B7AF-E2CF-41A9-9078-F66D3CE9B72D}">
      <dgm:prSet phldrT="[Text]" custT="1"/>
      <dgm:spPr>
        <a:solidFill>
          <a:schemeClr val="accent1">
            <a:lumMod val="75000"/>
          </a:schemeClr>
        </a:solidFill>
      </dgm:spPr>
      <dgm:t>
        <a:bodyPr/>
        <a:lstStyle/>
        <a:p>
          <a:r>
            <a:rPr lang="en-US" sz="1200" dirty="0" smtClean="0"/>
            <a:t>Annual Work Planning</a:t>
          </a:r>
          <a:endParaRPr lang="en-US" sz="1200" dirty="0"/>
        </a:p>
      </dgm:t>
    </dgm:pt>
    <dgm:pt modelId="{4BA9EC5A-980D-40AA-98C8-81003862EF2D}" type="parTrans" cxnId="{1A557DFB-C5C9-43B8-A2A1-333D04D02CD5}">
      <dgm:prSet custT="1"/>
      <dgm:spPr/>
      <dgm:t>
        <a:bodyPr/>
        <a:lstStyle/>
        <a:p>
          <a:endParaRPr lang="en-US" sz="700"/>
        </a:p>
      </dgm:t>
    </dgm:pt>
    <dgm:pt modelId="{43143376-D27D-4DFA-8927-46D7214F112F}" type="sibTrans" cxnId="{1A557DFB-C5C9-43B8-A2A1-333D04D02CD5}">
      <dgm:prSet/>
      <dgm:spPr/>
      <dgm:t>
        <a:bodyPr/>
        <a:lstStyle/>
        <a:p>
          <a:endParaRPr lang="en-US" sz="2400"/>
        </a:p>
      </dgm:t>
    </dgm:pt>
    <dgm:pt modelId="{247001AB-B61B-4847-B385-EE64870948A9}">
      <dgm:prSet phldrT="[Text]" custT="1"/>
      <dgm:spPr>
        <a:solidFill>
          <a:schemeClr val="accent1">
            <a:lumMod val="75000"/>
          </a:schemeClr>
        </a:solidFill>
      </dgm:spPr>
      <dgm:t>
        <a:bodyPr/>
        <a:lstStyle/>
        <a:p>
          <a:r>
            <a:rPr lang="en-US" sz="1200" dirty="0" smtClean="0"/>
            <a:t>Charter Work Groups</a:t>
          </a:r>
          <a:endParaRPr lang="en-US" sz="1200" dirty="0"/>
        </a:p>
      </dgm:t>
    </dgm:pt>
    <dgm:pt modelId="{3FAA4693-A02A-4E36-9A6A-53F56BDE09F5}" type="parTrans" cxnId="{19A620B5-D9FF-44E2-8DDC-C4E67FBBF44B}">
      <dgm:prSet custT="1"/>
      <dgm:spPr/>
      <dgm:t>
        <a:bodyPr/>
        <a:lstStyle/>
        <a:p>
          <a:endParaRPr lang="en-US" sz="700"/>
        </a:p>
      </dgm:t>
    </dgm:pt>
    <dgm:pt modelId="{5CF2E2F8-40D7-469B-B8EB-3A8EEF30C190}" type="sibTrans" cxnId="{19A620B5-D9FF-44E2-8DDC-C4E67FBBF44B}">
      <dgm:prSet/>
      <dgm:spPr/>
      <dgm:t>
        <a:bodyPr/>
        <a:lstStyle/>
        <a:p>
          <a:endParaRPr lang="en-US" sz="2400"/>
        </a:p>
      </dgm:t>
    </dgm:pt>
    <dgm:pt modelId="{94F09EB1-9437-43FD-B1FE-B226909CB41A}">
      <dgm:prSet phldrT="[Text]" custT="1"/>
      <dgm:spPr>
        <a:solidFill>
          <a:schemeClr val="accent1">
            <a:lumMod val="75000"/>
          </a:schemeClr>
        </a:solidFill>
      </dgm:spPr>
      <dgm:t>
        <a:bodyPr/>
        <a:lstStyle/>
        <a:p>
          <a:r>
            <a:rPr lang="en-US" sz="1200" dirty="0" smtClean="0"/>
            <a:t>Other Issues</a:t>
          </a:r>
          <a:endParaRPr lang="en-US" sz="1200" dirty="0"/>
        </a:p>
      </dgm:t>
    </dgm:pt>
    <dgm:pt modelId="{6A8A40B8-95C6-4E1B-A8EC-6E746A7871BE}" type="parTrans" cxnId="{0005F3FA-B89E-4830-9F93-6FF93F63EDFF}">
      <dgm:prSet custT="1"/>
      <dgm:spPr/>
      <dgm:t>
        <a:bodyPr/>
        <a:lstStyle/>
        <a:p>
          <a:endParaRPr lang="en-US" sz="700"/>
        </a:p>
      </dgm:t>
    </dgm:pt>
    <dgm:pt modelId="{8B036C50-2977-408B-92CE-2C30DCF942AE}" type="sibTrans" cxnId="{0005F3FA-B89E-4830-9F93-6FF93F63EDFF}">
      <dgm:prSet/>
      <dgm:spPr/>
      <dgm:t>
        <a:bodyPr/>
        <a:lstStyle/>
        <a:p>
          <a:endParaRPr lang="en-US" sz="2400"/>
        </a:p>
      </dgm:t>
    </dgm:pt>
    <dgm:pt modelId="{4D53F3BA-0378-41CB-80F4-99C3BA15240B}" type="pres">
      <dgm:prSet presAssocID="{C09DF397-6D51-495F-95B9-EF01C316D94D}" presName="cycle" presStyleCnt="0">
        <dgm:presLayoutVars>
          <dgm:chMax val="1"/>
          <dgm:dir/>
          <dgm:animLvl val="ctr"/>
          <dgm:resizeHandles val="exact"/>
        </dgm:presLayoutVars>
      </dgm:prSet>
      <dgm:spPr/>
      <dgm:t>
        <a:bodyPr/>
        <a:lstStyle/>
        <a:p>
          <a:endParaRPr lang="en-US"/>
        </a:p>
      </dgm:t>
    </dgm:pt>
    <dgm:pt modelId="{98993F18-AA01-4C36-B5D2-336B44618CEF}" type="pres">
      <dgm:prSet presAssocID="{5DFB39A0-8019-4617-91FA-4336321B49E2}" presName="centerShape" presStyleLbl="node0" presStyleIdx="0" presStyleCnt="1"/>
      <dgm:spPr/>
      <dgm:t>
        <a:bodyPr/>
        <a:lstStyle/>
        <a:p>
          <a:endParaRPr lang="en-US"/>
        </a:p>
      </dgm:t>
    </dgm:pt>
    <dgm:pt modelId="{7E611E57-737A-4F52-B68F-21848F31DEC5}" type="pres">
      <dgm:prSet presAssocID="{13403546-38F5-416B-AACE-A2679E7BEFDC}" presName="Name9" presStyleLbl="parChTrans1D2" presStyleIdx="0" presStyleCnt="8"/>
      <dgm:spPr/>
      <dgm:t>
        <a:bodyPr/>
        <a:lstStyle/>
        <a:p>
          <a:endParaRPr lang="en-US"/>
        </a:p>
      </dgm:t>
    </dgm:pt>
    <dgm:pt modelId="{FE0EBCB5-BC0A-4261-9F44-7CF7E95186CD}" type="pres">
      <dgm:prSet presAssocID="{13403546-38F5-416B-AACE-A2679E7BEFDC}" presName="connTx" presStyleLbl="parChTrans1D2" presStyleIdx="0" presStyleCnt="8"/>
      <dgm:spPr/>
      <dgm:t>
        <a:bodyPr/>
        <a:lstStyle/>
        <a:p>
          <a:endParaRPr lang="en-US"/>
        </a:p>
      </dgm:t>
    </dgm:pt>
    <dgm:pt modelId="{64B9A37D-AF9D-4053-B39A-249444D5413B}" type="pres">
      <dgm:prSet presAssocID="{7AD89E96-2261-40B9-BC64-ED2EB06F6FFD}" presName="node" presStyleLbl="node1" presStyleIdx="0" presStyleCnt="8">
        <dgm:presLayoutVars>
          <dgm:bulletEnabled val="1"/>
        </dgm:presLayoutVars>
      </dgm:prSet>
      <dgm:spPr/>
      <dgm:t>
        <a:bodyPr/>
        <a:lstStyle/>
        <a:p>
          <a:endParaRPr lang="en-US"/>
        </a:p>
      </dgm:t>
    </dgm:pt>
    <dgm:pt modelId="{124968DB-60D1-417B-9158-727BE43D5513}" type="pres">
      <dgm:prSet presAssocID="{5A6CDBBD-DFB4-4701-A6E1-6C7A4D31661B}" presName="Name9" presStyleLbl="parChTrans1D2" presStyleIdx="1" presStyleCnt="8"/>
      <dgm:spPr/>
      <dgm:t>
        <a:bodyPr/>
        <a:lstStyle/>
        <a:p>
          <a:endParaRPr lang="en-US"/>
        </a:p>
      </dgm:t>
    </dgm:pt>
    <dgm:pt modelId="{624158C9-C12D-4718-A931-73F1BEAA98EC}" type="pres">
      <dgm:prSet presAssocID="{5A6CDBBD-DFB4-4701-A6E1-6C7A4D31661B}" presName="connTx" presStyleLbl="parChTrans1D2" presStyleIdx="1" presStyleCnt="8"/>
      <dgm:spPr/>
      <dgm:t>
        <a:bodyPr/>
        <a:lstStyle/>
        <a:p>
          <a:endParaRPr lang="en-US"/>
        </a:p>
      </dgm:t>
    </dgm:pt>
    <dgm:pt modelId="{5563772B-62EA-4F70-AA25-A622A7EC8B0D}" type="pres">
      <dgm:prSet presAssocID="{45AE7526-C231-45AD-A6BB-F7AE417E60C7}" presName="node" presStyleLbl="node1" presStyleIdx="1" presStyleCnt="8">
        <dgm:presLayoutVars>
          <dgm:bulletEnabled val="1"/>
        </dgm:presLayoutVars>
      </dgm:prSet>
      <dgm:spPr/>
      <dgm:t>
        <a:bodyPr/>
        <a:lstStyle/>
        <a:p>
          <a:endParaRPr lang="en-US"/>
        </a:p>
      </dgm:t>
    </dgm:pt>
    <dgm:pt modelId="{4D676E3D-A455-4AFD-A3AE-648AB086B6C0}" type="pres">
      <dgm:prSet presAssocID="{4B6FDCA8-011A-46E1-87E4-F10ECA71A1E2}" presName="Name9" presStyleLbl="parChTrans1D2" presStyleIdx="2" presStyleCnt="8"/>
      <dgm:spPr/>
      <dgm:t>
        <a:bodyPr/>
        <a:lstStyle/>
        <a:p>
          <a:endParaRPr lang="en-US"/>
        </a:p>
      </dgm:t>
    </dgm:pt>
    <dgm:pt modelId="{D1E66159-328E-4D2F-B113-38E4AD5CFD45}" type="pres">
      <dgm:prSet presAssocID="{4B6FDCA8-011A-46E1-87E4-F10ECA71A1E2}" presName="connTx" presStyleLbl="parChTrans1D2" presStyleIdx="2" presStyleCnt="8"/>
      <dgm:spPr/>
      <dgm:t>
        <a:bodyPr/>
        <a:lstStyle/>
        <a:p>
          <a:endParaRPr lang="en-US"/>
        </a:p>
      </dgm:t>
    </dgm:pt>
    <dgm:pt modelId="{FE78FF5C-3BC9-40E5-9957-DA8E96CD9134}" type="pres">
      <dgm:prSet presAssocID="{8AECEE8A-BC0B-4309-BD54-F6BA066D763F}" presName="node" presStyleLbl="node1" presStyleIdx="2" presStyleCnt="8">
        <dgm:presLayoutVars>
          <dgm:bulletEnabled val="1"/>
        </dgm:presLayoutVars>
      </dgm:prSet>
      <dgm:spPr/>
      <dgm:t>
        <a:bodyPr/>
        <a:lstStyle/>
        <a:p>
          <a:endParaRPr lang="en-US"/>
        </a:p>
      </dgm:t>
    </dgm:pt>
    <dgm:pt modelId="{03521B7C-1A6A-4BE2-B269-3A17BC2101EC}" type="pres">
      <dgm:prSet presAssocID="{0DBE1175-D9D7-4B0F-90B8-D11F17780A28}" presName="Name9" presStyleLbl="parChTrans1D2" presStyleIdx="3" presStyleCnt="8"/>
      <dgm:spPr/>
      <dgm:t>
        <a:bodyPr/>
        <a:lstStyle/>
        <a:p>
          <a:endParaRPr lang="en-US"/>
        </a:p>
      </dgm:t>
    </dgm:pt>
    <dgm:pt modelId="{663B6C8B-5DDF-41B1-B1AE-C90D98D24E6A}" type="pres">
      <dgm:prSet presAssocID="{0DBE1175-D9D7-4B0F-90B8-D11F17780A28}" presName="connTx" presStyleLbl="parChTrans1D2" presStyleIdx="3" presStyleCnt="8"/>
      <dgm:spPr/>
      <dgm:t>
        <a:bodyPr/>
        <a:lstStyle/>
        <a:p>
          <a:endParaRPr lang="en-US"/>
        </a:p>
      </dgm:t>
    </dgm:pt>
    <dgm:pt modelId="{B2D2C4A8-31D1-48B7-AC44-065C8C96CCAA}" type="pres">
      <dgm:prSet presAssocID="{0C244BD9-6D9F-4406-BBBC-6729FEE048FF}" presName="node" presStyleLbl="node1" presStyleIdx="3" presStyleCnt="8">
        <dgm:presLayoutVars>
          <dgm:bulletEnabled val="1"/>
        </dgm:presLayoutVars>
      </dgm:prSet>
      <dgm:spPr/>
      <dgm:t>
        <a:bodyPr/>
        <a:lstStyle/>
        <a:p>
          <a:endParaRPr lang="en-US"/>
        </a:p>
      </dgm:t>
    </dgm:pt>
    <dgm:pt modelId="{60CBCF57-0E13-4D31-8476-2EF2EAC78B8C}" type="pres">
      <dgm:prSet presAssocID="{6A8A40B8-95C6-4E1B-A8EC-6E746A7871BE}" presName="Name9" presStyleLbl="parChTrans1D2" presStyleIdx="4" presStyleCnt="8"/>
      <dgm:spPr/>
      <dgm:t>
        <a:bodyPr/>
        <a:lstStyle/>
        <a:p>
          <a:endParaRPr lang="en-US"/>
        </a:p>
      </dgm:t>
    </dgm:pt>
    <dgm:pt modelId="{EDEA7C61-374D-468F-BB56-5A133B373598}" type="pres">
      <dgm:prSet presAssocID="{6A8A40B8-95C6-4E1B-A8EC-6E746A7871BE}" presName="connTx" presStyleLbl="parChTrans1D2" presStyleIdx="4" presStyleCnt="8"/>
      <dgm:spPr/>
      <dgm:t>
        <a:bodyPr/>
        <a:lstStyle/>
        <a:p>
          <a:endParaRPr lang="en-US"/>
        </a:p>
      </dgm:t>
    </dgm:pt>
    <dgm:pt modelId="{66E8F753-90A9-4050-A6B0-6C312F9706EA}" type="pres">
      <dgm:prSet presAssocID="{94F09EB1-9437-43FD-B1FE-B226909CB41A}" presName="node" presStyleLbl="node1" presStyleIdx="4" presStyleCnt="8">
        <dgm:presLayoutVars>
          <dgm:bulletEnabled val="1"/>
        </dgm:presLayoutVars>
      </dgm:prSet>
      <dgm:spPr/>
      <dgm:t>
        <a:bodyPr/>
        <a:lstStyle/>
        <a:p>
          <a:endParaRPr lang="en-US"/>
        </a:p>
      </dgm:t>
    </dgm:pt>
    <dgm:pt modelId="{FB6E7584-3E5F-4146-90C8-6FC30CC51A52}" type="pres">
      <dgm:prSet presAssocID="{4B47D404-76B0-48AD-8CE7-F911B31E68B8}" presName="Name9" presStyleLbl="parChTrans1D2" presStyleIdx="5" presStyleCnt="8"/>
      <dgm:spPr/>
      <dgm:t>
        <a:bodyPr/>
        <a:lstStyle/>
        <a:p>
          <a:endParaRPr lang="en-US"/>
        </a:p>
      </dgm:t>
    </dgm:pt>
    <dgm:pt modelId="{E4554E12-21F2-4269-A7FE-D9E552F7885B}" type="pres">
      <dgm:prSet presAssocID="{4B47D404-76B0-48AD-8CE7-F911B31E68B8}" presName="connTx" presStyleLbl="parChTrans1D2" presStyleIdx="5" presStyleCnt="8"/>
      <dgm:spPr/>
      <dgm:t>
        <a:bodyPr/>
        <a:lstStyle/>
        <a:p>
          <a:endParaRPr lang="en-US"/>
        </a:p>
      </dgm:t>
    </dgm:pt>
    <dgm:pt modelId="{E3289F63-FFF4-42A1-8076-3B98C57492D2}" type="pres">
      <dgm:prSet presAssocID="{EE9C201F-6CAC-42F9-8341-D203E812C9A3}" presName="node" presStyleLbl="node1" presStyleIdx="5" presStyleCnt="8">
        <dgm:presLayoutVars>
          <dgm:bulletEnabled val="1"/>
        </dgm:presLayoutVars>
      </dgm:prSet>
      <dgm:spPr/>
      <dgm:t>
        <a:bodyPr/>
        <a:lstStyle/>
        <a:p>
          <a:endParaRPr lang="en-US"/>
        </a:p>
      </dgm:t>
    </dgm:pt>
    <dgm:pt modelId="{A51C7151-09E2-4670-B72F-3F0EEFA12A1F}" type="pres">
      <dgm:prSet presAssocID="{4BA9EC5A-980D-40AA-98C8-81003862EF2D}" presName="Name9" presStyleLbl="parChTrans1D2" presStyleIdx="6" presStyleCnt="8"/>
      <dgm:spPr/>
      <dgm:t>
        <a:bodyPr/>
        <a:lstStyle/>
        <a:p>
          <a:endParaRPr lang="en-US"/>
        </a:p>
      </dgm:t>
    </dgm:pt>
    <dgm:pt modelId="{8EC3B1CD-F774-420C-8D5A-B71292B28668}" type="pres">
      <dgm:prSet presAssocID="{4BA9EC5A-980D-40AA-98C8-81003862EF2D}" presName="connTx" presStyleLbl="parChTrans1D2" presStyleIdx="6" presStyleCnt="8"/>
      <dgm:spPr/>
      <dgm:t>
        <a:bodyPr/>
        <a:lstStyle/>
        <a:p>
          <a:endParaRPr lang="en-US"/>
        </a:p>
      </dgm:t>
    </dgm:pt>
    <dgm:pt modelId="{87D6844B-23BB-44D1-85FD-57D670312C40}" type="pres">
      <dgm:prSet presAssocID="{9572B7AF-E2CF-41A9-9078-F66D3CE9B72D}" presName="node" presStyleLbl="node1" presStyleIdx="6" presStyleCnt="8">
        <dgm:presLayoutVars>
          <dgm:bulletEnabled val="1"/>
        </dgm:presLayoutVars>
      </dgm:prSet>
      <dgm:spPr/>
      <dgm:t>
        <a:bodyPr/>
        <a:lstStyle/>
        <a:p>
          <a:endParaRPr lang="en-US"/>
        </a:p>
      </dgm:t>
    </dgm:pt>
    <dgm:pt modelId="{50BFFF5B-765D-4CC9-AA25-03426F2FDDE5}" type="pres">
      <dgm:prSet presAssocID="{3FAA4693-A02A-4E36-9A6A-53F56BDE09F5}" presName="Name9" presStyleLbl="parChTrans1D2" presStyleIdx="7" presStyleCnt="8"/>
      <dgm:spPr/>
      <dgm:t>
        <a:bodyPr/>
        <a:lstStyle/>
        <a:p>
          <a:endParaRPr lang="en-US"/>
        </a:p>
      </dgm:t>
    </dgm:pt>
    <dgm:pt modelId="{E1EADE1E-DCDA-4852-8695-AFD3E3956CFF}" type="pres">
      <dgm:prSet presAssocID="{3FAA4693-A02A-4E36-9A6A-53F56BDE09F5}" presName="connTx" presStyleLbl="parChTrans1D2" presStyleIdx="7" presStyleCnt="8"/>
      <dgm:spPr/>
      <dgm:t>
        <a:bodyPr/>
        <a:lstStyle/>
        <a:p>
          <a:endParaRPr lang="en-US"/>
        </a:p>
      </dgm:t>
    </dgm:pt>
    <dgm:pt modelId="{B8768C32-6737-4FB2-A9D2-35DF85200E94}" type="pres">
      <dgm:prSet presAssocID="{247001AB-B61B-4847-B385-EE64870948A9}" presName="node" presStyleLbl="node1" presStyleIdx="7" presStyleCnt="8">
        <dgm:presLayoutVars>
          <dgm:bulletEnabled val="1"/>
        </dgm:presLayoutVars>
      </dgm:prSet>
      <dgm:spPr/>
      <dgm:t>
        <a:bodyPr/>
        <a:lstStyle/>
        <a:p>
          <a:endParaRPr lang="en-US"/>
        </a:p>
      </dgm:t>
    </dgm:pt>
  </dgm:ptLst>
  <dgm:cxnLst>
    <dgm:cxn modelId="{E2318E5E-4524-6E41-9769-035E2C5BDF92}" type="presOf" srcId="{C09DF397-6D51-495F-95B9-EF01C316D94D}" destId="{4D53F3BA-0378-41CB-80F4-99C3BA15240B}" srcOrd="0" destOrd="0" presId="urn:microsoft.com/office/officeart/2005/8/layout/radial1"/>
    <dgm:cxn modelId="{1A557DFB-C5C9-43B8-A2A1-333D04D02CD5}" srcId="{5DFB39A0-8019-4617-91FA-4336321B49E2}" destId="{9572B7AF-E2CF-41A9-9078-F66D3CE9B72D}" srcOrd="6" destOrd="0" parTransId="{4BA9EC5A-980D-40AA-98C8-81003862EF2D}" sibTransId="{43143376-D27D-4DFA-8927-46D7214F112F}"/>
    <dgm:cxn modelId="{EA549A0A-F6D4-E349-AE6D-D078262B2A43}" type="presOf" srcId="{45AE7526-C231-45AD-A6BB-F7AE417E60C7}" destId="{5563772B-62EA-4F70-AA25-A622A7EC8B0D}" srcOrd="0" destOrd="0" presId="urn:microsoft.com/office/officeart/2005/8/layout/radial1"/>
    <dgm:cxn modelId="{E5CF21A7-D7CC-8647-B947-F7A308173B61}" type="presOf" srcId="{4B47D404-76B0-48AD-8CE7-F911B31E68B8}" destId="{FB6E7584-3E5F-4146-90C8-6FC30CC51A52}" srcOrd="0" destOrd="0" presId="urn:microsoft.com/office/officeart/2005/8/layout/radial1"/>
    <dgm:cxn modelId="{FC9E73D6-F270-E648-9125-1DDC56BC1052}" type="presOf" srcId="{9572B7AF-E2CF-41A9-9078-F66D3CE9B72D}" destId="{87D6844B-23BB-44D1-85FD-57D670312C40}" srcOrd="0" destOrd="0" presId="urn:microsoft.com/office/officeart/2005/8/layout/radial1"/>
    <dgm:cxn modelId="{781AF579-D700-FA45-AFC1-57DC4B725E87}" type="presOf" srcId="{4BA9EC5A-980D-40AA-98C8-81003862EF2D}" destId="{A51C7151-09E2-4670-B72F-3F0EEFA12A1F}" srcOrd="0" destOrd="0" presId="urn:microsoft.com/office/officeart/2005/8/layout/radial1"/>
    <dgm:cxn modelId="{348D6FFD-45B1-DD4E-8839-36AEF2410C60}" type="presOf" srcId="{94F09EB1-9437-43FD-B1FE-B226909CB41A}" destId="{66E8F753-90A9-4050-A6B0-6C312F9706EA}" srcOrd="0" destOrd="0" presId="urn:microsoft.com/office/officeart/2005/8/layout/radial1"/>
    <dgm:cxn modelId="{8CC7D834-9690-E645-B8F4-2F02BDDF704A}" type="presOf" srcId="{0DBE1175-D9D7-4B0F-90B8-D11F17780A28}" destId="{663B6C8B-5DDF-41B1-B1AE-C90D98D24E6A}" srcOrd="1" destOrd="0" presId="urn:microsoft.com/office/officeart/2005/8/layout/radial1"/>
    <dgm:cxn modelId="{2AAA6E56-8E65-EE49-B298-7507C0E1AD08}" type="presOf" srcId="{3FAA4693-A02A-4E36-9A6A-53F56BDE09F5}" destId="{E1EADE1E-DCDA-4852-8695-AFD3E3956CFF}" srcOrd="1" destOrd="0" presId="urn:microsoft.com/office/officeart/2005/8/layout/radial1"/>
    <dgm:cxn modelId="{DCDF1189-038D-B445-860E-CC606E3DEBEC}" type="presOf" srcId="{6A8A40B8-95C6-4E1B-A8EC-6E746A7871BE}" destId="{60CBCF57-0E13-4D31-8476-2EF2EAC78B8C}" srcOrd="0" destOrd="0" presId="urn:microsoft.com/office/officeart/2005/8/layout/radial1"/>
    <dgm:cxn modelId="{19A620B5-D9FF-44E2-8DDC-C4E67FBBF44B}" srcId="{5DFB39A0-8019-4617-91FA-4336321B49E2}" destId="{247001AB-B61B-4847-B385-EE64870948A9}" srcOrd="7" destOrd="0" parTransId="{3FAA4693-A02A-4E36-9A6A-53F56BDE09F5}" sibTransId="{5CF2E2F8-40D7-469B-B8EB-3A8EEF30C190}"/>
    <dgm:cxn modelId="{1040D21E-F5F3-184B-916E-AC458C9F7581}" type="presOf" srcId="{4B6FDCA8-011A-46E1-87E4-F10ECA71A1E2}" destId="{4D676E3D-A455-4AFD-A3AE-648AB086B6C0}" srcOrd="0" destOrd="0" presId="urn:microsoft.com/office/officeart/2005/8/layout/radial1"/>
    <dgm:cxn modelId="{1C123C65-E999-4649-8E5D-6835D5DEB7F7}" type="presOf" srcId="{13403546-38F5-416B-AACE-A2679E7BEFDC}" destId="{7E611E57-737A-4F52-B68F-21848F31DEC5}" srcOrd="0" destOrd="0" presId="urn:microsoft.com/office/officeart/2005/8/layout/radial1"/>
    <dgm:cxn modelId="{5CEEB760-9D76-4E8D-B5FA-81977DE19EBC}" srcId="{C09DF397-6D51-495F-95B9-EF01C316D94D}" destId="{5DFB39A0-8019-4617-91FA-4336321B49E2}" srcOrd="0" destOrd="0" parTransId="{2C2B1E82-2842-4484-8328-890FC1D42269}" sibTransId="{3BE45108-E5B2-47FA-B1E6-F7BF684C8C18}"/>
    <dgm:cxn modelId="{D3BF4745-0E04-B64B-8683-7EF16CB8547B}" type="presOf" srcId="{8AECEE8A-BC0B-4309-BD54-F6BA066D763F}" destId="{FE78FF5C-3BC9-40E5-9957-DA8E96CD9134}" srcOrd="0" destOrd="0" presId="urn:microsoft.com/office/officeart/2005/8/layout/radial1"/>
    <dgm:cxn modelId="{C4BA3D26-83A9-4DBA-B92D-0C018B72A736}" srcId="{5DFB39A0-8019-4617-91FA-4336321B49E2}" destId="{8AECEE8A-BC0B-4309-BD54-F6BA066D763F}" srcOrd="2" destOrd="0" parTransId="{4B6FDCA8-011A-46E1-87E4-F10ECA71A1E2}" sibTransId="{508D1408-5F38-43B9-99DE-B5C1637334DC}"/>
    <dgm:cxn modelId="{390B8588-53B7-DB4B-A1A6-BD3F6C8F8A2F}" type="presOf" srcId="{4B6FDCA8-011A-46E1-87E4-F10ECA71A1E2}" destId="{D1E66159-328E-4D2F-B113-38E4AD5CFD45}" srcOrd="1" destOrd="0" presId="urn:microsoft.com/office/officeart/2005/8/layout/radial1"/>
    <dgm:cxn modelId="{DE2AAE00-C5B1-0042-BEC3-FF4CCEACBE92}" type="presOf" srcId="{13403546-38F5-416B-AACE-A2679E7BEFDC}" destId="{FE0EBCB5-BC0A-4261-9F44-7CF7E95186CD}" srcOrd="1" destOrd="0" presId="urn:microsoft.com/office/officeart/2005/8/layout/radial1"/>
    <dgm:cxn modelId="{22EE1EB2-38F2-464E-857C-F9C864B92A7B}" type="presOf" srcId="{4BA9EC5A-980D-40AA-98C8-81003862EF2D}" destId="{8EC3B1CD-F774-420C-8D5A-B71292B28668}" srcOrd="1" destOrd="0" presId="urn:microsoft.com/office/officeart/2005/8/layout/radial1"/>
    <dgm:cxn modelId="{5EC56A56-FC9B-F24A-9313-587162D47688}" type="presOf" srcId="{7AD89E96-2261-40B9-BC64-ED2EB06F6FFD}" destId="{64B9A37D-AF9D-4053-B39A-249444D5413B}" srcOrd="0" destOrd="0" presId="urn:microsoft.com/office/officeart/2005/8/layout/radial1"/>
    <dgm:cxn modelId="{2F5D42A0-8246-3541-8287-56D5F59B216F}" type="presOf" srcId="{4B47D404-76B0-48AD-8CE7-F911B31E68B8}" destId="{E4554E12-21F2-4269-A7FE-D9E552F7885B}" srcOrd="1" destOrd="0" presId="urn:microsoft.com/office/officeart/2005/8/layout/radial1"/>
    <dgm:cxn modelId="{5E3FC657-CF1B-4247-B1C0-981C92BC11AE}" type="presOf" srcId="{5A6CDBBD-DFB4-4701-A6E1-6C7A4D31661B}" destId="{624158C9-C12D-4718-A931-73F1BEAA98EC}" srcOrd="1" destOrd="0" presId="urn:microsoft.com/office/officeart/2005/8/layout/radial1"/>
    <dgm:cxn modelId="{12AA6221-CDA9-2740-9988-E40B277978C2}" type="presOf" srcId="{EE9C201F-6CAC-42F9-8341-D203E812C9A3}" destId="{E3289F63-FFF4-42A1-8076-3B98C57492D2}" srcOrd="0" destOrd="0" presId="urn:microsoft.com/office/officeart/2005/8/layout/radial1"/>
    <dgm:cxn modelId="{E39B5B2C-9253-F94B-BF29-79E797459678}" type="presOf" srcId="{247001AB-B61B-4847-B385-EE64870948A9}" destId="{B8768C32-6737-4FB2-A9D2-35DF85200E94}" srcOrd="0" destOrd="0" presId="urn:microsoft.com/office/officeart/2005/8/layout/radial1"/>
    <dgm:cxn modelId="{29A16D67-4F06-4B68-B711-D7A9E1D9DF56}" srcId="{5DFB39A0-8019-4617-91FA-4336321B49E2}" destId="{0C244BD9-6D9F-4406-BBBC-6729FEE048FF}" srcOrd="3" destOrd="0" parTransId="{0DBE1175-D9D7-4B0F-90B8-D11F17780A28}" sibTransId="{CD2C7A00-76C0-4CF2-8B88-427A13F178B8}"/>
    <dgm:cxn modelId="{DC1C1F09-9842-C24F-8A83-E898CBEB4D1E}" type="presOf" srcId="{3FAA4693-A02A-4E36-9A6A-53F56BDE09F5}" destId="{50BFFF5B-765D-4CC9-AA25-03426F2FDDE5}" srcOrd="0" destOrd="0" presId="urn:microsoft.com/office/officeart/2005/8/layout/radial1"/>
    <dgm:cxn modelId="{2624C08C-FE61-E741-AB1C-4A51E6BFEAEA}" type="presOf" srcId="{0C244BD9-6D9F-4406-BBBC-6729FEE048FF}" destId="{B2D2C4A8-31D1-48B7-AC44-065C8C96CCAA}" srcOrd="0" destOrd="0" presId="urn:microsoft.com/office/officeart/2005/8/layout/radial1"/>
    <dgm:cxn modelId="{15E2F7FD-8876-459A-AD25-6A030A169B3D}" srcId="{5DFB39A0-8019-4617-91FA-4336321B49E2}" destId="{45AE7526-C231-45AD-A6BB-F7AE417E60C7}" srcOrd="1" destOrd="0" parTransId="{5A6CDBBD-DFB4-4701-A6E1-6C7A4D31661B}" sibTransId="{516552D6-C551-46A0-9347-FA9EFD1D501C}"/>
    <dgm:cxn modelId="{AD6C096C-1F21-4E08-B6D4-77A9A2DC5EAF}" srcId="{5DFB39A0-8019-4617-91FA-4336321B49E2}" destId="{7AD89E96-2261-40B9-BC64-ED2EB06F6FFD}" srcOrd="0" destOrd="0" parTransId="{13403546-38F5-416B-AACE-A2679E7BEFDC}" sibTransId="{81754987-B3CB-4138-896B-D759743969DE}"/>
    <dgm:cxn modelId="{0005F3FA-B89E-4830-9F93-6FF93F63EDFF}" srcId="{5DFB39A0-8019-4617-91FA-4336321B49E2}" destId="{94F09EB1-9437-43FD-B1FE-B226909CB41A}" srcOrd="4" destOrd="0" parTransId="{6A8A40B8-95C6-4E1B-A8EC-6E746A7871BE}" sibTransId="{8B036C50-2977-408B-92CE-2C30DCF942AE}"/>
    <dgm:cxn modelId="{739FEB42-975E-9742-B920-65F66F20F33F}" type="presOf" srcId="{5A6CDBBD-DFB4-4701-A6E1-6C7A4D31661B}" destId="{124968DB-60D1-417B-9158-727BE43D5513}" srcOrd="0" destOrd="0" presId="urn:microsoft.com/office/officeart/2005/8/layout/radial1"/>
    <dgm:cxn modelId="{A57DEA0B-3707-274E-9608-E743411922BA}" type="presOf" srcId="{6A8A40B8-95C6-4E1B-A8EC-6E746A7871BE}" destId="{EDEA7C61-374D-468F-BB56-5A133B373598}" srcOrd="1" destOrd="0" presId="urn:microsoft.com/office/officeart/2005/8/layout/radial1"/>
    <dgm:cxn modelId="{E3FC20B0-19B5-4E47-BE9F-A73A504C9A7E}" srcId="{5DFB39A0-8019-4617-91FA-4336321B49E2}" destId="{EE9C201F-6CAC-42F9-8341-D203E812C9A3}" srcOrd="5" destOrd="0" parTransId="{4B47D404-76B0-48AD-8CE7-F911B31E68B8}" sibTransId="{4A6DAFF5-0B85-4372-B903-5C2C75C9DE5A}"/>
    <dgm:cxn modelId="{D7395A1C-41D3-B643-A0D4-F62465B1130F}" type="presOf" srcId="{5DFB39A0-8019-4617-91FA-4336321B49E2}" destId="{98993F18-AA01-4C36-B5D2-336B44618CEF}" srcOrd="0" destOrd="0" presId="urn:microsoft.com/office/officeart/2005/8/layout/radial1"/>
    <dgm:cxn modelId="{4FBEE1DD-3DA7-524C-BE7C-B4D090CE277C}" type="presOf" srcId="{0DBE1175-D9D7-4B0F-90B8-D11F17780A28}" destId="{03521B7C-1A6A-4BE2-B269-3A17BC2101EC}" srcOrd="0" destOrd="0" presId="urn:microsoft.com/office/officeart/2005/8/layout/radial1"/>
    <dgm:cxn modelId="{92D78C44-6C4F-F443-AC5F-F44DBA3B7C30}" type="presParOf" srcId="{4D53F3BA-0378-41CB-80F4-99C3BA15240B}" destId="{98993F18-AA01-4C36-B5D2-336B44618CEF}" srcOrd="0" destOrd="0" presId="urn:microsoft.com/office/officeart/2005/8/layout/radial1"/>
    <dgm:cxn modelId="{82E57A13-C8F5-474D-A47E-C077FD31343E}" type="presParOf" srcId="{4D53F3BA-0378-41CB-80F4-99C3BA15240B}" destId="{7E611E57-737A-4F52-B68F-21848F31DEC5}" srcOrd="1" destOrd="0" presId="urn:microsoft.com/office/officeart/2005/8/layout/radial1"/>
    <dgm:cxn modelId="{2AE9E4C5-326E-0B44-9566-BE38864EA778}" type="presParOf" srcId="{7E611E57-737A-4F52-B68F-21848F31DEC5}" destId="{FE0EBCB5-BC0A-4261-9F44-7CF7E95186CD}" srcOrd="0" destOrd="0" presId="urn:microsoft.com/office/officeart/2005/8/layout/radial1"/>
    <dgm:cxn modelId="{981B05BC-8F02-384D-B23F-DD87EA7981BE}" type="presParOf" srcId="{4D53F3BA-0378-41CB-80F4-99C3BA15240B}" destId="{64B9A37D-AF9D-4053-B39A-249444D5413B}" srcOrd="2" destOrd="0" presId="urn:microsoft.com/office/officeart/2005/8/layout/radial1"/>
    <dgm:cxn modelId="{027DD982-5E48-0D4C-9A80-520AAC018F39}" type="presParOf" srcId="{4D53F3BA-0378-41CB-80F4-99C3BA15240B}" destId="{124968DB-60D1-417B-9158-727BE43D5513}" srcOrd="3" destOrd="0" presId="urn:microsoft.com/office/officeart/2005/8/layout/radial1"/>
    <dgm:cxn modelId="{D0B638E5-37E0-514D-B559-ECF2F1200B61}" type="presParOf" srcId="{124968DB-60D1-417B-9158-727BE43D5513}" destId="{624158C9-C12D-4718-A931-73F1BEAA98EC}" srcOrd="0" destOrd="0" presId="urn:microsoft.com/office/officeart/2005/8/layout/radial1"/>
    <dgm:cxn modelId="{44134A1D-EA96-0549-8A7C-08952E152EB7}" type="presParOf" srcId="{4D53F3BA-0378-41CB-80F4-99C3BA15240B}" destId="{5563772B-62EA-4F70-AA25-A622A7EC8B0D}" srcOrd="4" destOrd="0" presId="urn:microsoft.com/office/officeart/2005/8/layout/radial1"/>
    <dgm:cxn modelId="{7901CF77-03CB-394E-BC45-95315FDBC481}" type="presParOf" srcId="{4D53F3BA-0378-41CB-80F4-99C3BA15240B}" destId="{4D676E3D-A455-4AFD-A3AE-648AB086B6C0}" srcOrd="5" destOrd="0" presId="urn:microsoft.com/office/officeart/2005/8/layout/radial1"/>
    <dgm:cxn modelId="{4142791F-2966-6C46-8132-E5A65F899B0A}" type="presParOf" srcId="{4D676E3D-A455-4AFD-A3AE-648AB086B6C0}" destId="{D1E66159-328E-4D2F-B113-38E4AD5CFD45}" srcOrd="0" destOrd="0" presId="urn:microsoft.com/office/officeart/2005/8/layout/radial1"/>
    <dgm:cxn modelId="{86E01DB5-0EAA-8941-B77B-74DAA5D2C89B}" type="presParOf" srcId="{4D53F3BA-0378-41CB-80F4-99C3BA15240B}" destId="{FE78FF5C-3BC9-40E5-9957-DA8E96CD9134}" srcOrd="6" destOrd="0" presId="urn:microsoft.com/office/officeart/2005/8/layout/radial1"/>
    <dgm:cxn modelId="{28D5D151-FEB8-5A49-9DD9-3E9021C2CEBD}" type="presParOf" srcId="{4D53F3BA-0378-41CB-80F4-99C3BA15240B}" destId="{03521B7C-1A6A-4BE2-B269-3A17BC2101EC}" srcOrd="7" destOrd="0" presId="urn:microsoft.com/office/officeart/2005/8/layout/radial1"/>
    <dgm:cxn modelId="{7450E131-93BD-BC40-9909-4D9E9B749ABB}" type="presParOf" srcId="{03521B7C-1A6A-4BE2-B269-3A17BC2101EC}" destId="{663B6C8B-5DDF-41B1-B1AE-C90D98D24E6A}" srcOrd="0" destOrd="0" presId="urn:microsoft.com/office/officeart/2005/8/layout/radial1"/>
    <dgm:cxn modelId="{996CBB93-C4D6-414A-AEBC-63999619D446}" type="presParOf" srcId="{4D53F3BA-0378-41CB-80F4-99C3BA15240B}" destId="{B2D2C4A8-31D1-48B7-AC44-065C8C96CCAA}" srcOrd="8" destOrd="0" presId="urn:microsoft.com/office/officeart/2005/8/layout/radial1"/>
    <dgm:cxn modelId="{BE541BE4-C0E4-794E-9531-F310EF0F6C55}" type="presParOf" srcId="{4D53F3BA-0378-41CB-80F4-99C3BA15240B}" destId="{60CBCF57-0E13-4D31-8476-2EF2EAC78B8C}" srcOrd="9" destOrd="0" presId="urn:microsoft.com/office/officeart/2005/8/layout/radial1"/>
    <dgm:cxn modelId="{FC6F5187-E613-B64D-AA26-FA0626937A10}" type="presParOf" srcId="{60CBCF57-0E13-4D31-8476-2EF2EAC78B8C}" destId="{EDEA7C61-374D-468F-BB56-5A133B373598}" srcOrd="0" destOrd="0" presId="urn:microsoft.com/office/officeart/2005/8/layout/radial1"/>
    <dgm:cxn modelId="{87255D49-F01F-8047-9471-59730A3EC043}" type="presParOf" srcId="{4D53F3BA-0378-41CB-80F4-99C3BA15240B}" destId="{66E8F753-90A9-4050-A6B0-6C312F9706EA}" srcOrd="10" destOrd="0" presId="urn:microsoft.com/office/officeart/2005/8/layout/radial1"/>
    <dgm:cxn modelId="{8EF664DE-237A-254C-A8D3-88C3841E7135}" type="presParOf" srcId="{4D53F3BA-0378-41CB-80F4-99C3BA15240B}" destId="{FB6E7584-3E5F-4146-90C8-6FC30CC51A52}" srcOrd="11" destOrd="0" presId="urn:microsoft.com/office/officeart/2005/8/layout/radial1"/>
    <dgm:cxn modelId="{8294FAD6-7312-B24B-9975-ACE07C115311}" type="presParOf" srcId="{FB6E7584-3E5F-4146-90C8-6FC30CC51A52}" destId="{E4554E12-21F2-4269-A7FE-D9E552F7885B}" srcOrd="0" destOrd="0" presId="urn:microsoft.com/office/officeart/2005/8/layout/radial1"/>
    <dgm:cxn modelId="{E53AC548-7244-6D4B-AF44-496548FAA7FA}" type="presParOf" srcId="{4D53F3BA-0378-41CB-80F4-99C3BA15240B}" destId="{E3289F63-FFF4-42A1-8076-3B98C57492D2}" srcOrd="12" destOrd="0" presId="urn:microsoft.com/office/officeart/2005/8/layout/radial1"/>
    <dgm:cxn modelId="{30F3D961-3E47-564D-B58C-0930868A0AEC}" type="presParOf" srcId="{4D53F3BA-0378-41CB-80F4-99C3BA15240B}" destId="{A51C7151-09E2-4670-B72F-3F0EEFA12A1F}" srcOrd="13" destOrd="0" presId="urn:microsoft.com/office/officeart/2005/8/layout/radial1"/>
    <dgm:cxn modelId="{CBE9D967-FD16-B548-81ED-1C79AB0DD061}" type="presParOf" srcId="{A51C7151-09E2-4670-B72F-3F0EEFA12A1F}" destId="{8EC3B1CD-F774-420C-8D5A-B71292B28668}" srcOrd="0" destOrd="0" presId="urn:microsoft.com/office/officeart/2005/8/layout/radial1"/>
    <dgm:cxn modelId="{BF35C815-BBAB-704C-9D7F-C026F9F51537}" type="presParOf" srcId="{4D53F3BA-0378-41CB-80F4-99C3BA15240B}" destId="{87D6844B-23BB-44D1-85FD-57D670312C40}" srcOrd="14" destOrd="0" presId="urn:microsoft.com/office/officeart/2005/8/layout/radial1"/>
    <dgm:cxn modelId="{2D90F9F0-3049-4343-94FE-E192BFEEF2AB}" type="presParOf" srcId="{4D53F3BA-0378-41CB-80F4-99C3BA15240B}" destId="{50BFFF5B-765D-4CC9-AA25-03426F2FDDE5}" srcOrd="15" destOrd="0" presId="urn:microsoft.com/office/officeart/2005/8/layout/radial1"/>
    <dgm:cxn modelId="{7B8A938D-91E6-9241-BBFC-CE5467F76968}" type="presParOf" srcId="{50BFFF5B-765D-4CC9-AA25-03426F2FDDE5}" destId="{E1EADE1E-DCDA-4852-8695-AFD3E3956CFF}" srcOrd="0" destOrd="0" presId="urn:microsoft.com/office/officeart/2005/8/layout/radial1"/>
    <dgm:cxn modelId="{A88EF2A6-8B47-9E44-A7B3-2DAEA381A374}" type="presParOf" srcId="{4D53F3BA-0378-41CB-80F4-99C3BA15240B}" destId="{B8768C32-6737-4FB2-A9D2-35DF85200E94}"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EECE96-FD3F-4238-B320-354902D420D4}" type="doc">
      <dgm:prSet loTypeId="urn:microsoft.com/office/officeart/2005/8/layout/hProcess9" loCatId="process" qsTypeId="urn:microsoft.com/office/officeart/2005/8/quickstyle/simple1" qsCatId="simple" csTypeId="urn:microsoft.com/office/officeart/2005/8/colors/accent1_2" csCatId="accent1" phldr="1"/>
      <dgm:spPr/>
    </dgm:pt>
    <dgm:pt modelId="{163CD7A3-2A6C-4C34-A0E0-FCC17660A5ED}">
      <dgm:prSet phldrT="[Text]" custT="1"/>
      <dgm:spPr>
        <a:solidFill>
          <a:schemeClr val="accent1">
            <a:lumMod val="75000"/>
          </a:schemeClr>
        </a:solidFill>
      </dgm:spPr>
      <dgm:t>
        <a:bodyPr tIns="0"/>
        <a:lstStyle/>
        <a:p>
          <a:r>
            <a:rPr lang="en-US" sz="1800" dirty="0" smtClean="0">
              <a:solidFill>
                <a:schemeClr val="bg1"/>
              </a:solidFill>
            </a:rPr>
            <a:t>Problem Solving</a:t>
          </a:r>
          <a:endParaRPr lang="en-US" sz="1800" dirty="0">
            <a:solidFill>
              <a:schemeClr val="bg1"/>
            </a:solidFill>
          </a:endParaRPr>
        </a:p>
      </dgm:t>
    </dgm:pt>
    <dgm:pt modelId="{FD534DAD-9E3D-43A4-805A-84B356C74655}" type="parTrans" cxnId="{2C07B4D0-D9FF-4FB0-B7A9-5B3004603A0B}">
      <dgm:prSet/>
      <dgm:spPr/>
      <dgm:t>
        <a:bodyPr/>
        <a:lstStyle/>
        <a:p>
          <a:endParaRPr lang="en-US"/>
        </a:p>
      </dgm:t>
    </dgm:pt>
    <dgm:pt modelId="{4AF351D4-BE1A-4F64-A349-E70061B43736}" type="sibTrans" cxnId="{2C07B4D0-D9FF-4FB0-B7A9-5B3004603A0B}">
      <dgm:prSet/>
      <dgm:spPr/>
      <dgm:t>
        <a:bodyPr/>
        <a:lstStyle/>
        <a:p>
          <a:endParaRPr lang="en-US"/>
        </a:p>
      </dgm:t>
    </dgm:pt>
    <dgm:pt modelId="{D245303D-C0A8-4641-B4D3-F3B028AF4410}">
      <dgm:prSet phldrT="[Text]" custT="1"/>
      <dgm:spPr>
        <a:solidFill>
          <a:schemeClr val="accent1">
            <a:lumMod val="75000"/>
          </a:schemeClr>
        </a:solidFill>
      </dgm:spPr>
      <dgm:t>
        <a:bodyPr tIns="0"/>
        <a:lstStyle/>
        <a:p>
          <a:r>
            <a:rPr lang="en-US" sz="1800" dirty="0" smtClean="0"/>
            <a:t>Proposal Development</a:t>
          </a:r>
          <a:endParaRPr lang="en-US" sz="1800" dirty="0"/>
        </a:p>
      </dgm:t>
    </dgm:pt>
    <dgm:pt modelId="{D8D1DFCF-7911-4584-B4F4-02D496ABF2DC}" type="parTrans" cxnId="{FBB46CD5-153D-4855-A6C0-575D359B58E8}">
      <dgm:prSet/>
      <dgm:spPr/>
      <dgm:t>
        <a:bodyPr/>
        <a:lstStyle/>
        <a:p>
          <a:endParaRPr lang="en-US"/>
        </a:p>
      </dgm:t>
    </dgm:pt>
    <dgm:pt modelId="{9CF84EF7-4170-4252-AB3C-3FF5F7B9DDA1}" type="sibTrans" cxnId="{FBB46CD5-153D-4855-A6C0-575D359B58E8}">
      <dgm:prSet/>
      <dgm:spPr/>
      <dgm:t>
        <a:bodyPr/>
        <a:lstStyle/>
        <a:p>
          <a:endParaRPr lang="en-US"/>
        </a:p>
      </dgm:t>
    </dgm:pt>
    <dgm:pt modelId="{50F25B19-350D-47F8-AD06-CCFD2F9BE587}">
      <dgm:prSet phldrT="[Text]" custT="1"/>
      <dgm:spPr>
        <a:solidFill>
          <a:schemeClr val="accent1">
            <a:lumMod val="75000"/>
          </a:schemeClr>
        </a:solidFill>
      </dgm:spPr>
      <dgm:t>
        <a:bodyPr tIns="0"/>
        <a:lstStyle/>
        <a:p>
          <a:r>
            <a:rPr lang="en-US" sz="1800" dirty="0" smtClean="0"/>
            <a:t>Decision Making</a:t>
          </a:r>
          <a:endParaRPr lang="en-US" sz="1800" dirty="0"/>
        </a:p>
      </dgm:t>
    </dgm:pt>
    <dgm:pt modelId="{6E613A1C-4942-4F08-827A-C8EECB6D6FF5}" type="parTrans" cxnId="{8172E49C-7ABE-4A3A-BB12-FF4CD7D9F6D3}">
      <dgm:prSet/>
      <dgm:spPr/>
      <dgm:t>
        <a:bodyPr/>
        <a:lstStyle/>
        <a:p>
          <a:endParaRPr lang="en-US"/>
        </a:p>
      </dgm:t>
    </dgm:pt>
    <dgm:pt modelId="{DB5371C9-C16B-4E71-978A-6EAAAA56F9C7}" type="sibTrans" cxnId="{8172E49C-7ABE-4A3A-BB12-FF4CD7D9F6D3}">
      <dgm:prSet/>
      <dgm:spPr/>
      <dgm:t>
        <a:bodyPr/>
        <a:lstStyle/>
        <a:p>
          <a:endParaRPr lang="en-US"/>
        </a:p>
      </dgm:t>
    </dgm:pt>
    <dgm:pt modelId="{091B61F8-2B4D-415F-AAE0-D99058C3226A}">
      <dgm:prSet phldrT="[Text]" custT="1"/>
      <dgm:spPr>
        <a:solidFill>
          <a:schemeClr val="accent1">
            <a:lumMod val="75000"/>
          </a:schemeClr>
        </a:solidFill>
      </dgm:spPr>
      <dgm:t>
        <a:bodyPr tIns="0"/>
        <a:lstStyle/>
        <a:p>
          <a:r>
            <a:rPr lang="en-US" sz="1400" dirty="0" smtClean="0"/>
            <a:t>Problem Definition</a:t>
          </a:r>
          <a:endParaRPr lang="en-US" sz="1400" dirty="0"/>
        </a:p>
      </dgm:t>
    </dgm:pt>
    <dgm:pt modelId="{A399FEF5-BC74-4EB1-A126-60AC8307CC43}" type="parTrans" cxnId="{05BE8945-5BA8-4053-A3E0-35DFC73B3E45}">
      <dgm:prSet/>
      <dgm:spPr/>
      <dgm:t>
        <a:bodyPr/>
        <a:lstStyle/>
        <a:p>
          <a:endParaRPr lang="en-US"/>
        </a:p>
      </dgm:t>
    </dgm:pt>
    <dgm:pt modelId="{E93DE5A8-8A5B-4835-8DF9-34E4E59AEF68}" type="sibTrans" cxnId="{05BE8945-5BA8-4053-A3E0-35DFC73B3E45}">
      <dgm:prSet/>
      <dgm:spPr/>
      <dgm:t>
        <a:bodyPr/>
        <a:lstStyle/>
        <a:p>
          <a:endParaRPr lang="en-US"/>
        </a:p>
      </dgm:t>
    </dgm:pt>
    <dgm:pt modelId="{8A4D3FFF-0769-4E9D-955B-DB26D14B947F}">
      <dgm:prSet phldrT="[Text]" custT="1"/>
      <dgm:spPr>
        <a:solidFill>
          <a:schemeClr val="accent1">
            <a:lumMod val="75000"/>
          </a:schemeClr>
        </a:solidFill>
      </dgm:spPr>
      <dgm:t>
        <a:bodyPr tIns="0"/>
        <a:lstStyle/>
        <a:p>
          <a:r>
            <a:rPr lang="en-US" sz="1400" dirty="0" smtClean="0"/>
            <a:t>Member Education</a:t>
          </a:r>
          <a:endParaRPr lang="en-US" sz="1400" dirty="0"/>
        </a:p>
      </dgm:t>
    </dgm:pt>
    <dgm:pt modelId="{411968CC-105B-4EF0-8A5F-70D2E65E72C9}" type="parTrans" cxnId="{54B6CB08-A818-4209-B4ED-8BABB377426A}">
      <dgm:prSet/>
      <dgm:spPr/>
      <dgm:t>
        <a:bodyPr/>
        <a:lstStyle/>
        <a:p>
          <a:endParaRPr lang="en-US"/>
        </a:p>
      </dgm:t>
    </dgm:pt>
    <dgm:pt modelId="{088C9A3C-E4BC-4240-941E-4EC3FDE2A1BC}" type="sibTrans" cxnId="{54B6CB08-A818-4209-B4ED-8BABB377426A}">
      <dgm:prSet/>
      <dgm:spPr/>
      <dgm:t>
        <a:bodyPr/>
        <a:lstStyle/>
        <a:p>
          <a:endParaRPr lang="en-US"/>
        </a:p>
      </dgm:t>
    </dgm:pt>
    <dgm:pt modelId="{6E76461C-3629-49B9-AC6C-ED8D13062C8C}">
      <dgm:prSet phldrT="[Text]" custT="1"/>
      <dgm:spPr>
        <a:solidFill>
          <a:schemeClr val="accent1">
            <a:lumMod val="75000"/>
          </a:schemeClr>
        </a:solidFill>
      </dgm:spPr>
      <dgm:t>
        <a:bodyPr tIns="0"/>
        <a:lstStyle/>
        <a:p>
          <a:r>
            <a:rPr lang="en-US" sz="1400" dirty="0" smtClean="0"/>
            <a:t>Interest Identification and Exploration</a:t>
          </a:r>
          <a:endParaRPr lang="en-US" sz="1400" dirty="0"/>
        </a:p>
      </dgm:t>
    </dgm:pt>
    <dgm:pt modelId="{C233BC51-60A6-4958-B57B-190946A6137E}" type="parTrans" cxnId="{54DADD94-DE6B-4256-BFA3-898EA26D410B}">
      <dgm:prSet/>
      <dgm:spPr/>
      <dgm:t>
        <a:bodyPr/>
        <a:lstStyle/>
        <a:p>
          <a:endParaRPr lang="en-US"/>
        </a:p>
      </dgm:t>
    </dgm:pt>
    <dgm:pt modelId="{E2ACEF6B-C002-464D-9655-59835AD654AC}" type="sibTrans" cxnId="{54DADD94-DE6B-4256-BFA3-898EA26D410B}">
      <dgm:prSet/>
      <dgm:spPr/>
      <dgm:t>
        <a:bodyPr/>
        <a:lstStyle/>
        <a:p>
          <a:endParaRPr lang="en-US"/>
        </a:p>
      </dgm:t>
    </dgm:pt>
    <dgm:pt modelId="{05C0E0F2-D327-455E-BE9D-74BFE05FD9C7}">
      <dgm:prSet phldrT="[Text]" custT="1"/>
      <dgm:spPr>
        <a:solidFill>
          <a:schemeClr val="accent1">
            <a:lumMod val="75000"/>
          </a:schemeClr>
        </a:solidFill>
      </dgm:spPr>
      <dgm:t>
        <a:bodyPr tIns="0"/>
        <a:lstStyle/>
        <a:p>
          <a:r>
            <a:rPr lang="en-US" sz="1400" dirty="0" smtClean="0"/>
            <a:t>Numerous tools to:</a:t>
          </a:r>
          <a:endParaRPr lang="en-US" sz="1400" dirty="0"/>
        </a:p>
      </dgm:t>
    </dgm:pt>
    <dgm:pt modelId="{4A32C6D8-F62C-4667-8672-9D70C4FE6313}" type="parTrans" cxnId="{5E9E723C-BCF4-46E3-9204-2D5DF9F22F40}">
      <dgm:prSet/>
      <dgm:spPr/>
      <dgm:t>
        <a:bodyPr/>
        <a:lstStyle/>
        <a:p>
          <a:endParaRPr lang="en-US"/>
        </a:p>
      </dgm:t>
    </dgm:pt>
    <dgm:pt modelId="{97327648-7634-4AAE-9CC2-0FAC928B3DC4}" type="sibTrans" cxnId="{5E9E723C-BCF4-46E3-9204-2D5DF9F22F40}">
      <dgm:prSet/>
      <dgm:spPr/>
      <dgm:t>
        <a:bodyPr/>
        <a:lstStyle/>
        <a:p>
          <a:endParaRPr lang="en-US"/>
        </a:p>
      </dgm:t>
    </dgm:pt>
    <dgm:pt modelId="{C8D84045-81F4-4D3F-AA27-DA88C33D898B}">
      <dgm:prSet phldrT="[Text]" custT="1"/>
      <dgm:spPr>
        <a:solidFill>
          <a:schemeClr val="accent1">
            <a:lumMod val="75000"/>
          </a:schemeClr>
        </a:solidFill>
      </dgm:spPr>
      <dgm:t>
        <a:bodyPr tIns="0"/>
        <a:lstStyle/>
        <a:p>
          <a:r>
            <a:rPr lang="en-US" sz="1400" dirty="0" smtClean="0"/>
            <a:t>Do pre-proposal development</a:t>
          </a:r>
          <a:endParaRPr lang="en-US" sz="1400" dirty="0"/>
        </a:p>
      </dgm:t>
    </dgm:pt>
    <dgm:pt modelId="{3E2EEDAF-110D-4DBA-B012-CE0F23CA0776}" type="parTrans" cxnId="{3BB724D0-6EF1-4081-969B-6F989B00EA0A}">
      <dgm:prSet/>
      <dgm:spPr/>
      <dgm:t>
        <a:bodyPr/>
        <a:lstStyle/>
        <a:p>
          <a:endParaRPr lang="en-US"/>
        </a:p>
      </dgm:t>
    </dgm:pt>
    <dgm:pt modelId="{CBD1D394-07A7-467F-8AA1-221A6A2B36C8}" type="sibTrans" cxnId="{3BB724D0-6EF1-4081-969B-6F989B00EA0A}">
      <dgm:prSet/>
      <dgm:spPr/>
      <dgm:t>
        <a:bodyPr/>
        <a:lstStyle/>
        <a:p>
          <a:endParaRPr lang="en-US"/>
        </a:p>
      </dgm:t>
    </dgm:pt>
    <dgm:pt modelId="{F0E2E63D-9A05-4D6A-8610-65A8B6265311}">
      <dgm:prSet phldrT="[Text]" custT="1"/>
      <dgm:spPr>
        <a:solidFill>
          <a:schemeClr val="accent1">
            <a:lumMod val="75000"/>
          </a:schemeClr>
        </a:solidFill>
      </dgm:spPr>
      <dgm:t>
        <a:bodyPr tIns="0"/>
        <a:lstStyle/>
        <a:p>
          <a:r>
            <a:rPr lang="en-US" sz="1400" dirty="0" smtClean="0"/>
            <a:t>Use group or PJM options to develop proposals</a:t>
          </a:r>
          <a:endParaRPr lang="en-US" sz="1400" dirty="0"/>
        </a:p>
      </dgm:t>
    </dgm:pt>
    <dgm:pt modelId="{381B909B-7C4B-4FB8-A08D-2891A6234910}" type="parTrans" cxnId="{3A0D821E-600B-4A52-A96D-6A2271DFE983}">
      <dgm:prSet/>
      <dgm:spPr/>
      <dgm:t>
        <a:bodyPr/>
        <a:lstStyle/>
        <a:p>
          <a:endParaRPr lang="en-US"/>
        </a:p>
      </dgm:t>
    </dgm:pt>
    <dgm:pt modelId="{28F4895D-BF4E-4BFA-AEDD-BE79267DD112}" type="sibTrans" cxnId="{3A0D821E-600B-4A52-A96D-6A2271DFE983}">
      <dgm:prSet/>
      <dgm:spPr/>
      <dgm:t>
        <a:bodyPr/>
        <a:lstStyle/>
        <a:p>
          <a:endParaRPr lang="en-US"/>
        </a:p>
      </dgm:t>
    </dgm:pt>
    <dgm:pt modelId="{1DED42FC-A422-489B-B4F2-FFC801C3C12E}">
      <dgm:prSet phldrT="[Text]" custT="1"/>
      <dgm:spPr>
        <a:solidFill>
          <a:schemeClr val="accent1">
            <a:lumMod val="75000"/>
          </a:schemeClr>
        </a:solidFill>
      </dgm:spPr>
      <dgm:t>
        <a:bodyPr tIns="0"/>
        <a:lstStyle/>
        <a:p>
          <a:r>
            <a:rPr lang="en-US" sz="1400" dirty="0" smtClean="0"/>
            <a:t>Narrow differences/options</a:t>
          </a:r>
          <a:endParaRPr lang="en-US" sz="1400" dirty="0"/>
        </a:p>
      </dgm:t>
    </dgm:pt>
    <dgm:pt modelId="{CB69ECD5-A611-4011-80A9-1FE1078104AF}" type="parTrans" cxnId="{CBBFF98E-0660-4FA3-A0A6-9DA777AC4C03}">
      <dgm:prSet/>
      <dgm:spPr/>
      <dgm:t>
        <a:bodyPr/>
        <a:lstStyle/>
        <a:p>
          <a:endParaRPr lang="en-US"/>
        </a:p>
      </dgm:t>
    </dgm:pt>
    <dgm:pt modelId="{71121C5A-11CD-477C-A43C-54765A0822E0}" type="sibTrans" cxnId="{CBBFF98E-0660-4FA3-A0A6-9DA777AC4C03}">
      <dgm:prSet/>
      <dgm:spPr/>
      <dgm:t>
        <a:bodyPr/>
        <a:lstStyle/>
        <a:p>
          <a:endParaRPr lang="en-US"/>
        </a:p>
      </dgm:t>
    </dgm:pt>
    <dgm:pt modelId="{03783F09-E8E2-4E34-B37C-8387D3B04442}">
      <dgm:prSet custT="1"/>
      <dgm:spPr>
        <a:solidFill>
          <a:schemeClr val="accent1">
            <a:lumMod val="75000"/>
          </a:schemeClr>
        </a:solidFill>
      </dgm:spPr>
      <dgm:t>
        <a:bodyPr tIns="0"/>
        <a:lstStyle/>
        <a:p>
          <a:r>
            <a:rPr lang="en-US" sz="1400" dirty="0" smtClean="0"/>
            <a:t>Seeking consensus</a:t>
          </a:r>
          <a:endParaRPr lang="en-US" sz="1400" dirty="0"/>
        </a:p>
      </dgm:t>
    </dgm:pt>
    <dgm:pt modelId="{E0DEF175-3A5E-4A22-AAC4-DC7834CA4BEC}" type="parTrans" cxnId="{E9565F0B-D1BB-4FE0-A16B-B1EB9D566391}">
      <dgm:prSet/>
      <dgm:spPr/>
      <dgm:t>
        <a:bodyPr/>
        <a:lstStyle/>
        <a:p>
          <a:endParaRPr lang="en-US"/>
        </a:p>
      </dgm:t>
    </dgm:pt>
    <dgm:pt modelId="{155E51A9-AD2C-4E06-A096-7FBC01D5FC65}" type="sibTrans" cxnId="{E9565F0B-D1BB-4FE0-A16B-B1EB9D566391}">
      <dgm:prSet/>
      <dgm:spPr/>
      <dgm:t>
        <a:bodyPr/>
        <a:lstStyle/>
        <a:p>
          <a:endParaRPr lang="en-US"/>
        </a:p>
      </dgm:t>
    </dgm:pt>
    <dgm:pt modelId="{82F54B6B-6EB9-47D1-8243-99AF79104E3B}">
      <dgm:prSet custT="1"/>
      <dgm:spPr>
        <a:solidFill>
          <a:schemeClr val="accent1">
            <a:lumMod val="75000"/>
          </a:schemeClr>
        </a:solidFill>
      </dgm:spPr>
      <dgm:t>
        <a:bodyPr tIns="0"/>
        <a:lstStyle/>
        <a:p>
          <a:r>
            <a:rPr lang="en-US" sz="1400" dirty="0" smtClean="0"/>
            <a:t>Dealing with multiple proposals</a:t>
          </a:r>
          <a:endParaRPr lang="en-US" sz="1400" dirty="0"/>
        </a:p>
      </dgm:t>
    </dgm:pt>
    <dgm:pt modelId="{5560A81F-C71A-467A-B2FD-758D3EF2B3D8}" type="parTrans" cxnId="{475BA5F3-AA8F-45A7-83F9-8C2197E20D16}">
      <dgm:prSet/>
      <dgm:spPr/>
      <dgm:t>
        <a:bodyPr/>
        <a:lstStyle/>
        <a:p>
          <a:endParaRPr lang="en-US"/>
        </a:p>
      </dgm:t>
    </dgm:pt>
    <dgm:pt modelId="{41DD9AA8-41C5-4ECD-A9AB-9B2481B9A4B4}" type="sibTrans" cxnId="{475BA5F3-AA8F-45A7-83F9-8C2197E20D16}">
      <dgm:prSet/>
      <dgm:spPr/>
      <dgm:t>
        <a:bodyPr/>
        <a:lstStyle/>
        <a:p>
          <a:endParaRPr lang="en-US"/>
        </a:p>
      </dgm:t>
    </dgm:pt>
    <dgm:pt modelId="{5E22B571-78AD-4B6F-960A-B63A0A7E6825}">
      <dgm:prSet custT="1"/>
      <dgm:spPr>
        <a:solidFill>
          <a:schemeClr val="accent1">
            <a:lumMod val="75000"/>
          </a:schemeClr>
        </a:solidFill>
      </dgm:spPr>
      <dgm:t>
        <a:bodyPr tIns="0"/>
        <a:lstStyle/>
        <a:p>
          <a:r>
            <a:rPr lang="en-US" sz="1800" dirty="0" smtClean="0"/>
            <a:t>Reporting</a:t>
          </a:r>
          <a:endParaRPr lang="en-US" sz="1800" dirty="0"/>
        </a:p>
      </dgm:t>
    </dgm:pt>
    <dgm:pt modelId="{DB131F18-E22A-4468-8F40-EBA88B3BBE06}" type="parTrans" cxnId="{EC3DF0E4-1D9C-4BA2-A3BE-0F0BF73EFC08}">
      <dgm:prSet/>
      <dgm:spPr/>
      <dgm:t>
        <a:bodyPr/>
        <a:lstStyle/>
        <a:p>
          <a:endParaRPr lang="en-US"/>
        </a:p>
      </dgm:t>
    </dgm:pt>
    <dgm:pt modelId="{69A5B7FF-7F4F-48E0-B676-89BD8C54D6E3}" type="sibTrans" cxnId="{EC3DF0E4-1D9C-4BA2-A3BE-0F0BF73EFC08}">
      <dgm:prSet/>
      <dgm:spPr/>
      <dgm:t>
        <a:bodyPr/>
        <a:lstStyle/>
        <a:p>
          <a:endParaRPr lang="en-US"/>
        </a:p>
      </dgm:t>
    </dgm:pt>
    <dgm:pt modelId="{1BA0FE99-21A3-4E3A-8CA2-1446FD1FF2D0}">
      <dgm:prSet custT="1"/>
      <dgm:spPr>
        <a:solidFill>
          <a:schemeClr val="accent1">
            <a:lumMod val="75000"/>
          </a:schemeClr>
        </a:solidFill>
      </dgm:spPr>
      <dgm:t>
        <a:bodyPr tIns="0"/>
        <a:lstStyle/>
        <a:p>
          <a:r>
            <a:rPr lang="en-US" sz="1400" dirty="0" smtClean="0"/>
            <a:t>What proposals will be forwarded and how</a:t>
          </a:r>
          <a:endParaRPr lang="en-US" sz="1400" dirty="0"/>
        </a:p>
      </dgm:t>
    </dgm:pt>
    <dgm:pt modelId="{B5A544EE-919D-47AE-8A6C-37557FFD76FC}" type="parTrans" cxnId="{E8358F64-6C63-4C5B-8551-6F847C8C4494}">
      <dgm:prSet/>
      <dgm:spPr/>
      <dgm:t>
        <a:bodyPr/>
        <a:lstStyle/>
        <a:p>
          <a:endParaRPr lang="en-US"/>
        </a:p>
      </dgm:t>
    </dgm:pt>
    <dgm:pt modelId="{406E1F21-6555-4D70-99D0-F86507B82C44}" type="sibTrans" cxnId="{E8358F64-6C63-4C5B-8551-6F847C8C4494}">
      <dgm:prSet/>
      <dgm:spPr/>
      <dgm:t>
        <a:bodyPr/>
        <a:lstStyle/>
        <a:p>
          <a:endParaRPr lang="en-US"/>
        </a:p>
      </dgm:t>
    </dgm:pt>
    <dgm:pt modelId="{91549203-5395-4923-8263-A5AEF2F76975}">
      <dgm:prSet custT="1"/>
      <dgm:spPr>
        <a:solidFill>
          <a:schemeClr val="accent1">
            <a:lumMod val="75000"/>
          </a:schemeClr>
        </a:solidFill>
      </dgm:spPr>
      <dgm:t>
        <a:bodyPr tIns="0"/>
        <a:lstStyle/>
        <a:p>
          <a:r>
            <a:rPr lang="en-US" sz="1400" dirty="0" smtClean="0"/>
            <a:t>Meeting summaries and agendas</a:t>
          </a:r>
          <a:endParaRPr lang="en-US" sz="1400" dirty="0"/>
        </a:p>
      </dgm:t>
    </dgm:pt>
    <dgm:pt modelId="{27F239D1-F747-4F6E-975B-FFA1DDD7AD52}" type="parTrans" cxnId="{CAB3E1A6-181A-4C24-B2F8-D5523F1BE3F7}">
      <dgm:prSet/>
      <dgm:spPr/>
      <dgm:t>
        <a:bodyPr/>
        <a:lstStyle/>
        <a:p>
          <a:endParaRPr lang="en-US"/>
        </a:p>
      </dgm:t>
    </dgm:pt>
    <dgm:pt modelId="{B7230EEC-BA7F-4E68-98CE-225C9380914E}" type="sibTrans" cxnId="{CAB3E1A6-181A-4C24-B2F8-D5523F1BE3F7}">
      <dgm:prSet/>
      <dgm:spPr/>
      <dgm:t>
        <a:bodyPr/>
        <a:lstStyle/>
        <a:p>
          <a:endParaRPr lang="en-US"/>
        </a:p>
      </dgm:t>
    </dgm:pt>
    <dgm:pt modelId="{B959B789-D29D-4124-B302-BB04780A42B9}">
      <dgm:prSet phldrT="[Text]" custT="1"/>
      <dgm:spPr>
        <a:solidFill>
          <a:schemeClr val="accent1">
            <a:lumMod val="75000"/>
          </a:schemeClr>
        </a:solidFill>
      </dgm:spPr>
      <dgm:t>
        <a:bodyPr tIns="0"/>
        <a:lstStyle/>
        <a:p>
          <a:r>
            <a:rPr lang="en-US" sz="1400" dirty="0" smtClean="0"/>
            <a:t>Joint Fact Finding</a:t>
          </a:r>
          <a:endParaRPr lang="en-US" sz="1400" dirty="0"/>
        </a:p>
      </dgm:t>
    </dgm:pt>
    <dgm:pt modelId="{86F65971-46E8-4415-9A66-391C6AB2FF01}" type="parTrans" cxnId="{FFF5C2E9-6A4D-46A6-844C-4BA3D3CA1510}">
      <dgm:prSet/>
      <dgm:spPr/>
      <dgm:t>
        <a:bodyPr/>
        <a:lstStyle/>
        <a:p>
          <a:endParaRPr lang="en-US"/>
        </a:p>
      </dgm:t>
    </dgm:pt>
    <dgm:pt modelId="{1B03BC63-446B-4070-88A9-7924493E88A5}" type="sibTrans" cxnId="{FFF5C2E9-6A4D-46A6-844C-4BA3D3CA1510}">
      <dgm:prSet/>
      <dgm:spPr/>
      <dgm:t>
        <a:bodyPr/>
        <a:lstStyle/>
        <a:p>
          <a:endParaRPr lang="en-US"/>
        </a:p>
      </dgm:t>
    </dgm:pt>
    <dgm:pt modelId="{AC53733D-2FB9-468B-9264-A366393FE537}">
      <dgm:prSet custT="1"/>
      <dgm:spPr>
        <a:solidFill>
          <a:schemeClr val="accent1">
            <a:lumMod val="75000"/>
          </a:schemeClr>
        </a:solidFill>
      </dgm:spPr>
      <dgm:t>
        <a:bodyPr tIns="0"/>
        <a:lstStyle/>
        <a:p>
          <a:r>
            <a:rPr lang="en-US" sz="1400" dirty="0" smtClean="0"/>
            <a:t>Standardized reporting templates and processes		</a:t>
          </a:r>
          <a:endParaRPr lang="en-US" sz="1400" dirty="0"/>
        </a:p>
      </dgm:t>
    </dgm:pt>
    <dgm:pt modelId="{D9662431-952A-4F14-9D92-0EF34BF41380}" type="parTrans" cxnId="{32B0C249-54C0-4871-B07A-E17791B36FD5}">
      <dgm:prSet/>
      <dgm:spPr/>
      <dgm:t>
        <a:bodyPr/>
        <a:lstStyle/>
        <a:p>
          <a:endParaRPr lang="en-US"/>
        </a:p>
      </dgm:t>
    </dgm:pt>
    <dgm:pt modelId="{1F983437-DFC2-4EE3-89E2-6B66AE19A25A}" type="sibTrans" cxnId="{32B0C249-54C0-4871-B07A-E17791B36FD5}">
      <dgm:prSet/>
      <dgm:spPr/>
      <dgm:t>
        <a:bodyPr/>
        <a:lstStyle/>
        <a:p>
          <a:endParaRPr lang="en-US"/>
        </a:p>
      </dgm:t>
    </dgm:pt>
    <dgm:pt modelId="{1E5DB1BA-F53E-4039-A9B2-1F00C2BFC036}" type="pres">
      <dgm:prSet presAssocID="{92EECE96-FD3F-4238-B320-354902D420D4}" presName="CompostProcess" presStyleCnt="0">
        <dgm:presLayoutVars>
          <dgm:dir/>
          <dgm:resizeHandles val="exact"/>
        </dgm:presLayoutVars>
      </dgm:prSet>
      <dgm:spPr/>
    </dgm:pt>
    <dgm:pt modelId="{3E4F9E34-4F7C-43B6-8F99-A894C42FED6C}" type="pres">
      <dgm:prSet presAssocID="{92EECE96-FD3F-4238-B320-354902D420D4}" presName="arrow" presStyleLbl="bgShp" presStyleIdx="0" presStyleCnt="1"/>
      <dgm:spPr>
        <a:solidFill>
          <a:srgbClr val="00B050"/>
        </a:solidFill>
      </dgm:spPr>
    </dgm:pt>
    <dgm:pt modelId="{B1748C7D-5D70-442B-98A5-D7669D5A621D}" type="pres">
      <dgm:prSet presAssocID="{92EECE96-FD3F-4238-B320-354902D420D4}" presName="linearProcess" presStyleCnt="0"/>
      <dgm:spPr/>
    </dgm:pt>
    <dgm:pt modelId="{BE9A0E14-A0EC-4AEA-971D-42D70662A4AF}" type="pres">
      <dgm:prSet presAssocID="{163CD7A3-2A6C-4C34-A0E0-FCC17660A5ED}" presName="textNode" presStyleLbl="node1" presStyleIdx="0" presStyleCnt="4" custScaleY="110294" custLinFactNeighborY="-3677">
        <dgm:presLayoutVars>
          <dgm:bulletEnabled val="1"/>
        </dgm:presLayoutVars>
      </dgm:prSet>
      <dgm:spPr/>
      <dgm:t>
        <a:bodyPr/>
        <a:lstStyle/>
        <a:p>
          <a:endParaRPr lang="en-US"/>
        </a:p>
      </dgm:t>
    </dgm:pt>
    <dgm:pt modelId="{EC368C75-D130-4C5A-9AB8-FF4F9C34F28D}" type="pres">
      <dgm:prSet presAssocID="{4AF351D4-BE1A-4F64-A349-E70061B43736}" presName="sibTrans" presStyleCnt="0"/>
      <dgm:spPr/>
    </dgm:pt>
    <dgm:pt modelId="{C53B5309-D606-4088-9C66-200DD1CF64B0}" type="pres">
      <dgm:prSet presAssocID="{D245303D-C0A8-4641-B4D3-F3B028AF4410}" presName="textNode" presStyleLbl="node1" presStyleIdx="1" presStyleCnt="4" custScaleY="110294" custLinFactNeighborY="-3677">
        <dgm:presLayoutVars>
          <dgm:bulletEnabled val="1"/>
        </dgm:presLayoutVars>
      </dgm:prSet>
      <dgm:spPr/>
      <dgm:t>
        <a:bodyPr/>
        <a:lstStyle/>
        <a:p>
          <a:endParaRPr lang="en-US"/>
        </a:p>
      </dgm:t>
    </dgm:pt>
    <dgm:pt modelId="{534F6142-ABEC-4D8E-956B-A72F56C5107E}" type="pres">
      <dgm:prSet presAssocID="{9CF84EF7-4170-4252-AB3C-3FF5F7B9DDA1}" presName="sibTrans" presStyleCnt="0"/>
      <dgm:spPr/>
    </dgm:pt>
    <dgm:pt modelId="{BE1B6A36-0CC0-46E1-9E67-2FF64F3809FE}" type="pres">
      <dgm:prSet presAssocID="{50F25B19-350D-47F8-AD06-CCFD2F9BE587}" presName="textNode" presStyleLbl="node1" presStyleIdx="2" presStyleCnt="4" custScaleY="110294" custLinFactNeighborY="-3677">
        <dgm:presLayoutVars>
          <dgm:bulletEnabled val="1"/>
        </dgm:presLayoutVars>
      </dgm:prSet>
      <dgm:spPr/>
      <dgm:t>
        <a:bodyPr/>
        <a:lstStyle/>
        <a:p>
          <a:endParaRPr lang="en-US"/>
        </a:p>
      </dgm:t>
    </dgm:pt>
    <dgm:pt modelId="{2FC9F996-0D8C-4B06-AE17-C8557CF21B84}" type="pres">
      <dgm:prSet presAssocID="{DB5371C9-C16B-4E71-978A-6EAAAA56F9C7}" presName="sibTrans" presStyleCnt="0"/>
      <dgm:spPr/>
    </dgm:pt>
    <dgm:pt modelId="{3A99F67E-8C86-4000-BF4F-58C37C496E43}" type="pres">
      <dgm:prSet presAssocID="{5E22B571-78AD-4B6F-960A-B63A0A7E6825}" presName="textNode" presStyleLbl="node1" presStyleIdx="3" presStyleCnt="4" custScaleY="110294" custLinFactNeighborY="-3677">
        <dgm:presLayoutVars>
          <dgm:bulletEnabled val="1"/>
        </dgm:presLayoutVars>
      </dgm:prSet>
      <dgm:spPr/>
      <dgm:t>
        <a:bodyPr/>
        <a:lstStyle/>
        <a:p>
          <a:endParaRPr lang="en-US"/>
        </a:p>
      </dgm:t>
    </dgm:pt>
  </dgm:ptLst>
  <dgm:cxnLst>
    <dgm:cxn modelId="{385DB7B2-8787-5E48-B078-58A19279C9E0}" type="presOf" srcId="{163CD7A3-2A6C-4C34-A0E0-FCC17660A5ED}" destId="{BE9A0E14-A0EC-4AEA-971D-42D70662A4AF}" srcOrd="0" destOrd="0" presId="urn:microsoft.com/office/officeart/2005/8/layout/hProcess9"/>
    <dgm:cxn modelId="{DF21F85C-432B-484E-8F88-BCA230FF3F7E}" type="presOf" srcId="{82F54B6B-6EB9-47D1-8243-99AF79104E3B}" destId="{BE1B6A36-0CC0-46E1-9E67-2FF64F3809FE}" srcOrd="0" destOrd="2" presId="urn:microsoft.com/office/officeart/2005/8/layout/hProcess9"/>
    <dgm:cxn modelId="{FBB46CD5-153D-4855-A6C0-575D359B58E8}" srcId="{92EECE96-FD3F-4238-B320-354902D420D4}" destId="{D245303D-C0A8-4641-B4D3-F3B028AF4410}" srcOrd="1" destOrd="0" parTransId="{D8D1DFCF-7911-4584-B4F4-02D496ABF2DC}" sibTransId="{9CF84EF7-4170-4252-AB3C-3FF5F7B9DDA1}"/>
    <dgm:cxn modelId="{05BE8945-5BA8-4053-A3E0-35DFC73B3E45}" srcId="{163CD7A3-2A6C-4C34-A0E0-FCC17660A5ED}" destId="{091B61F8-2B4D-415F-AAE0-D99058C3226A}" srcOrd="0" destOrd="0" parTransId="{A399FEF5-BC74-4EB1-A126-60AC8307CC43}" sibTransId="{E93DE5A8-8A5B-4835-8DF9-34E4E59AEF68}"/>
    <dgm:cxn modelId="{3A0D821E-600B-4A52-A96D-6A2271DFE983}" srcId="{05C0E0F2-D327-455E-BE9D-74BFE05FD9C7}" destId="{F0E2E63D-9A05-4D6A-8610-65A8B6265311}" srcOrd="1" destOrd="0" parTransId="{381B909B-7C4B-4FB8-A08D-2891A6234910}" sibTransId="{28F4895D-BF4E-4BFA-AEDD-BE79267DD112}"/>
    <dgm:cxn modelId="{BEB8802B-9F07-2146-B29B-1A022CB1DE28}" type="presOf" srcId="{5E22B571-78AD-4B6F-960A-B63A0A7E6825}" destId="{3A99F67E-8C86-4000-BF4F-58C37C496E43}" srcOrd="0" destOrd="0" presId="urn:microsoft.com/office/officeart/2005/8/layout/hProcess9"/>
    <dgm:cxn modelId="{3525E104-9038-2447-9CC7-92254ABF8B31}" type="presOf" srcId="{50F25B19-350D-47F8-AD06-CCFD2F9BE587}" destId="{BE1B6A36-0CC0-46E1-9E67-2FF64F3809FE}" srcOrd="0" destOrd="0" presId="urn:microsoft.com/office/officeart/2005/8/layout/hProcess9"/>
    <dgm:cxn modelId="{2C07B4D0-D9FF-4FB0-B7A9-5B3004603A0B}" srcId="{92EECE96-FD3F-4238-B320-354902D420D4}" destId="{163CD7A3-2A6C-4C34-A0E0-FCC17660A5ED}" srcOrd="0" destOrd="0" parTransId="{FD534DAD-9E3D-43A4-805A-84B356C74655}" sibTransId="{4AF351D4-BE1A-4F64-A349-E70061B43736}"/>
    <dgm:cxn modelId="{CAB3E1A6-181A-4C24-B2F8-D5523F1BE3F7}" srcId="{5E22B571-78AD-4B6F-960A-B63A0A7E6825}" destId="{91549203-5395-4923-8263-A5AEF2F76975}" srcOrd="1" destOrd="0" parTransId="{27F239D1-F747-4F6E-975B-FFA1DDD7AD52}" sibTransId="{B7230EEC-BA7F-4E68-98CE-225C9380914E}"/>
    <dgm:cxn modelId="{475BA5F3-AA8F-45A7-83F9-8C2197E20D16}" srcId="{50F25B19-350D-47F8-AD06-CCFD2F9BE587}" destId="{82F54B6B-6EB9-47D1-8243-99AF79104E3B}" srcOrd="1" destOrd="0" parTransId="{5560A81F-C71A-467A-B2FD-758D3EF2B3D8}" sibTransId="{41DD9AA8-41C5-4ECD-A9AB-9B2481B9A4B4}"/>
    <dgm:cxn modelId="{EC137EA3-ED56-174E-A40D-26658E7689B5}" type="presOf" srcId="{C8D84045-81F4-4D3F-AA27-DA88C33D898B}" destId="{C53B5309-D606-4088-9C66-200DD1CF64B0}" srcOrd="0" destOrd="2" presId="urn:microsoft.com/office/officeart/2005/8/layout/hProcess9"/>
    <dgm:cxn modelId="{764EEA7F-F98D-1A45-9725-A6278788F44F}" type="presOf" srcId="{6E76461C-3629-49B9-AC6C-ED8D13062C8C}" destId="{BE9A0E14-A0EC-4AEA-971D-42D70662A4AF}" srcOrd="0" destOrd="4" presId="urn:microsoft.com/office/officeart/2005/8/layout/hProcess9"/>
    <dgm:cxn modelId="{CA269942-BF35-134B-B59C-BB8E882437F8}" type="presOf" srcId="{1BA0FE99-21A3-4E3A-8CA2-1446FD1FF2D0}" destId="{3A99F67E-8C86-4000-BF4F-58C37C496E43}" srcOrd="0" destOrd="1" presId="urn:microsoft.com/office/officeart/2005/8/layout/hProcess9"/>
    <dgm:cxn modelId="{866DDB24-F88C-3544-9A80-B62D305C2710}" type="presOf" srcId="{B959B789-D29D-4124-B302-BB04780A42B9}" destId="{BE9A0E14-A0EC-4AEA-971D-42D70662A4AF}" srcOrd="0" destOrd="3" presId="urn:microsoft.com/office/officeart/2005/8/layout/hProcess9"/>
    <dgm:cxn modelId="{9378E066-A129-434E-BEF7-B19BE75B472A}" type="presOf" srcId="{F0E2E63D-9A05-4D6A-8610-65A8B6265311}" destId="{C53B5309-D606-4088-9C66-200DD1CF64B0}" srcOrd="0" destOrd="3" presId="urn:microsoft.com/office/officeart/2005/8/layout/hProcess9"/>
    <dgm:cxn modelId="{5E9E723C-BCF4-46E3-9204-2D5DF9F22F40}" srcId="{D245303D-C0A8-4641-B4D3-F3B028AF4410}" destId="{05C0E0F2-D327-455E-BE9D-74BFE05FD9C7}" srcOrd="0" destOrd="0" parTransId="{4A32C6D8-F62C-4667-8672-9D70C4FE6313}" sibTransId="{97327648-7634-4AAE-9CC2-0FAC928B3DC4}"/>
    <dgm:cxn modelId="{54B6CB08-A818-4209-B4ED-8BABB377426A}" srcId="{163CD7A3-2A6C-4C34-A0E0-FCC17660A5ED}" destId="{8A4D3FFF-0769-4E9D-955B-DB26D14B947F}" srcOrd="1" destOrd="0" parTransId="{411968CC-105B-4EF0-8A5F-70D2E65E72C9}" sibTransId="{088C9A3C-E4BC-4240-941E-4EC3FDE2A1BC}"/>
    <dgm:cxn modelId="{FFF5C2E9-6A4D-46A6-844C-4BA3D3CA1510}" srcId="{163CD7A3-2A6C-4C34-A0E0-FCC17660A5ED}" destId="{B959B789-D29D-4124-B302-BB04780A42B9}" srcOrd="2" destOrd="0" parTransId="{86F65971-46E8-4415-9A66-391C6AB2FF01}" sibTransId="{1B03BC63-446B-4070-88A9-7924493E88A5}"/>
    <dgm:cxn modelId="{8172E49C-7ABE-4A3A-BB12-FF4CD7D9F6D3}" srcId="{92EECE96-FD3F-4238-B320-354902D420D4}" destId="{50F25B19-350D-47F8-AD06-CCFD2F9BE587}" srcOrd="2" destOrd="0" parTransId="{6E613A1C-4942-4F08-827A-C8EECB6D6FF5}" sibTransId="{DB5371C9-C16B-4E71-978A-6EAAAA56F9C7}"/>
    <dgm:cxn modelId="{BD9599E8-4A0B-7C43-B25C-AF673C84BB62}" type="presOf" srcId="{D245303D-C0A8-4641-B4D3-F3B028AF4410}" destId="{C53B5309-D606-4088-9C66-200DD1CF64B0}" srcOrd="0" destOrd="0" presId="urn:microsoft.com/office/officeart/2005/8/layout/hProcess9"/>
    <dgm:cxn modelId="{D5F5AF16-9AF3-474C-AD98-31DE3CF4E081}" type="presOf" srcId="{05C0E0F2-D327-455E-BE9D-74BFE05FD9C7}" destId="{C53B5309-D606-4088-9C66-200DD1CF64B0}" srcOrd="0" destOrd="1" presId="urn:microsoft.com/office/officeart/2005/8/layout/hProcess9"/>
    <dgm:cxn modelId="{3BB724D0-6EF1-4081-969B-6F989B00EA0A}" srcId="{05C0E0F2-D327-455E-BE9D-74BFE05FD9C7}" destId="{C8D84045-81F4-4D3F-AA27-DA88C33D898B}" srcOrd="0" destOrd="0" parTransId="{3E2EEDAF-110D-4DBA-B012-CE0F23CA0776}" sibTransId="{CBD1D394-07A7-467F-8AA1-221A6A2B36C8}"/>
    <dgm:cxn modelId="{A4ABCCCF-B79C-B84E-8DEB-396031515814}" type="presOf" srcId="{03783F09-E8E2-4E34-B37C-8387D3B04442}" destId="{BE1B6A36-0CC0-46E1-9E67-2FF64F3809FE}" srcOrd="0" destOrd="1" presId="urn:microsoft.com/office/officeart/2005/8/layout/hProcess9"/>
    <dgm:cxn modelId="{E9565F0B-D1BB-4FE0-A16B-B1EB9D566391}" srcId="{50F25B19-350D-47F8-AD06-CCFD2F9BE587}" destId="{03783F09-E8E2-4E34-B37C-8387D3B04442}" srcOrd="0" destOrd="0" parTransId="{E0DEF175-3A5E-4A22-AAC4-DC7834CA4BEC}" sibTransId="{155E51A9-AD2C-4E06-A096-7FBC01D5FC65}"/>
    <dgm:cxn modelId="{CBBFF98E-0660-4FA3-A0A6-9DA777AC4C03}" srcId="{05C0E0F2-D327-455E-BE9D-74BFE05FD9C7}" destId="{1DED42FC-A422-489B-B4F2-FFC801C3C12E}" srcOrd="2" destOrd="0" parTransId="{CB69ECD5-A611-4011-80A9-1FE1078104AF}" sibTransId="{71121C5A-11CD-477C-A43C-54765A0822E0}"/>
    <dgm:cxn modelId="{09EE7901-AAB2-8747-9BB5-FD8D67CE83EE}" type="presOf" srcId="{091B61F8-2B4D-415F-AAE0-D99058C3226A}" destId="{BE9A0E14-A0EC-4AEA-971D-42D70662A4AF}" srcOrd="0" destOrd="1" presId="urn:microsoft.com/office/officeart/2005/8/layout/hProcess9"/>
    <dgm:cxn modelId="{54DADD94-DE6B-4256-BFA3-898EA26D410B}" srcId="{163CD7A3-2A6C-4C34-A0E0-FCC17660A5ED}" destId="{6E76461C-3629-49B9-AC6C-ED8D13062C8C}" srcOrd="3" destOrd="0" parTransId="{C233BC51-60A6-4958-B57B-190946A6137E}" sibTransId="{E2ACEF6B-C002-464D-9655-59835AD654AC}"/>
    <dgm:cxn modelId="{E8358F64-6C63-4C5B-8551-6F847C8C4494}" srcId="{5E22B571-78AD-4B6F-960A-B63A0A7E6825}" destId="{1BA0FE99-21A3-4E3A-8CA2-1446FD1FF2D0}" srcOrd="0" destOrd="0" parTransId="{B5A544EE-919D-47AE-8A6C-37557FFD76FC}" sibTransId="{406E1F21-6555-4D70-99D0-F86507B82C44}"/>
    <dgm:cxn modelId="{1BCF4BFC-41A9-F447-862F-162BF5DD1CA5}" type="presOf" srcId="{1DED42FC-A422-489B-B4F2-FFC801C3C12E}" destId="{C53B5309-D606-4088-9C66-200DD1CF64B0}" srcOrd="0" destOrd="4" presId="urn:microsoft.com/office/officeart/2005/8/layout/hProcess9"/>
    <dgm:cxn modelId="{4D1082F7-1BB2-854A-A991-0C764C28418A}" type="presOf" srcId="{92EECE96-FD3F-4238-B320-354902D420D4}" destId="{1E5DB1BA-F53E-4039-A9B2-1F00C2BFC036}" srcOrd="0" destOrd="0" presId="urn:microsoft.com/office/officeart/2005/8/layout/hProcess9"/>
    <dgm:cxn modelId="{32B0C249-54C0-4871-B07A-E17791B36FD5}" srcId="{5E22B571-78AD-4B6F-960A-B63A0A7E6825}" destId="{AC53733D-2FB9-468B-9264-A366393FE537}" srcOrd="2" destOrd="0" parTransId="{D9662431-952A-4F14-9D92-0EF34BF41380}" sibTransId="{1F983437-DFC2-4EE3-89E2-6B66AE19A25A}"/>
    <dgm:cxn modelId="{73ED5BCA-A209-EF4B-BEAA-D1C1B04C277B}" type="presOf" srcId="{8A4D3FFF-0769-4E9D-955B-DB26D14B947F}" destId="{BE9A0E14-A0EC-4AEA-971D-42D70662A4AF}" srcOrd="0" destOrd="2" presId="urn:microsoft.com/office/officeart/2005/8/layout/hProcess9"/>
    <dgm:cxn modelId="{2E69DE67-0F39-B746-881E-E9566E43520A}" type="presOf" srcId="{AC53733D-2FB9-468B-9264-A366393FE537}" destId="{3A99F67E-8C86-4000-BF4F-58C37C496E43}" srcOrd="0" destOrd="3" presId="urn:microsoft.com/office/officeart/2005/8/layout/hProcess9"/>
    <dgm:cxn modelId="{EC3DF0E4-1D9C-4BA2-A3BE-0F0BF73EFC08}" srcId="{92EECE96-FD3F-4238-B320-354902D420D4}" destId="{5E22B571-78AD-4B6F-960A-B63A0A7E6825}" srcOrd="3" destOrd="0" parTransId="{DB131F18-E22A-4468-8F40-EBA88B3BBE06}" sibTransId="{69A5B7FF-7F4F-48E0-B676-89BD8C54D6E3}"/>
    <dgm:cxn modelId="{9A1D8FA4-9D77-D640-B6C6-7EFBBFCB41B7}" type="presOf" srcId="{91549203-5395-4923-8263-A5AEF2F76975}" destId="{3A99F67E-8C86-4000-BF4F-58C37C496E43}" srcOrd="0" destOrd="2" presId="urn:microsoft.com/office/officeart/2005/8/layout/hProcess9"/>
    <dgm:cxn modelId="{F5398DA4-9654-6746-A47E-B221D06FC7D1}" type="presParOf" srcId="{1E5DB1BA-F53E-4039-A9B2-1F00C2BFC036}" destId="{3E4F9E34-4F7C-43B6-8F99-A894C42FED6C}" srcOrd="0" destOrd="0" presId="urn:microsoft.com/office/officeart/2005/8/layout/hProcess9"/>
    <dgm:cxn modelId="{EB6812CB-387A-DF40-8D92-9845EE1896E6}" type="presParOf" srcId="{1E5DB1BA-F53E-4039-A9B2-1F00C2BFC036}" destId="{B1748C7D-5D70-442B-98A5-D7669D5A621D}" srcOrd="1" destOrd="0" presId="urn:microsoft.com/office/officeart/2005/8/layout/hProcess9"/>
    <dgm:cxn modelId="{B8E77C4F-16C5-DA4F-A1DC-DD49EE1671E6}" type="presParOf" srcId="{B1748C7D-5D70-442B-98A5-D7669D5A621D}" destId="{BE9A0E14-A0EC-4AEA-971D-42D70662A4AF}" srcOrd="0" destOrd="0" presId="urn:microsoft.com/office/officeart/2005/8/layout/hProcess9"/>
    <dgm:cxn modelId="{C97241AE-2C0C-3948-BD83-D33CA0F16B33}" type="presParOf" srcId="{B1748C7D-5D70-442B-98A5-D7669D5A621D}" destId="{EC368C75-D130-4C5A-9AB8-FF4F9C34F28D}" srcOrd="1" destOrd="0" presId="urn:microsoft.com/office/officeart/2005/8/layout/hProcess9"/>
    <dgm:cxn modelId="{F9BB1168-0367-714E-B86B-A77D34CDE369}" type="presParOf" srcId="{B1748C7D-5D70-442B-98A5-D7669D5A621D}" destId="{C53B5309-D606-4088-9C66-200DD1CF64B0}" srcOrd="2" destOrd="0" presId="urn:microsoft.com/office/officeart/2005/8/layout/hProcess9"/>
    <dgm:cxn modelId="{C28EE083-C4AF-5B46-956C-890EF011CD6A}" type="presParOf" srcId="{B1748C7D-5D70-442B-98A5-D7669D5A621D}" destId="{534F6142-ABEC-4D8E-956B-A72F56C5107E}" srcOrd="3" destOrd="0" presId="urn:microsoft.com/office/officeart/2005/8/layout/hProcess9"/>
    <dgm:cxn modelId="{84F925E9-07DE-F648-B27C-88222B55C7C9}" type="presParOf" srcId="{B1748C7D-5D70-442B-98A5-D7669D5A621D}" destId="{BE1B6A36-0CC0-46E1-9E67-2FF64F3809FE}" srcOrd="4" destOrd="0" presId="urn:microsoft.com/office/officeart/2005/8/layout/hProcess9"/>
    <dgm:cxn modelId="{69357DF9-7504-6349-B427-34042AA082E7}" type="presParOf" srcId="{B1748C7D-5D70-442B-98A5-D7669D5A621D}" destId="{2FC9F996-0D8C-4B06-AE17-C8557CF21B84}" srcOrd="5" destOrd="0" presId="urn:microsoft.com/office/officeart/2005/8/layout/hProcess9"/>
    <dgm:cxn modelId="{3B8AC538-8F41-384F-80B1-CA4131CF1ABD}" type="presParOf" srcId="{B1748C7D-5D70-442B-98A5-D7669D5A621D}" destId="{3A99F67E-8C86-4000-BF4F-58C37C496E4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9DF397-6D51-495F-95B9-EF01C316D94D}"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5DFB39A0-8019-4617-91FA-4336321B49E2}">
      <dgm:prSet phldrT="[Text]" custT="1"/>
      <dgm:spPr>
        <a:solidFill>
          <a:srgbClr val="7030A0"/>
        </a:solidFill>
      </dgm:spPr>
      <dgm:t>
        <a:bodyPr/>
        <a:lstStyle/>
        <a:p>
          <a:r>
            <a:rPr lang="en-US" sz="2400" dirty="0" smtClean="0"/>
            <a:t>Facilitation</a:t>
          </a:r>
          <a:endParaRPr lang="en-US" sz="2800" dirty="0"/>
        </a:p>
      </dgm:t>
    </dgm:pt>
    <dgm:pt modelId="{2C2B1E82-2842-4484-8328-890FC1D42269}" type="parTrans" cxnId="{5CEEB760-9D76-4E8D-B5FA-81977DE19EBC}">
      <dgm:prSet/>
      <dgm:spPr/>
      <dgm:t>
        <a:bodyPr/>
        <a:lstStyle/>
        <a:p>
          <a:endParaRPr lang="en-US" sz="2400"/>
        </a:p>
      </dgm:t>
    </dgm:pt>
    <dgm:pt modelId="{3BE45108-E5B2-47FA-B1E6-F7BF684C8C18}" type="sibTrans" cxnId="{5CEEB760-9D76-4E8D-B5FA-81977DE19EBC}">
      <dgm:prSet/>
      <dgm:spPr/>
      <dgm:t>
        <a:bodyPr/>
        <a:lstStyle/>
        <a:p>
          <a:endParaRPr lang="en-US" sz="2400"/>
        </a:p>
      </dgm:t>
    </dgm:pt>
    <dgm:pt modelId="{0C244BD9-6D9F-4406-BBBC-6729FEE048FF}">
      <dgm:prSet phldrT="[Text]" custT="1"/>
      <dgm:spPr>
        <a:solidFill>
          <a:schemeClr val="accent1">
            <a:lumMod val="75000"/>
          </a:schemeClr>
        </a:solidFill>
      </dgm:spPr>
      <dgm:t>
        <a:bodyPr/>
        <a:lstStyle/>
        <a:p>
          <a:r>
            <a:rPr lang="en-US" sz="1600" dirty="0" smtClean="0"/>
            <a:t>Separate PJM facilitation and advocacy staff</a:t>
          </a:r>
          <a:endParaRPr lang="en-US" sz="1600" dirty="0"/>
        </a:p>
      </dgm:t>
    </dgm:pt>
    <dgm:pt modelId="{0DBE1175-D9D7-4B0F-90B8-D11F17780A28}" type="parTrans" cxnId="{29A16D67-4F06-4B68-B711-D7A9E1D9DF56}">
      <dgm:prSet custT="1"/>
      <dgm:spPr/>
      <dgm:t>
        <a:bodyPr/>
        <a:lstStyle/>
        <a:p>
          <a:endParaRPr lang="en-US" sz="700"/>
        </a:p>
      </dgm:t>
    </dgm:pt>
    <dgm:pt modelId="{CD2C7A00-76C0-4CF2-8B88-427A13F178B8}" type="sibTrans" cxnId="{29A16D67-4F06-4B68-B711-D7A9E1D9DF56}">
      <dgm:prSet/>
      <dgm:spPr/>
      <dgm:t>
        <a:bodyPr/>
        <a:lstStyle/>
        <a:p>
          <a:endParaRPr lang="en-US" sz="2400"/>
        </a:p>
      </dgm:t>
    </dgm:pt>
    <dgm:pt modelId="{EE9C201F-6CAC-42F9-8341-D203E812C9A3}">
      <dgm:prSet phldrT="[Text]" custT="1"/>
      <dgm:spPr>
        <a:solidFill>
          <a:schemeClr val="accent1">
            <a:lumMod val="75000"/>
          </a:schemeClr>
        </a:solidFill>
      </dgm:spPr>
      <dgm:t>
        <a:bodyPr/>
        <a:lstStyle/>
        <a:p>
          <a:r>
            <a:rPr lang="en-US" sz="1600" dirty="0" smtClean="0"/>
            <a:t>Increase PJM facilitation capacity</a:t>
          </a:r>
          <a:endParaRPr lang="en-US" sz="1600" dirty="0"/>
        </a:p>
      </dgm:t>
    </dgm:pt>
    <dgm:pt modelId="{4B47D404-76B0-48AD-8CE7-F911B31E68B8}" type="parTrans" cxnId="{E3FC20B0-19B5-4E47-BE9F-A73A504C9A7E}">
      <dgm:prSet custT="1"/>
      <dgm:spPr/>
      <dgm:t>
        <a:bodyPr/>
        <a:lstStyle/>
        <a:p>
          <a:endParaRPr lang="en-US" sz="700"/>
        </a:p>
      </dgm:t>
    </dgm:pt>
    <dgm:pt modelId="{4A6DAFF5-0B85-4372-B903-5C2C75C9DE5A}" type="sibTrans" cxnId="{E3FC20B0-19B5-4E47-BE9F-A73A504C9A7E}">
      <dgm:prSet/>
      <dgm:spPr/>
      <dgm:t>
        <a:bodyPr/>
        <a:lstStyle/>
        <a:p>
          <a:endParaRPr lang="en-US" sz="2400"/>
        </a:p>
      </dgm:t>
    </dgm:pt>
    <dgm:pt modelId="{94F09EB1-9437-43FD-B1FE-B226909CB41A}">
      <dgm:prSet phldrT="[Text]" custT="1"/>
      <dgm:spPr>
        <a:solidFill>
          <a:schemeClr val="accent1">
            <a:lumMod val="75000"/>
          </a:schemeClr>
        </a:solidFill>
      </dgm:spPr>
      <dgm:t>
        <a:bodyPr/>
        <a:lstStyle/>
        <a:p>
          <a:r>
            <a:rPr lang="en-US" sz="1600" dirty="0" smtClean="0"/>
            <a:t>Use Outside Facilitation, in special circumstances</a:t>
          </a:r>
          <a:endParaRPr lang="en-US" sz="1600" dirty="0"/>
        </a:p>
      </dgm:t>
    </dgm:pt>
    <dgm:pt modelId="{6A8A40B8-95C6-4E1B-A8EC-6E746A7871BE}" type="parTrans" cxnId="{0005F3FA-B89E-4830-9F93-6FF93F63EDFF}">
      <dgm:prSet custT="1"/>
      <dgm:spPr/>
      <dgm:t>
        <a:bodyPr/>
        <a:lstStyle/>
        <a:p>
          <a:endParaRPr lang="en-US" sz="700"/>
        </a:p>
      </dgm:t>
    </dgm:pt>
    <dgm:pt modelId="{8B036C50-2977-408B-92CE-2C30DCF942AE}" type="sibTrans" cxnId="{0005F3FA-B89E-4830-9F93-6FF93F63EDFF}">
      <dgm:prSet/>
      <dgm:spPr/>
      <dgm:t>
        <a:bodyPr/>
        <a:lstStyle/>
        <a:p>
          <a:endParaRPr lang="en-US" sz="2400"/>
        </a:p>
      </dgm:t>
    </dgm:pt>
    <dgm:pt modelId="{4D53F3BA-0378-41CB-80F4-99C3BA15240B}" type="pres">
      <dgm:prSet presAssocID="{C09DF397-6D51-495F-95B9-EF01C316D94D}" presName="cycle" presStyleCnt="0">
        <dgm:presLayoutVars>
          <dgm:chMax val="1"/>
          <dgm:dir/>
          <dgm:animLvl val="ctr"/>
          <dgm:resizeHandles val="exact"/>
        </dgm:presLayoutVars>
      </dgm:prSet>
      <dgm:spPr/>
      <dgm:t>
        <a:bodyPr/>
        <a:lstStyle/>
        <a:p>
          <a:endParaRPr lang="en-US"/>
        </a:p>
      </dgm:t>
    </dgm:pt>
    <dgm:pt modelId="{98993F18-AA01-4C36-B5D2-336B44618CEF}" type="pres">
      <dgm:prSet presAssocID="{5DFB39A0-8019-4617-91FA-4336321B49E2}" presName="centerShape" presStyleLbl="node0" presStyleIdx="0" presStyleCnt="1" custScaleX="116583"/>
      <dgm:spPr/>
      <dgm:t>
        <a:bodyPr/>
        <a:lstStyle/>
        <a:p>
          <a:endParaRPr lang="en-US"/>
        </a:p>
      </dgm:t>
    </dgm:pt>
    <dgm:pt modelId="{03521B7C-1A6A-4BE2-B269-3A17BC2101EC}" type="pres">
      <dgm:prSet presAssocID="{0DBE1175-D9D7-4B0F-90B8-D11F17780A28}" presName="Name9" presStyleLbl="parChTrans1D2" presStyleIdx="0" presStyleCnt="3"/>
      <dgm:spPr/>
      <dgm:t>
        <a:bodyPr/>
        <a:lstStyle/>
        <a:p>
          <a:endParaRPr lang="en-US"/>
        </a:p>
      </dgm:t>
    </dgm:pt>
    <dgm:pt modelId="{663B6C8B-5DDF-41B1-B1AE-C90D98D24E6A}" type="pres">
      <dgm:prSet presAssocID="{0DBE1175-D9D7-4B0F-90B8-D11F17780A28}" presName="connTx" presStyleLbl="parChTrans1D2" presStyleIdx="0" presStyleCnt="3"/>
      <dgm:spPr/>
      <dgm:t>
        <a:bodyPr/>
        <a:lstStyle/>
        <a:p>
          <a:endParaRPr lang="en-US"/>
        </a:p>
      </dgm:t>
    </dgm:pt>
    <dgm:pt modelId="{B2D2C4A8-31D1-48B7-AC44-065C8C96CCAA}" type="pres">
      <dgm:prSet presAssocID="{0C244BD9-6D9F-4406-BBBC-6729FEE048FF}" presName="node" presStyleLbl="node1" presStyleIdx="0" presStyleCnt="3" custRadScaleRad="100990" custRadScaleInc="-689">
        <dgm:presLayoutVars>
          <dgm:bulletEnabled val="1"/>
        </dgm:presLayoutVars>
      </dgm:prSet>
      <dgm:spPr/>
      <dgm:t>
        <a:bodyPr/>
        <a:lstStyle/>
        <a:p>
          <a:endParaRPr lang="en-US"/>
        </a:p>
      </dgm:t>
    </dgm:pt>
    <dgm:pt modelId="{60CBCF57-0E13-4D31-8476-2EF2EAC78B8C}" type="pres">
      <dgm:prSet presAssocID="{6A8A40B8-95C6-4E1B-A8EC-6E746A7871BE}" presName="Name9" presStyleLbl="parChTrans1D2" presStyleIdx="1" presStyleCnt="3"/>
      <dgm:spPr/>
      <dgm:t>
        <a:bodyPr/>
        <a:lstStyle/>
        <a:p>
          <a:endParaRPr lang="en-US"/>
        </a:p>
      </dgm:t>
    </dgm:pt>
    <dgm:pt modelId="{EDEA7C61-374D-468F-BB56-5A133B373598}" type="pres">
      <dgm:prSet presAssocID="{6A8A40B8-95C6-4E1B-A8EC-6E746A7871BE}" presName="connTx" presStyleLbl="parChTrans1D2" presStyleIdx="1" presStyleCnt="3"/>
      <dgm:spPr/>
      <dgm:t>
        <a:bodyPr/>
        <a:lstStyle/>
        <a:p>
          <a:endParaRPr lang="en-US"/>
        </a:p>
      </dgm:t>
    </dgm:pt>
    <dgm:pt modelId="{66E8F753-90A9-4050-A6B0-6C312F9706EA}" type="pres">
      <dgm:prSet presAssocID="{94F09EB1-9437-43FD-B1FE-B226909CB41A}" presName="node" presStyleLbl="node1" presStyleIdx="1" presStyleCnt="3">
        <dgm:presLayoutVars>
          <dgm:bulletEnabled val="1"/>
        </dgm:presLayoutVars>
      </dgm:prSet>
      <dgm:spPr/>
      <dgm:t>
        <a:bodyPr/>
        <a:lstStyle/>
        <a:p>
          <a:endParaRPr lang="en-US"/>
        </a:p>
      </dgm:t>
    </dgm:pt>
    <dgm:pt modelId="{FB6E7584-3E5F-4146-90C8-6FC30CC51A52}" type="pres">
      <dgm:prSet presAssocID="{4B47D404-76B0-48AD-8CE7-F911B31E68B8}" presName="Name9" presStyleLbl="parChTrans1D2" presStyleIdx="2" presStyleCnt="3"/>
      <dgm:spPr/>
      <dgm:t>
        <a:bodyPr/>
        <a:lstStyle/>
        <a:p>
          <a:endParaRPr lang="en-US"/>
        </a:p>
      </dgm:t>
    </dgm:pt>
    <dgm:pt modelId="{E4554E12-21F2-4269-A7FE-D9E552F7885B}" type="pres">
      <dgm:prSet presAssocID="{4B47D404-76B0-48AD-8CE7-F911B31E68B8}" presName="connTx" presStyleLbl="parChTrans1D2" presStyleIdx="2" presStyleCnt="3"/>
      <dgm:spPr/>
      <dgm:t>
        <a:bodyPr/>
        <a:lstStyle/>
        <a:p>
          <a:endParaRPr lang="en-US"/>
        </a:p>
      </dgm:t>
    </dgm:pt>
    <dgm:pt modelId="{E3289F63-FFF4-42A1-8076-3B98C57492D2}" type="pres">
      <dgm:prSet presAssocID="{EE9C201F-6CAC-42F9-8341-D203E812C9A3}" presName="node" presStyleLbl="node1" presStyleIdx="2" presStyleCnt="3">
        <dgm:presLayoutVars>
          <dgm:bulletEnabled val="1"/>
        </dgm:presLayoutVars>
      </dgm:prSet>
      <dgm:spPr/>
      <dgm:t>
        <a:bodyPr/>
        <a:lstStyle/>
        <a:p>
          <a:endParaRPr lang="en-US"/>
        </a:p>
      </dgm:t>
    </dgm:pt>
  </dgm:ptLst>
  <dgm:cxnLst>
    <dgm:cxn modelId="{95405C02-E864-AC46-BDFC-230BAAA3DE71}" type="presOf" srcId="{4B47D404-76B0-48AD-8CE7-F911B31E68B8}" destId="{FB6E7584-3E5F-4146-90C8-6FC30CC51A52}" srcOrd="0" destOrd="0" presId="urn:microsoft.com/office/officeart/2005/8/layout/radial1"/>
    <dgm:cxn modelId="{458BBCF5-FD61-FA40-82F4-130E7878C1CD}" type="presOf" srcId="{0DBE1175-D9D7-4B0F-90B8-D11F17780A28}" destId="{03521B7C-1A6A-4BE2-B269-3A17BC2101EC}" srcOrd="0" destOrd="0" presId="urn:microsoft.com/office/officeart/2005/8/layout/radial1"/>
    <dgm:cxn modelId="{642B0762-C8B6-1549-9335-AF0755FBF760}" type="presOf" srcId="{C09DF397-6D51-495F-95B9-EF01C316D94D}" destId="{4D53F3BA-0378-41CB-80F4-99C3BA15240B}" srcOrd="0" destOrd="0" presId="urn:microsoft.com/office/officeart/2005/8/layout/radial1"/>
    <dgm:cxn modelId="{E7F1093A-7865-BC4A-B494-EC633E3D010B}" type="presOf" srcId="{0DBE1175-D9D7-4B0F-90B8-D11F17780A28}" destId="{663B6C8B-5DDF-41B1-B1AE-C90D98D24E6A}" srcOrd="1" destOrd="0" presId="urn:microsoft.com/office/officeart/2005/8/layout/radial1"/>
    <dgm:cxn modelId="{D46A28D1-7D0B-FA41-B009-E4832DA6B2F6}" type="presOf" srcId="{94F09EB1-9437-43FD-B1FE-B226909CB41A}" destId="{66E8F753-90A9-4050-A6B0-6C312F9706EA}" srcOrd="0" destOrd="0" presId="urn:microsoft.com/office/officeart/2005/8/layout/radial1"/>
    <dgm:cxn modelId="{16B66665-7CC7-2049-98A8-FB95C35244A9}" type="presOf" srcId="{5DFB39A0-8019-4617-91FA-4336321B49E2}" destId="{98993F18-AA01-4C36-B5D2-336B44618CEF}" srcOrd="0" destOrd="0" presId="urn:microsoft.com/office/officeart/2005/8/layout/radial1"/>
    <dgm:cxn modelId="{60775FF6-EBBB-3E40-A5EF-1604862B3EAD}" type="presOf" srcId="{EE9C201F-6CAC-42F9-8341-D203E812C9A3}" destId="{E3289F63-FFF4-42A1-8076-3B98C57492D2}" srcOrd="0" destOrd="0" presId="urn:microsoft.com/office/officeart/2005/8/layout/radial1"/>
    <dgm:cxn modelId="{29A16D67-4F06-4B68-B711-D7A9E1D9DF56}" srcId="{5DFB39A0-8019-4617-91FA-4336321B49E2}" destId="{0C244BD9-6D9F-4406-BBBC-6729FEE048FF}" srcOrd="0" destOrd="0" parTransId="{0DBE1175-D9D7-4B0F-90B8-D11F17780A28}" sibTransId="{CD2C7A00-76C0-4CF2-8B88-427A13F178B8}"/>
    <dgm:cxn modelId="{171F8914-9ACB-A640-A648-EAD2A567D542}" type="presOf" srcId="{6A8A40B8-95C6-4E1B-A8EC-6E746A7871BE}" destId="{60CBCF57-0E13-4D31-8476-2EF2EAC78B8C}" srcOrd="0" destOrd="0" presId="urn:microsoft.com/office/officeart/2005/8/layout/radial1"/>
    <dgm:cxn modelId="{5CEEB760-9D76-4E8D-B5FA-81977DE19EBC}" srcId="{C09DF397-6D51-495F-95B9-EF01C316D94D}" destId="{5DFB39A0-8019-4617-91FA-4336321B49E2}" srcOrd="0" destOrd="0" parTransId="{2C2B1E82-2842-4484-8328-890FC1D42269}" sibTransId="{3BE45108-E5B2-47FA-B1E6-F7BF684C8C18}"/>
    <dgm:cxn modelId="{5E7B2CFC-14AA-1E4A-B278-A616BAF289E0}" type="presOf" srcId="{0C244BD9-6D9F-4406-BBBC-6729FEE048FF}" destId="{B2D2C4A8-31D1-48B7-AC44-065C8C96CCAA}" srcOrd="0" destOrd="0" presId="urn:microsoft.com/office/officeart/2005/8/layout/radial1"/>
    <dgm:cxn modelId="{E3FC20B0-19B5-4E47-BE9F-A73A504C9A7E}" srcId="{5DFB39A0-8019-4617-91FA-4336321B49E2}" destId="{EE9C201F-6CAC-42F9-8341-D203E812C9A3}" srcOrd="2" destOrd="0" parTransId="{4B47D404-76B0-48AD-8CE7-F911B31E68B8}" sibTransId="{4A6DAFF5-0B85-4372-B903-5C2C75C9DE5A}"/>
    <dgm:cxn modelId="{8208853E-4276-D44C-899D-DF27974FEA1F}" type="presOf" srcId="{6A8A40B8-95C6-4E1B-A8EC-6E746A7871BE}" destId="{EDEA7C61-374D-468F-BB56-5A133B373598}" srcOrd="1" destOrd="0" presId="urn:microsoft.com/office/officeart/2005/8/layout/radial1"/>
    <dgm:cxn modelId="{7A403ABC-F5D1-F147-AAE3-B304DF4984E2}" type="presOf" srcId="{4B47D404-76B0-48AD-8CE7-F911B31E68B8}" destId="{E4554E12-21F2-4269-A7FE-D9E552F7885B}" srcOrd="1" destOrd="0" presId="urn:microsoft.com/office/officeart/2005/8/layout/radial1"/>
    <dgm:cxn modelId="{0005F3FA-B89E-4830-9F93-6FF93F63EDFF}" srcId="{5DFB39A0-8019-4617-91FA-4336321B49E2}" destId="{94F09EB1-9437-43FD-B1FE-B226909CB41A}" srcOrd="1" destOrd="0" parTransId="{6A8A40B8-95C6-4E1B-A8EC-6E746A7871BE}" sibTransId="{8B036C50-2977-408B-92CE-2C30DCF942AE}"/>
    <dgm:cxn modelId="{8DFFF63A-160C-C84A-BC7F-3192A899F430}" type="presParOf" srcId="{4D53F3BA-0378-41CB-80F4-99C3BA15240B}" destId="{98993F18-AA01-4C36-B5D2-336B44618CEF}" srcOrd="0" destOrd="0" presId="urn:microsoft.com/office/officeart/2005/8/layout/radial1"/>
    <dgm:cxn modelId="{9009E569-8BCA-154B-AF97-9C4FC2647416}" type="presParOf" srcId="{4D53F3BA-0378-41CB-80F4-99C3BA15240B}" destId="{03521B7C-1A6A-4BE2-B269-3A17BC2101EC}" srcOrd="1" destOrd="0" presId="urn:microsoft.com/office/officeart/2005/8/layout/radial1"/>
    <dgm:cxn modelId="{E8B17ACE-B7BD-E549-A882-2CC38F3EF43E}" type="presParOf" srcId="{03521B7C-1A6A-4BE2-B269-3A17BC2101EC}" destId="{663B6C8B-5DDF-41B1-B1AE-C90D98D24E6A}" srcOrd="0" destOrd="0" presId="urn:microsoft.com/office/officeart/2005/8/layout/radial1"/>
    <dgm:cxn modelId="{C2EC3E9C-D755-5B44-8A81-9CDE85B08EAD}" type="presParOf" srcId="{4D53F3BA-0378-41CB-80F4-99C3BA15240B}" destId="{B2D2C4A8-31D1-48B7-AC44-065C8C96CCAA}" srcOrd="2" destOrd="0" presId="urn:microsoft.com/office/officeart/2005/8/layout/radial1"/>
    <dgm:cxn modelId="{81605143-A69C-794D-83F2-AECEE2F0694A}" type="presParOf" srcId="{4D53F3BA-0378-41CB-80F4-99C3BA15240B}" destId="{60CBCF57-0E13-4D31-8476-2EF2EAC78B8C}" srcOrd="3" destOrd="0" presId="urn:microsoft.com/office/officeart/2005/8/layout/radial1"/>
    <dgm:cxn modelId="{320A6876-D01B-E345-95B2-83D1487DC300}" type="presParOf" srcId="{60CBCF57-0E13-4D31-8476-2EF2EAC78B8C}" destId="{EDEA7C61-374D-468F-BB56-5A133B373598}" srcOrd="0" destOrd="0" presId="urn:microsoft.com/office/officeart/2005/8/layout/radial1"/>
    <dgm:cxn modelId="{77A7F29A-6DEF-9A4D-9756-2F4F30032B06}" type="presParOf" srcId="{4D53F3BA-0378-41CB-80F4-99C3BA15240B}" destId="{66E8F753-90A9-4050-A6B0-6C312F9706EA}" srcOrd="4" destOrd="0" presId="urn:microsoft.com/office/officeart/2005/8/layout/radial1"/>
    <dgm:cxn modelId="{304FA10E-2331-3B4F-B122-D9EEE915BE88}" type="presParOf" srcId="{4D53F3BA-0378-41CB-80F4-99C3BA15240B}" destId="{FB6E7584-3E5F-4146-90C8-6FC30CC51A52}" srcOrd="5" destOrd="0" presId="urn:microsoft.com/office/officeart/2005/8/layout/radial1"/>
    <dgm:cxn modelId="{A3BF12C1-3696-5941-9CA6-D9D96542A635}" type="presParOf" srcId="{FB6E7584-3E5F-4146-90C8-6FC30CC51A52}" destId="{E4554E12-21F2-4269-A7FE-D9E552F7885B}" srcOrd="0" destOrd="0" presId="urn:microsoft.com/office/officeart/2005/8/layout/radial1"/>
    <dgm:cxn modelId="{F2BD15B0-D86A-A847-9B0E-DEF7E36B511F}" type="presParOf" srcId="{4D53F3BA-0378-41CB-80F4-99C3BA15240B}" destId="{E3289F63-FFF4-42A1-8076-3B98C57492D2}"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0C0399-2267-4B10-A458-B48952F032E8}"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E188DC72-2A3A-4C7E-94C8-41E6E6BCD33F}">
      <dgm:prSet/>
      <dgm:spPr/>
      <dgm:t>
        <a:bodyPr/>
        <a:lstStyle/>
        <a:p>
          <a:pPr rtl="0"/>
          <a:r>
            <a:rPr lang="en-US" dirty="0" smtClean="0"/>
            <a:t>Greater efficiency in finding areas of consensus</a:t>
          </a:r>
          <a:endParaRPr lang="en-US" dirty="0"/>
        </a:p>
      </dgm:t>
    </dgm:pt>
    <dgm:pt modelId="{525C14A8-E144-4269-AE03-F5E9A5051572}" type="parTrans" cxnId="{80A35D15-0E1F-4856-97A0-93B802FFC5F0}">
      <dgm:prSet/>
      <dgm:spPr/>
      <dgm:t>
        <a:bodyPr/>
        <a:lstStyle/>
        <a:p>
          <a:endParaRPr lang="en-US"/>
        </a:p>
      </dgm:t>
    </dgm:pt>
    <dgm:pt modelId="{5657E01D-3E70-4738-BEED-BB04371BD420}" type="sibTrans" cxnId="{80A35D15-0E1F-4856-97A0-93B802FFC5F0}">
      <dgm:prSet/>
      <dgm:spPr/>
      <dgm:t>
        <a:bodyPr/>
        <a:lstStyle/>
        <a:p>
          <a:endParaRPr lang="en-US"/>
        </a:p>
      </dgm:t>
    </dgm:pt>
    <dgm:pt modelId="{F6687892-1797-4B5B-99E6-7E9CAAB502DB}">
      <dgm:prSet/>
      <dgm:spPr/>
      <dgm:t>
        <a:bodyPr/>
        <a:lstStyle/>
        <a:p>
          <a:pPr rtl="0"/>
          <a:r>
            <a:rPr lang="en-US" dirty="0" smtClean="0"/>
            <a:t>More consistency within workgroup processes</a:t>
          </a:r>
          <a:endParaRPr lang="en-US" dirty="0"/>
        </a:p>
      </dgm:t>
    </dgm:pt>
    <dgm:pt modelId="{2CB68C4A-4350-45A4-A65B-27FBDE961D33}" type="parTrans" cxnId="{BAB033EE-1F26-44FF-A160-335C248B7D5A}">
      <dgm:prSet/>
      <dgm:spPr/>
      <dgm:t>
        <a:bodyPr/>
        <a:lstStyle/>
        <a:p>
          <a:endParaRPr lang="en-US"/>
        </a:p>
      </dgm:t>
    </dgm:pt>
    <dgm:pt modelId="{EBF8188C-FD22-4335-A12B-54C0F90D8BE9}" type="sibTrans" cxnId="{BAB033EE-1F26-44FF-A160-335C248B7D5A}">
      <dgm:prSet/>
      <dgm:spPr/>
      <dgm:t>
        <a:bodyPr/>
        <a:lstStyle/>
        <a:p>
          <a:endParaRPr lang="en-US"/>
        </a:p>
      </dgm:t>
    </dgm:pt>
    <dgm:pt modelId="{17503FC5-A9C4-439E-8F62-D98EA5C12C6F}">
      <dgm:prSet/>
      <dgm:spPr/>
      <dgm:t>
        <a:bodyPr/>
        <a:lstStyle/>
        <a:p>
          <a:pPr rtl="0"/>
          <a:r>
            <a:rPr lang="en-US" dirty="0" smtClean="0"/>
            <a:t>Improved work planning &amp; control of workgroup direction</a:t>
          </a:r>
          <a:endParaRPr lang="en-US" dirty="0"/>
        </a:p>
      </dgm:t>
    </dgm:pt>
    <dgm:pt modelId="{6AEB5113-00E4-49DF-914F-CDC04927FBB2}" type="parTrans" cxnId="{7E6D816F-A580-4DDC-97B9-35665C118E0C}">
      <dgm:prSet/>
      <dgm:spPr/>
      <dgm:t>
        <a:bodyPr/>
        <a:lstStyle/>
        <a:p>
          <a:endParaRPr lang="en-US"/>
        </a:p>
      </dgm:t>
    </dgm:pt>
    <dgm:pt modelId="{71AE8AEF-38FD-4277-A72C-EA6BDD9AB56B}" type="sibTrans" cxnId="{7E6D816F-A580-4DDC-97B9-35665C118E0C}">
      <dgm:prSet/>
      <dgm:spPr/>
      <dgm:t>
        <a:bodyPr/>
        <a:lstStyle/>
        <a:p>
          <a:endParaRPr lang="en-US"/>
        </a:p>
      </dgm:t>
    </dgm:pt>
    <dgm:pt modelId="{9C2A1954-05AB-4452-9387-DD7518B0287C}">
      <dgm:prSet/>
      <dgm:spPr/>
      <dgm:t>
        <a:bodyPr/>
        <a:lstStyle/>
        <a:p>
          <a:pPr rtl="0"/>
          <a:r>
            <a:rPr lang="en-US" dirty="0" smtClean="0"/>
            <a:t>Enhanced stakeholder education on key issue topics</a:t>
          </a:r>
          <a:endParaRPr lang="en-US" dirty="0"/>
        </a:p>
      </dgm:t>
    </dgm:pt>
    <dgm:pt modelId="{FE74DF6C-92AF-431C-9F27-8667817A35CE}" type="parTrans" cxnId="{4A34251E-1A55-455F-AD24-EFBFDE55FC76}">
      <dgm:prSet/>
      <dgm:spPr/>
      <dgm:t>
        <a:bodyPr/>
        <a:lstStyle/>
        <a:p>
          <a:endParaRPr lang="en-US"/>
        </a:p>
      </dgm:t>
    </dgm:pt>
    <dgm:pt modelId="{44DD1BB6-4FB7-42C7-9AA2-1A175AF2F73E}" type="sibTrans" cxnId="{4A34251E-1A55-455F-AD24-EFBFDE55FC76}">
      <dgm:prSet/>
      <dgm:spPr/>
      <dgm:t>
        <a:bodyPr/>
        <a:lstStyle/>
        <a:p>
          <a:endParaRPr lang="en-US"/>
        </a:p>
      </dgm:t>
    </dgm:pt>
    <dgm:pt modelId="{91D2C1ED-7D5C-476F-82C6-FC819EE15B18}">
      <dgm:prSet/>
      <dgm:spPr/>
      <dgm:t>
        <a:bodyPr/>
        <a:lstStyle/>
        <a:p>
          <a:pPr rtl="0"/>
          <a:r>
            <a:rPr lang="en-US" dirty="0" smtClean="0"/>
            <a:t>Better informed members through improved reporting</a:t>
          </a:r>
          <a:endParaRPr lang="en-US" dirty="0"/>
        </a:p>
      </dgm:t>
    </dgm:pt>
    <dgm:pt modelId="{A4615755-AE2C-4AB6-B778-FE767D77AEA1}" type="parTrans" cxnId="{673CD119-8DC5-4864-91EA-AD1561E575E6}">
      <dgm:prSet/>
      <dgm:spPr/>
      <dgm:t>
        <a:bodyPr/>
        <a:lstStyle/>
        <a:p>
          <a:endParaRPr lang="en-US"/>
        </a:p>
      </dgm:t>
    </dgm:pt>
    <dgm:pt modelId="{1FB50E05-B670-4A25-BB1A-6F56EA8C0337}" type="sibTrans" cxnId="{673CD119-8DC5-4864-91EA-AD1561E575E6}">
      <dgm:prSet/>
      <dgm:spPr/>
      <dgm:t>
        <a:bodyPr/>
        <a:lstStyle/>
        <a:p>
          <a:endParaRPr lang="en-US"/>
        </a:p>
      </dgm:t>
    </dgm:pt>
    <dgm:pt modelId="{D107AB50-CE76-4F48-A89A-6D3D2E9A94B4}">
      <dgm:prSet/>
      <dgm:spPr/>
      <dgm:t>
        <a:bodyPr/>
        <a:lstStyle/>
        <a:p>
          <a:pPr rtl="0"/>
          <a:r>
            <a:rPr lang="en-US" dirty="0" smtClean="0"/>
            <a:t>Greater clarity and separation of PJM’s multiple roles in stakeholder process</a:t>
          </a:r>
          <a:endParaRPr lang="en-US" dirty="0"/>
        </a:p>
      </dgm:t>
    </dgm:pt>
    <dgm:pt modelId="{6AF39506-F0F8-4A79-AA04-B31BF91D71CA}" type="parTrans" cxnId="{265C686D-AC64-425F-9D66-D22E86979AC7}">
      <dgm:prSet/>
      <dgm:spPr/>
      <dgm:t>
        <a:bodyPr/>
        <a:lstStyle/>
        <a:p>
          <a:endParaRPr lang="en-US"/>
        </a:p>
      </dgm:t>
    </dgm:pt>
    <dgm:pt modelId="{C856CC2E-5799-42C1-88EF-4821D0C24C06}" type="sibTrans" cxnId="{265C686D-AC64-425F-9D66-D22E86979AC7}">
      <dgm:prSet/>
      <dgm:spPr/>
      <dgm:t>
        <a:bodyPr/>
        <a:lstStyle/>
        <a:p>
          <a:endParaRPr lang="en-US"/>
        </a:p>
      </dgm:t>
    </dgm:pt>
    <dgm:pt modelId="{03F13277-1EBD-4833-B384-00F5BF4D85F2}">
      <dgm:prSet/>
      <dgm:spPr/>
      <dgm:t>
        <a:bodyPr/>
        <a:lstStyle/>
        <a:p>
          <a:pPr rtl="0"/>
          <a:r>
            <a:rPr lang="en-US" dirty="0" smtClean="0"/>
            <a:t>Clearer responsibilities for all</a:t>
          </a:r>
          <a:endParaRPr lang="en-US" dirty="0"/>
        </a:p>
      </dgm:t>
    </dgm:pt>
    <dgm:pt modelId="{C4F7E4AB-C731-4E34-8261-4E70E3E24F6B}" type="parTrans" cxnId="{96887CBD-07DA-4322-8899-ABB8F974CEC8}">
      <dgm:prSet/>
      <dgm:spPr/>
      <dgm:t>
        <a:bodyPr/>
        <a:lstStyle/>
        <a:p>
          <a:endParaRPr lang="en-US"/>
        </a:p>
      </dgm:t>
    </dgm:pt>
    <dgm:pt modelId="{F9A1BA0A-EB89-4C3E-AE4E-1421B4D1503B}" type="sibTrans" cxnId="{96887CBD-07DA-4322-8899-ABB8F974CEC8}">
      <dgm:prSet/>
      <dgm:spPr/>
      <dgm:t>
        <a:bodyPr/>
        <a:lstStyle/>
        <a:p>
          <a:endParaRPr lang="en-US"/>
        </a:p>
      </dgm:t>
    </dgm:pt>
    <dgm:pt modelId="{4FB45FA0-39F2-4887-9A4E-8E942F0AD7B2}">
      <dgm:prSet/>
      <dgm:spPr/>
      <dgm:t>
        <a:bodyPr/>
        <a:lstStyle/>
        <a:p>
          <a:pPr rtl="0"/>
          <a:r>
            <a:rPr lang="en-US" dirty="0" smtClean="0"/>
            <a:t>Greater assurances for minority positions</a:t>
          </a:r>
          <a:endParaRPr lang="en-US" dirty="0"/>
        </a:p>
      </dgm:t>
    </dgm:pt>
    <dgm:pt modelId="{AA5BC63A-FC1A-4589-8479-6E163B0E9A20}" type="parTrans" cxnId="{2E2A0550-5204-43F2-B7D6-8467D391B9EC}">
      <dgm:prSet/>
      <dgm:spPr/>
      <dgm:t>
        <a:bodyPr/>
        <a:lstStyle/>
        <a:p>
          <a:endParaRPr lang="en-US"/>
        </a:p>
      </dgm:t>
    </dgm:pt>
    <dgm:pt modelId="{E3E812D7-AC7E-43C2-A505-0A1421908EC0}" type="sibTrans" cxnId="{2E2A0550-5204-43F2-B7D6-8467D391B9EC}">
      <dgm:prSet/>
      <dgm:spPr/>
      <dgm:t>
        <a:bodyPr/>
        <a:lstStyle/>
        <a:p>
          <a:endParaRPr lang="en-US"/>
        </a:p>
      </dgm:t>
    </dgm:pt>
    <dgm:pt modelId="{A8A4D55B-FA83-445F-9969-A07AB9879162}">
      <dgm:prSet/>
      <dgm:spPr/>
      <dgm:t>
        <a:bodyPr/>
        <a:lstStyle/>
        <a:p>
          <a:pPr rtl="0"/>
          <a:r>
            <a:rPr lang="en-US" dirty="0" smtClean="0"/>
            <a:t>Improved transparency between Members and the Board</a:t>
          </a:r>
          <a:endParaRPr lang="en-US" dirty="0"/>
        </a:p>
      </dgm:t>
    </dgm:pt>
    <dgm:pt modelId="{F2546B43-F3F5-46E7-95BD-EDDEFF01CD7E}" type="parTrans" cxnId="{931E0BCB-EF64-445D-95E8-24B46CAA808B}">
      <dgm:prSet/>
      <dgm:spPr/>
      <dgm:t>
        <a:bodyPr/>
        <a:lstStyle/>
        <a:p>
          <a:endParaRPr lang="en-US"/>
        </a:p>
      </dgm:t>
    </dgm:pt>
    <dgm:pt modelId="{8FA972BD-3CC1-452A-BA00-F8278EFFCE65}" type="sibTrans" cxnId="{931E0BCB-EF64-445D-95E8-24B46CAA808B}">
      <dgm:prSet/>
      <dgm:spPr/>
      <dgm:t>
        <a:bodyPr/>
        <a:lstStyle/>
        <a:p>
          <a:endParaRPr lang="en-US"/>
        </a:p>
      </dgm:t>
    </dgm:pt>
    <dgm:pt modelId="{F8EB5D47-93E2-4B4C-A3AE-DD2995816E14}">
      <dgm:prSet/>
      <dgm:spPr/>
      <dgm:t>
        <a:bodyPr/>
        <a:lstStyle/>
        <a:p>
          <a:pPr rtl="0"/>
          <a:r>
            <a:rPr lang="en-US" dirty="0" smtClean="0"/>
            <a:t>More efficient process for implementing tariff changes</a:t>
          </a:r>
          <a:endParaRPr lang="en-US" dirty="0"/>
        </a:p>
      </dgm:t>
    </dgm:pt>
    <dgm:pt modelId="{A385B69E-3CD2-416E-BB07-74EED5134916}" type="parTrans" cxnId="{98A116F3-C12E-4A6D-8FF0-B8742F2D0A2B}">
      <dgm:prSet/>
      <dgm:spPr/>
      <dgm:t>
        <a:bodyPr/>
        <a:lstStyle/>
        <a:p>
          <a:endParaRPr lang="en-US"/>
        </a:p>
      </dgm:t>
    </dgm:pt>
    <dgm:pt modelId="{96958408-C0AE-4A60-BE23-852EB50FF4D0}" type="sibTrans" cxnId="{98A116F3-C12E-4A6D-8FF0-B8742F2D0A2B}">
      <dgm:prSet/>
      <dgm:spPr/>
      <dgm:t>
        <a:bodyPr/>
        <a:lstStyle/>
        <a:p>
          <a:endParaRPr lang="en-US"/>
        </a:p>
      </dgm:t>
    </dgm:pt>
    <dgm:pt modelId="{3A633440-145F-46AF-B168-0C5BFF66BC72}" type="pres">
      <dgm:prSet presAssocID="{C50C0399-2267-4B10-A458-B48952F032E8}" presName="linear" presStyleCnt="0">
        <dgm:presLayoutVars>
          <dgm:animLvl val="lvl"/>
          <dgm:resizeHandles val="exact"/>
        </dgm:presLayoutVars>
      </dgm:prSet>
      <dgm:spPr/>
      <dgm:t>
        <a:bodyPr/>
        <a:lstStyle/>
        <a:p>
          <a:endParaRPr lang="en-US"/>
        </a:p>
      </dgm:t>
    </dgm:pt>
    <dgm:pt modelId="{9EE13A5C-50F0-4BF3-87CE-060F1B4F85E2}" type="pres">
      <dgm:prSet presAssocID="{E188DC72-2A3A-4C7E-94C8-41E6E6BCD33F}" presName="parentText" presStyleLbl="node1" presStyleIdx="0" presStyleCnt="10">
        <dgm:presLayoutVars>
          <dgm:chMax val="0"/>
          <dgm:bulletEnabled val="1"/>
        </dgm:presLayoutVars>
      </dgm:prSet>
      <dgm:spPr/>
      <dgm:t>
        <a:bodyPr/>
        <a:lstStyle/>
        <a:p>
          <a:endParaRPr lang="en-US"/>
        </a:p>
      </dgm:t>
    </dgm:pt>
    <dgm:pt modelId="{81901A0A-E1B8-4423-98C7-DB8D750C49F7}" type="pres">
      <dgm:prSet presAssocID="{5657E01D-3E70-4738-BEED-BB04371BD420}" presName="spacer" presStyleCnt="0"/>
      <dgm:spPr/>
      <dgm:t>
        <a:bodyPr/>
        <a:lstStyle/>
        <a:p>
          <a:endParaRPr lang="en-US"/>
        </a:p>
      </dgm:t>
    </dgm:pt>
    <dgm:pt modelId="{99773382-252E-408D-8C53-C7B20253D69F}" type="pres">
      <dgm:prSet presAssocID="{F6687892-1797-4B5B-99E6-7E9CAAB502DB}" presName="parentText" presStyleLbl="node1" presStyleIdx="1" presStyleCnt="10">
        <dgm:presLayoutVars>
          <dgm:chMax val="0"/>
          <dgm:bulletEnabled val="1"/>
        </dgm:presLayoutVars>
      </dgm:prSet>
      <dgm:spPr/>
      <dgm:t>
        <a:bodyPr/>
        <a:lstStyle/>
        <a:p>
          <a:endParaRPr lang="en-US"/>
        </a:p>
      </dgm:t>
    </dgm:pt>
    <dgm:pt modelId="{EF5365A5-BA6E-4858-8F10-3487953F2FD3}" type="pres">
      <dgm:prSet presAssocID="{EBF8188C-FD22-4335-A12B-54C0F90D8BE9}" presName="spacer" presStyleCnt="0"/>
      <dgm:spPr/>
      <dgm:t>
        <a:bodyPr/>
        <a:lstStyle/>
        <a:p>
          <a:endParaRPr lang="en-US"/>
        </a:p>
      </dgm:t>
    </dgm:pt>
    <dgm:pt modelId="{4CA1A81A-F87A-4144-AEC2-17DCE3798144}" type="pres">
      <dgm:prSet presAssocID="{17503FC5-A9C4-439E-8F62-D98EA5C12C6F}" presName="parentText" presStyleLbl="node1" presStyleIdx="2" presStyleCnt="10">
        <dgm:presLayoutVars>
          <dgm:chMax val="0"/>
          <dgm:bulletEnabled val="1"/>
        </dgm:presLayoutVars>
      </dgm:prSet>
      <dgm:spPr/>
      <dgm:t>
        <a:bodyPr/>
        <a:lstStyle/>
        <a:p>
          <a:endParaRPr lang="en-US"/>
        </a:p>
      </dgm:t>
    </dgm:pt>
    <dgm:pt modelId="{83FFA7FE-ECA7-43FA-9782-7D618B969BA2}" type="pres">
      <dgm:prSet presAssocID="{71AE8AEF-38FD-4277-A72C-EA6BDD9AB56B}" presName="spacer" presStyleCnt="0"/>
      <dgm:spPr/>
      <dgm:t>
        <a:bodyPr/>
        <a:lstStyle/>
        <a:p>
          <a:endParaRPr lang="en-US"/>
        </a:p>
      </dgm:t>
    </dgm:pt>
    <dgm:pt modelId="{0D7F832E-EFEA-4728-A0BA-1FF44FCE053D}" type="pres">
      <dgm:prSet presAssocID="{9C2A1954-05AB-4452-9387-DD7518B0287C}" presName="parentText" presStyleLbl="node1" presStyleIdx="3" presStyleCnt="10">
        <dgm:presLayoutVars>
          <dgm:chMax val="0"/>
          <dgm:bulletEnabled val="1"/>
        </dgm:presLayoutVars>
      </dgm:prSet>
      <dgm:spPr/>
      <dgm:t>
        <a:bodyPr/>
        <a:lstStyle/>
        <a:p>
          <a:endParaRPr lang="en-US"/>
        </a:p>
      </dgm:t>
    </dgm:pt>
    <dgm:pt modelId="{E40A962D-0286-4CFE-A0C9-6F1B3F0A1193}" type="pres">
      <dgm:prSet presAssocID="{44DD1BB6-4FB7-42C7-9AA2-1A175AF2F73E}" presName="spacer" presStyleCnt="0"/>
      <dgm:spPr/>
      <dgm:t>
        <a:bodyPr/>
        <a:lstStyle/>
        <a:p>
          <a:endParaRPr lang="en-US"/>
        </a:p>
      </dgm:t>
    </dgm:pt>
    <dgm:pt modelId="{F386AC6B-A253-4712-9A50-C5979A4A3A68}" type="pres">
      <dgm:prSet presAssocID="{91D2C1ED-7D5C-476F-82C6-FC819EE15B18}" presName="parentText" presStyleLbl="node1" presStyleIdx="4" presStyleCnt="10">
        <dgm:presLayoutVars>
          <dgm:chMax val="0"/>
          <dgm:bulletEnabled val="1"/>
        </dgm:presLayoutVars>
      </dgm:prSet>
      <dgm:spPr/>
      <dgm:t>
        <a:bodyPr/>
        <a:lstStyle/>
        <a:p>
          <a:endParaRPr lang="en-US"/>
        </a:p>
      </dgm:t>
    </dgm:pt>
    <dgm:pt modelId="{60109676-7F4E-4434-92AD-B3B11A5C3985}" type="pres">
      <dgm:prSet presAssocID="{1FB50E05-B670-4A25-BB1A-6F56EA8C0337}" presName="spacer" presStyleCnt="0"/>
      <dgm:spPr/>
      <dgm:t>
        <a:bodyPr/>
        <a:lstStyle/>
        <a:p>
          <a:endParaRPr lang="en-US"/>
        </a:p>
      </dgm:t>
    </dgm:pt>
    <dgm:pt modelId="{F2672531-28A8-44A8-985F-5AF5A9F27C26}" type="pres">
      <dgm:prSet presAssocID="{D107AB50-CE76-4F48-A89A-6D3D2E9A94B4}" presName="parentText" presStyleLbl="node1" presStyleIdx="5" presStyleCnt="10">
        <dgm:presLayoutVars>
          <dgm:chMax val="0"/>
          <dgm:bulletEnabled val="1"/>
        </dgm:presLayoutVars>
      </dgm:prSet>
      <dgm:spPr/>
      <dgm:t>
        <a:bodyPr/>
        <a:lstStyle/>
        <a:p>
          <a:endParaRPr lang="en-US"/>
        </a:p>
      </dgm:t>
    </dgm:pt>
    <dgm:pt modelId="{EB5706F4-9605-4CBD-B236-E810A12D7895}" type="pres">
      <dgm:prSet presAssocID="{C856CC2E-5799-42C1-88EF-4821D0C24C06}" presName="spacer" presStyleCnt="0"/>
      <dgm:spPr/>
      <dgm:t>
        <a:bodyPr/>
        <a:lstStyle/>
        <a:p>
          <a:endParaRPr lang="en-US"/>
        </a:p>
      </dgm:t>
    </dgm:pt>
    <dgm:pt modelId="{3120DADD-4BFE-426B-A232-3798B704FAC1}" type="pres">
      <dgm:prSet presAssocID="{03F13277-1EBD-4833-B384-00F5BF4D85F2}" presName="parentText" presStyleLbl="node1" presStyleIdx="6" presStyleCnt="10">
        <dgm:presLayoutVars>
          <dgm:chMax val="0"/>
          <dgm:bulletEnabled val="1"/>
        </dgm:presLayoutVars>
      </dgm:prSet>
      <dgm:spPr/>
      <dgm:t>
        <a:bodyPr/>
        <a:lstStyle/>
        <a:p>
          <a:endParaRPr lang="en-US"/>
        </a:p>
      </dgm:t>
    </dgm:pt>
    <dgm:pt modelId="{8FB6555B-70EC-4134-B2AE-62BBF1091A1B}" type="pres">
      <dgm:prSet presAssocID="{F9A1BA0A-EB89-4C3E-AE4E-1421B4D1503B}" presName="spacer" presStyleCnt="0"/>
      <dgm:spPr/>
      <dgm:t>
        <a:bodyPr/>
        <a:lstStyle/>
        <a:p>
          <a:endParaRPr lang="en-US"/>
        </a:p>
      </dgm:t>
    </dgm:pt>
    <dgm:pt modelId="{5A2677F5-0AD2-4A8F-94BB-14EABA81DD79}" type="pres">
      <dgm:prSet presAssocID="{4FB45FA0-39F2-4887-9A4E-8E942F0AD7B2}" presName="parentText" presStyleLbl="node1" presStyleIdx="7" presStyleCnt="10">
        <dgm:presLayoutVars>
          <dgm:chMax val="0"/>
          <dgm:bulletEnabled val="1"/>
        </dgm:presLayoutVars>
      </dgm:prSet>
      <dgm:spPr/>
      <dgm:t>
        <a:bodyPr/>
        <a:lstStyle/>
        <a:p>
          <a:endParaRPr lang="en-US"/>
        </a:p>
      </dgm:t>
    </dgm:pt>
    <dgm:pt modelId="{9ABF5F25-51A0-4DDB-8A09-73C57D657526}" type="pres">
      <dgm:prSet presAssocID="{E3E812D7-AC7E-43C2-A505-0A1421908EC0}" presName="spacer" presStyleCnt="0"/>
      <dgm:spPr/>
      <dgm:t>
        <a:bodyPr/>
        <a:lstStyle/>
        <a:p>
          <a:endParaRPr lang="en-US"/>
        </a:p>
      </dgm:t>
    </dgm:pt>
    <dgm:pt modelId="{7E1A07B0-E7AF-43FF-90DA-B3315DA91052}" type="pres">
      <dgm:prSet presAssocID="{A8A4D55B-FA83-445F-9969-A07AB9879162}" presName="parentText" presStyleLbl="node1" presStyleIdx="8" presStyleCnt="10">
        <dgm:presLayoutVars>
          <dgm:chMax val="0"/>
          <dgm:bulletEnabled val="1"/>
        </dgm:presLayoutVars>
      </dgm:prSet>
      <dgm:spPr/>
      <dgm:t>
        <a:bodyPr/>
        <a:lstStyle/>
        <a:p>
          <a:endParaRPr lang="en-US"/>
        </a:p>
      </dgm:t>
    </dgm:pt>
    <dgm:pt modelId="{3A4D3CC7-B95B-4CFD-8601-7EB58CDE1F40}" type="pres">
      <dgm:prSet presAssocID="{8FA972BD-3CC1-452A-BA00-F8278EFFCE65}" presName="spacer" presStyleCnt="0"/>
      <dgm:spPr/>
      <dgm:t>
        <a:bodyPr/>
        <a:lstStyle/>
        <a:p>
          <a:endParaRPr lang="en-US"/>
        </a:p>
      </dgm:t>
    </dgm:pt>
    <dgm:pt modelId="{0CF78278-0E1B-4E42-82E5-A9202F5B06A5}" type="pres">
      <dgm:prSet presAssocID="{F8EB5D47-93E2-4B4C-A3AE-DD2995816E14}" presName="parentText" presStyleLbl="node1" presStyleIdx="9" presStyleCnt="10">
        <dgm:presLayoutVars>
          <dgm:chMax val="0"/>
          <dgm:bulletEnabled val="1"/>
        </dgm:presLayoutVars>
      </dgm:prSet>
      <dgm:spPr/>
      <dgm:t>
        <a:bodyPr/>
        <a:lstStyle/>
        <a:p>
          <a:endParaRPr lang="en-US"/>
        </a:p>
      </dgm:t>
    </dgm:pt>
  </dgm:ptLst>
  <dgm:cxnLst>
    <dgm:cxn modelId="{96887CBD-07DA-4322-8899-ABB8F974CEC8}" srcId="{C50C0399-2267-4B10-A458-B48952F032E8}" destId="{03F13277-1EBD-4833-B384-00F5BF4D85F2}" srcOrd="6" destOrd="0" parTransId="{C4F7E4AB-C731-4E34-8261-4E70E3E24F6B}" sibTransId="{F9A1BA0A-EB89-4C3E-AE4E-1421B4D1503B}"/>
    <dgm:cxn modelId="{80A35D15-0E1F-4856-97A0-93B802FFC5F0}" srcId="{C50C0399-2267-4B10-A458-B48952F032E8}" destId="{E188DC72-2A3A-4C7E-94C8-41E6E6BCD33F}" srcOrd="0" destOrd="0" parTransId="{525C14A8-E144-4269-AE03-F5E9A5051572}" sibTransId="{5657E01D-3E70-4738-BEED-BB04371BD420}"/>
    <dgm:cxn modelId="{23640132-AA9D-8242-A0A2-D8E69D5E9B5E}" type="presOf" srcId="{91D2C1ED-7D5C-476F-82C6-FC819EE15B18}" destId="{F386AC6B-A253-4712-9A50-C5979A4A3A68}" srcOrd="0" destOrd="0" presId="urn:microsoft.com/office/officeart/2005/8/layout/vList2"/>
    <dgm:cxn modelId="{1F6E3DE9-AA17-C044-92DA-8891FC4A5BAE}" type="presOf" srcId="{E188DC72-2A3A-4C7E-94C8-41E6E6BCD33F}" destId="{9EE13A5C-50F0-4BF3-87CE-060F1B4F85E2}" srcOrd="0" destOrd="0" presId="urn:microsoft.com/office/officeart/2005/8/layout/vList2"/>
    <dgm:cxn modelId="{7E6D816F-A580-4DDC-97B9-35665C118E0C}" srcId="{C50C0399-2267-4B10-A458-B48952F032E8}" destId="{17503FC5-A9C4-439E-8F62-D98EA5C12C6F}" srcOrd="2" destOrd="0" parTransId="{6AEB5113-00E4-49DF-914F-CDC04927FBB2}" sibTransId="{71AE8AEF-38FD-4277-A72C-EA6BDD9AB56B}"/>
    <dgm:cxn modelId="{EEB0230E-FC01-7948-8CB5-86CD209B07E3}" type="presOf" srcId="{4FB45FA0-39F2-4887-9A4E-8E942F0AD7B2}" destId="{5A2677F5-0AD2-4A8F-94BB-14EABA81DD79}" srcOrd="0" destOrd="0" presId="urn:microsoft.com/office/officeart/2005/8/layout/vList2"/>
    <dgm:cxn modelId="{0F65EA90-B9BA-924C-8B44-5F2DEA8AEB5D}" type="presOf" srcId="{A8A4D55B-FA83-445F-9969-A07AB9879162}" destId="{7E1A07B0-E7AF-43FF-90DA-B3315DA91052}" srcOrd="0" destOrd="0" presId="urn:microsoft.com/office/officeart/2005/8/layout/vList2"/>
    <dgm:cxn modelId="{4AC78A84-20AC-134C-B561-33C09EAA9DDA}" type="presOf" srcId="{17503FC5-A9C4-439E-8F62-D98EA5C12C6F}" destId="{4CA1A81A-F87A-4144-AEC2-17DCE3798144}" srcOrd="0" destOrd="0" presId="urn:microsoft.com/office/officeart/2005/8/layout/vList2"/>
    <dgm:cxn modelId="{265C686D-AC64-425F-9D66-D22E86979AC7}" srcId="{C50C0399-2267-4B10-A458-B48952F032E8}" destId="{D107AB50-CE76-4F48-A89A-6D3D2E9A94B4}" srcOrd="5" destOrd="0" parTransId="{6AF39506-F0F8-4A79-AA04-B31BF91D71CA}" sibTransId="{C856CC2E-5799-42C1-88EF-4821D0C24C06}"/>
    <dgm:cxn modelId="{4A34251E-1A55-455F-AD24-EFBFDE55FC76}" srcId="{C50C0399-2267-4B10-A458-B48952F032E8}" destId="{9C2A1954-05AB-4452-9387-DD7518B0287C}" srcOrd="3" destOrd="0" parTransId="{FE74DF6C-92AF-431C-9F27-8667817A35CE}" sibTransId="{44DD1BB6-4FB7-42C7-9AA2-1A175AF2F73E}"/>
    <dgm:cxn modelId="{2E2A0550-5204-43F2-B7D6-8467D391B9EC}" srcId="{C50C0399-2267-4B10-A458-B48952F032E8}" destId="{4FB45FA0-39F2-4887-9A4E-8E942F0AD7B2}" srcOrd="7" destOrd="0" parTransId="{AA5BC63A-FC1A-4589-8479-6E163B0E9A20}" sibTransId="{E3E812D7-AC7E-43C2-A505-0A1421908EC0}"/>
    <dgm:cxn modelId="{4F6458AF-7757-254F-8456-9D2EDCC35E28}" type="presOf" srcId="{9C2A1954-05AB-4452-9387-DD7518B0287C}" destId="{0D7F832E-EFEA-4728-A0BA-1FF44FCE053D}" srcOrd="0" destOrd="0" presId="urn:microsoft.com/office/officeart/2005/8/layout/vList2"/>
    <dgm:cxn modelId="{673CD119-8DC5-4864-91EA-AD1561E575E6}" srcId="{C50C0399-2267-4B10-A458-B48952F032E8}" destId="{91D2C1ED-7D5C-476F-82C6-FC819EE15B18}" srcOrd="4" destOrd="0" parTransId="{A4615755-AE2C-4AB6-B778-FE767D77AEA1}" sibTransId="{1FB50E05-B670-4A25-BB1A-6F56EA8C0337}"/>
    <dgm:cxn modelId="{654C0421-79AC-2A43-83E8-0C0220561CE9}" type="presOf" srcId="{03F13277-1EBD-4833-B384-00F5BF4D85F2}" destId="{3120DADD-4BFE-426B-A232-3798B704FAC1}" srcOrd="0" destOrd="0" presId="urn:microsoft.com/office/officeart/2005/8/layout/vList2"/>
    <dgm:cxn modelId="{B9E8BB65-D0BF-BE47-B75C-95EC748B718D}" type="presOf" srcId="{D107AB50-CE76-4F48-A89A-6D3D2E9A94B4}" destId="{F2672531-28A8-44A8-985F-5AF5A9F27C26}" srcOrd="0" destOrd="0" presId="urn:microsoft.com/office/officeart/2005/8/layout/vList2"/>
    <dgm:cxn modelId="{BAB033EE-1F26-44FF-A160-335C248B7D5A}" srcId="{C50C0399-2267-4B10-A458-B48952F032E8}" destId="{F6687892-1797-4B5B-99E6-7E9CAAB502DB}" srcOrd="1" destOrd="0" parTransId="{2CB68C4A-4350-45A4-A65B-27FBDE961D33}" sibTransId="{EBF8188C-FD22-4335-A12B-54C0F90D8BE9}"/>
    <dgm:cxn modelId="{D5F600E7-28E6-214B-B989-DA4C30443524}" type="presOf" srcId="{F6687892-1797-4B5B-99E6-7E9CAAB502DB}" destId="{99773382-252E-408D-8C53-C7B20253D69F}" srcOrd="0" destOrd="0" presId="urn:microsoft.com/office/officeart/2005/8/layout/vList2"/>
    <dgm:cxn modelId="{98A116F3-C12E-4A6D-8FF0-B8742F2D0A2B}" srcId="{C50C0399-2267-4B10-A458-B48952F032E8}" destId="{F8EB5D47-93E2-4B4C-A3AE-DD2995816E14}" srcOrd="9" destOrd="0" parTransId="{A385B69E-3CD2-416E-BB07-74EED5134916}" sibTransId="{96958408-C0AE-4A60-BE23-852EB50FF4D0}"/>
    <dgm:cxn modelId="{35ABC6A3-C996-3D4F-BC79-5AB2D96B5505}" type="presOf" srcId="{C50C0399-2267-4B10-A458-B48952F032E8}" destId="{3A633440-145F-46AF-B168-0C5BFF66BC72}" srcOrd="0" destOrd="0" presId="urn:microsoft.com/office/officeart/2005/8/layout/vList2"/>
    <dgm:cxn modelId="{931E0BCB-EF64-445D-95E8-24B46CAA808B}" srcId="{C50C0399-2267-4B10-A458-B48952F032E8}" destId="{A8A4D55B-FA83-445F-9969-A07AB9879162}" srcOrd="8" destOrd="0" parTransId="{F2546B43-F3F5-46E7-95BD-EDDEFF01CD7E}" sibTransId="{8FA972BD-3CC1-452A-BA00-F8278EFFCE65}"/>
    <dgm:cxn modelId="{21207D3E-9EC2-5847-B024-CF90BAB885B4}" type="presOf" srcId="{F8EB5D47-93E2-4B4C-A3AE-DD2995816E14}" destId="{0CF78278-0E1B-4E42-82E5-A9202F5B06A5}" srcOrd="0" destOrd="0" presId="urn:microsoft.com/office/officeart/2005/8/layout/vList2"/>
    <dgm:cxn modelId="{4683224D-2589-534D-9C42-E1DC6FC3955D}" type="presParOf" srcId="{3A633440-145F-46AF-B168-0C5BFF66BC72}" destId="{9EE13A5C-50F0-4BF3-87CE-060F1B4F85E2}" srcOrd="0" destOrd="0" presId="urn:microsoft.com/office/officeart/2005/8/layout/vList2"/>
    <dgm:cxn modelId="{DE77A059-92E1-FB4C-9B6F-C65B4B550FCA}" type="presParOf" srcId="{3A633440-145F-46AF-B168-0C5BFF66BC72}" destId="{81901A0A-E1B8-4423-98C7-DB8D750C49F7}" srcOrd="1" destOrd="0" presId="urn:microsoft.com/office/officeart/2005/8/layout/vList2"/>
    <dgm:cxn modelId="{CFA497D3-2372-EB46-8CAC-7E8D8436ED1E}" type="presParOf" srcId="{3A633440-145F-46AF-B168-0C5BFF66BC72}" destId="{99773382-252E-408D-8C53-C7B20253D69F}" srcOrd="2" destOrd="0" presId="urn:microsoft.com/office/officeart/2005/8/layout/vList2"/>
    <dgm:cxn modelId="{6B02E0C8-5C6C-DF45-8E95-E57E1A61D15D}" type="presParOf" srcId="{3A633440-145F-46AF-B168-0C5BFF66BC72}" destId="{EF5365A5-BA6E-4858-8F10-3487953F2FD3}" srcOrd="3" destOrd="0" presId="urn:microsoft.com/office/officeart/2005/8/layout/vList2"/>
    <dgm:cxn modelId="{CE7D6357-827C-F244-9D16-3F3C9043AFE6}" type="presParOf" srcId="{3A633440-145F-46AF-B168-0C5BFF66BC72}" destId="{4CA1A81A-F87A-4144-AEC2-17DCE3798144}" srcOrd="4" destOrd="0" presId="urn:microsoft.com/office/officeart/2005/8/layout/vList2"/>
    <dgm:cxn modelId="{73904C3E-9AD2-B940-A276-754B3E34EE01}" type="presParOf" srcId="{3A633440-145F-46AF-B168-0C5BFF66BC72}" destId="{83FFA7FE-ECA7-43FA-9782-7D618B969BA2}" srcOrd="5" destOrd="0" presId="urn:microsoft.com/office/officeart/2005/8/layout/vList2"/>
    <dgm:cxn modelId="{4A086AB7-35C1-5442-9CEB-8FCCC5669DD3}" type="presParOf" srcId="{3A633440-145F-46AF-B168-0C5BFF66BC72}" destId="{0D7F832E-EFEA-4728-A0BA-1FF44FCE053D}" srcOrd="6" destOrd="0" presId="urn:microsoft.com/office/officeart/2005/8/layout/vList2"/>
    <dgm:cxn modelId="{29887453-46CE-644A-AAC5-AACF249B56F3}" type="presParOf" srcId="{3A633440-145F-46AF-B168-0C5BFF66BC72}" destId="{E40A962D-0286-4CFE-A0C9-6F1B3F0A1193}" srcOrd="7" destOrd="0" presId="urn:microsoft.com/office/officeart/2005/8/layout/vList2"/>
    <dgm:cxn modelId="{00D26DCB-0DE1-5F46-BA21-8251268555B8}" type="presParOf" srcId="{3A633440-145F-46AF-B168-0C5BFF66BC72}" destId="{F386AC6B-A253-4712-9A50-C5979A4A3A68}" srcOrd="8" destOrd="0" presId="urn:microsoft.com/office/officeart/2005/8/layout/vList2"/>
    <dgm:cxn modelId="{30412836-4D92-1740-B4A6-39E5836478D6}" type="presParOf" srcId="{3A633440-145F-46AF-B168-0C5BFF66BC72}" destId="{60109676-7F4E-4434-92AD-B3B11A5C3985}" srcOrd="9" destOrd="0" presId="urn:microsoft.com/office/officeart/2005/8/layout/vList2"/>
    <dgm:cxn modelId="{0F787F77-C871-534E-BDEE-475DE520267D}" type="presParOf" srcId="{3A633440-145F-46AF-B168-0C5BFF66BC72}" destId="{F2672531-28A8-44A8-985F-5AF5A9F27C26}" srcOrd="10" destOrd="0" presId="urn:microsoft.com/office/officeart/2005/8/layout/vList2"/>
    <dgm:cxn modelId="{98D52E3F-8655-C24C-AC5C-0AEA4FB9B6CB}" type="presParOf" srcId="{3A633440-145F-46AF-B168-0C5BFF66BC72}" destId="{EB5706F4-9605-4CBD-B236-E810A12D7895}" srcOrd="11" destOrd="0" presId="urn:microsoft.com/office/officeart/2005/8/layout/vList2"/>
    <dgm:cxn modelId="{A7655A4E-E81A-064D-991B-1B14A3E0B452}" type="presParOf" srcId="{3A633440-145F-46AF-B168-0C5BFF66BC72}" destId="{3120DADD-4BFE-426B-A232-3798B704FAC1}" srcOrd="12" destOrd="0" presId="urn:microsoft.com/office/officeart/2005/8/layout/vList2"/>
    <dgm:cxn modelId="{153C84F8-7189-2244-982C-EC7620316022}" type="presParOf" srcId="{3A633440-145F-46AF-B168-0C5BFF66BC72}" destId="{8FB6555B-70EC-4134-B2AE-62BBF1091A1B}" srcOrd="13" destOrd="0" presId="urn:microsoft.com/office/officeart/2005/8/layout/vList2"/>
    <dgm:cxn modelId="{E510CD05-539E-284A-9DDB-8E17E30B3F99}" type="presParOf" srcId="{3A633440-145F-46AF-B168-0C5BFF66BC72}" destId="{5A2677F5-0AD2-4A8F-94BB-14EABA81DD79}" srcOrd="14" destOrd="0" presId="urn:microsoft.com/office/officeart/2005/8/layout/vList2"/>
    <dgm:cxn modelId="{BF5816BB-BF6C-D641-A1FA-C479C713C11B}" type="presParOf" srcId="{3A633440-145F-46AF-B168-0C5BFF66BC72}" destId="{9ABF5F25-51A0-4DDB-8A09-73C57D657526}" srcOrd="15" destOrd="0" presId="urn:microsoft.com/office/officeart/2005/8/layout/vList2"/>
    <dgm:cxn modelId="{AA34CFF5-E5B5-3F48-BBCF-5A5A0454C6E2}" type="presParOf" srcId="{3A633440-145F-46AF-B168-0C5BFF66BC72}" destId="{7E1A07B0-E7AF-43FF-90DA-B3315DA91052}" srcOrd="16" destOrd="0" presId="urn:microsoft.com/office/officeart/2005/8/layout/vList2"/>
    <dgm:cxn modelId="{AC2665E1-8DFB-6842-806B-5B84A20D483C}" type="presParOf" srcId="{3A633440-145F-46AF-B168-0C5BFF66BC72}" destId="{3A4D3CC7-B95B-4CFD-8601-7EB58CDE1F40}" srcOrd="17" destOrd="0" presId="urn:microsoft.com/office/officeart/2005/8/layout/vList2"/>
    <dgm:cxn modelId="{58468F9A-628D-324C-A8F4-26A1DEDED2BB}" type="presParOf" srcId="{3A633440-145F-46AF-B168-0C5BFF66BC72}" destId="{0CF78278-0E1B-4E42-82E5-A9202F5B06A5}"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EECE96-FD3F-4238-B320-354902D420D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245303D-C0A8-4641-B4D3-F3B028AF4410}">
      <dgm:prSet phldrT="[Text]" custT="1"/>
      <dgm:spPr>
        <a:solidFill>
          <a:schemeClr val="accent1">
            <a:lumMod val="75000"/>
          </a:schemeClr>
        </a:solidFill>
      </dgm:spPr>
      <dgm:t>
        <a:bodyPr tIns="0"/>
        <a:lstStyle/>
        <a:p>
          <a:r>
            <a:rPr lang="en-US" sz="1800" dirty="0" smtClean="0"/>
            <a:t>Less Difficult</a:t>
          </a:r>
          <a:endParaRPr lang="en-US" sz="1800" dirty="0"/>
        </a:p>
      </dgm:t>
    </dgm:pt>
    <dgm:pt modelId="{D8D1DFCF-7911-4584-B4F4-02D496ABF2DC}" type="parTrans" cxnId="{FBB46CD5-153D-4855-A6C0-575D359B58E8}">
      <dgm:prSet/>
      <dgm:spPr/>
      <dgm:t>
        <a:bodyPr/>
        <a:lstStyle/>
        <a:p>
          <a:endParaRPr lang="en-US"/>
        </a:p>
      </dgm:t>
    </dgm:pt>
    <dgm:pt modelId="{9CF84EF7-4170-4252-AB3C-3FF5F7B9DDA1}" type="sibTrans" cxnId="{FBB46CD5-153D-4855-A6C0-575D359B58E8}">
      <dgm:prSet/>
      <dgm:spPr/>
      <dgm:t>
        <a:bodyPr/>
        <a:lstStyle/>
        <a:p>
          <a:endParaRPr lang="en-US"/>
        </a:p>
      </dgm:t>
    </dgm:pt>
    <dgm:pt modelId="{50F25B19-350D-47F8-AD06-CCFD2F9BE587}">
      <dgm:prSet phldrT="[Text]" custT="1"/>
      <dgm:spPr>
        <a:solidFill>
          <a:schemeClr val="accent1">
            <a:lumMod val="75000"/>
          </a:schemeClr>
        </a:solidFill>
      </dgm:spPr>
      <dgm:t>
        <a:bodyPr tIns="0"/>
        <a:lstStyle/>
        <a:p>
          <a:r>
            <a:rPr lang="en-US" sz="1800" dirty="0" smtClean="0"/>
            <a:t>More Difficult</a:t>
          </a:r>
          <a:endParaRPr lang="en-US" sz="1800" dirty="0"/>
        </a:p>
      </dgm:t>
    </dgm:pt>
    <dgm:pt modelId="{6E613A1C-4942-4F08-827A-C8EECB6D6FF5}" type="parTrans" cxnId="{8172E49C-7ABE-4A3A-BB12-FF4CD7D9F6D3}">
      <dgm:prSet/>
      <dgm:spPr/>
      <dgm:t>
        <a:bodyPr/>
        <a:lstStyle/>
        <a:p>
          <a:endParaRPr lang="en-US"/>
        </a:p>
      </dgm:t>
    </dgm:pt>
    <dgm:pt modelId="{DB5371C9-C16B-4E71-978A-6EAAAA56F9C7}" type="sibTrans" cxnId="{8172E49C-7ABE-4A3A-BB12-FF4CD7D9F6D3}">
      <dgm:prSet/>
      <dgm:spPr/>
      <dgm:t>
        <a:bodyPr/>
        <a:lstStyle/>
        <a:p>
          <a:endParaRPr lang="en-US"/>
        </a:p>
      </dgm:t>
    </dgm:pt>
    <dgm:pt modelId="{05C0E0F2-D327-455E-BE9D-74BFE05FD9C7}">
      <dgm:prSet phldrT="[Text]" custT="1"/>
      <dgm:spPr>
        <a:solidFill>
          <a:schemeClr val="accent1">
            <a:lumMod val="75000"/>
          </a:schemeClr>
        </a:solidFill>
      </dgm:spPr>
      <dgm:t>
        <a:bodyPr tIns="0"/>
        <a:lstStyle/>
        <a:p>
          <a:r>
            <a:rPr lang="en-US" sz="1400" dirty="0" smtClean="0"/>
            <a:t>Voting procedures and their consistent application</a:t>
          </a:r>
          <a:endParaRPr lang="en-US" sz="1400" dirty="0"/>
        </a:p>
      </dgm:t>
    </dgm:pt>
    <dgm:pt modelId="{4A32C6D8-F62C-4667-8672-9D70C4FE6313}" type="parTrans" cxnId="{5E9E723C-BCF4-46E3-9204-2D5DF9F22F40}">
      <dgm:prSet/>
      <dgm:spPr/>
      <dgm:t>
        <a:bodyPr/>
        <a:lstStyle/>
        <a:p>
          <a:endParaRPr lang="en-US"/>
        </a:p>
      </dgm:t>
    </dgm:pt>
    <dgm:pt modelId="{97327648-7634-4AAE-9CC2-0FAC928B3DC4}" type="sibTrans" cxnId="{5E9E723C-BCF4-46E3-9204-2D5DF9F22F40}">
      <dgm:prSet/>
      <dgm:spPr/>
      <dgm:t>
        <a:bodyPr/>
        <a:lstStyle/>
        <a:p>
          <a:endParaRPr lang="en-US"/>
        </a:p>
      </dgm:t>
    </dgm:pt>
    <dgm:pt modelId="{03783F09-E8E2-4E34-B37C-8387D3B04442}">
      <dgm:prSet custT="1"/>
      <dgm:spPr>
        <a:solidFill>
          <a:schemeClr val="accent1">
            <a:lumMod val="75000"/>
          </a:schemeClr>
        </a:solidFill>
      </dgm:spPr>
      <dgm:t>
        <a:bodyPr tIns="0"/>
        <a:lstStyle/>
        <a:p>
          <a:r>
            <a:rPr lang="en-US" sz="1400" dirty="0" smtClean="0"/>
            <a:t>Voting alignment between LLSC and Senior Committees</a:t>
          </a:r>
          <a:endParaRPr lang="en-US" sz="1400" dirty="0"/>
        </a:p>
      </dgm:t>
    </dgm:pt>
    <dgm:pt modelId="{E0DEF175-3A5E-4A22-AAC4-DC7834CA4BEC}" type="parTrans" cxnId="{E9565F0B-D1BB-4FE0-A16B-B1EB9D566391}">
      <dgm:prSet/>
      <dgm:spPr/>
      <dgm:t>
        <a:bodyPr/>
        <a:lstStyle/>
        <a:p>
          <a:endParaRPr lang="en-US"/>
        </a:p>
      </dgm:t>
    </dgm:pt>
    <dgm:pt modelId="{155E51A9-AD2C-4E06-A096-7FBC01D5FC65}" type="sibTrans" cxnId="{E9565F0B-D1BB-4FE0-A16B-B1EB9D566391}">
      <dgm:prSet/>
      <dgm:spPr/>
      <dgm:t>
        <a:bodyPr/>
        <a:lstStyle/>
        <a:p>
          <a:endParaRPr lang="en-US"/>
        </a:p>
      </dgm:t>
    </dgm:pt>
    <dgm:pt modelId="{5E22B571-78AD-4B6F-960A-B63A0A7E6825}">
      <dgm:prSet custT="1"/>
      <dgm:spPr>
        <a:solidFill>
          <a:schemeClr val="accent1">
            <a:lumMod val="75000"/>
          </a:schemeClr>
        </a:solidFill>
      </dgm:spPr>
      <dgm:t>
        <a:bodyPr tIns="0"/>
        <a:lstStyle/>
        <a:p>
          <a:r>
            <a:rPr lang="en-US" sz="1800" dirty="0" smtClean="0"/>
            <a:t>Most Difficult**</a:t>
          </a:r>
          <a:endParaRPr lang="en-US" sz="1800" dirty="0"/>
        </a:p>
      </dgm:t>
    </dgm:pt>
    <dgm:pt modelId="{DB131F18-E22A-4468-8F40-EBA88B3BBE06}" type="parTrans" cxnId="{EC3DF0E4-1D9C-4BA2-A3BE-0F0BF73EFC08}">
      <dgm:prSet/>
      <dgm:spPr/>
      <dgm:t>
        <a:bodyPr/>
        <a:lstStyle/>
        <a:p>
          <a:endParaRPr lang="en-US"/>
        </a:p>
      </dgm:t>
    </dgm:pt>
    <dgm:pt modelId="{69A5B7FF-7F4F-48E0-B676-89BD8C54D6E3}" type="sibTrans" cxnId="{EC3DF0E4-1D9C-4BA2-A3BE-0F0BF73EFC08}">
      <dgm:prSet/>
      <dgm:spPr/>
      <dgm:t>
        <a:bodyPr/>
        <a:lstStyle/>
        <a:p>
          <a:endParaRPr lang="en-US"/>
        </a:p>
      </dgm:t>
    </dgm:pt>
    <dgm:pt modelId="{1BA0FE99-21A3-4E3A-8CA2-1446FD1FF2D0}">
      <dgm:prSet custT="1"/>
      <dgm:spPr>
        <a:solidFill>
          <a:schemeClr val="accent1">
            <a:lumMod val="75000"/>
          </a:schemeClr>
        </a:solidFill>
      </dgm:spPr>
      <dgm:t>
        <a:bodyPr tIns="0"/>
        <a:lstStyle/>
        <a:p>
          <a:r>
            <a:rPr lang="en-US" sz="1400" dirty="0" smtClean="0"/>
            <a:t>Sector weighting across sectors</a:t>
          </a:r>
          <a:endParaRPr lang="en-US" sz="1400" dirty="0"/>
        </a:p>
      </dgm:t>
    </dgm:pt>
    <dgm:pt modelId="{B5A544EE-919D-47AE-8A6C-37557FFD76FC}" type="parTrans" cxnId="{E8358F64-6C63-4C5B-8551-6F847C8C4494}">
      <dgm:prSet/>
      <dgm:spPr/>
      <dgm:t>
        <a:bodyPr/>
        <a:lstStyle/>
        <a:p>
          <a:endParaRPr lang="en-US"/>
        </a:p>
      </dgm:t>
    </dgm:pt>
    <dgm:pt modelId="{406E1F21-6555-4D70-99D0-F86507B82C44}" type="sibTrans" cxnId="{E8358F64-6C63-4C5B-8551-6F847C8C4494}">
      <dgm:prSet/>
      <dgm:spPr/>
      <dgm:t>
        <a:bodyPr/>
        <a:lstStyle/>
        <a:p>
          <a:endParaRPr lang="en-US"/>
        </a:p>
      </dgm:t>
    </dgm:pt>
    <dgm:pt modelId="{2AC289F4-BC7A-A546-8FF5-588E2575DC18}">
      <dgm:prSet phldrT="[Text]" custT="1"/>
      <dgm:spPr>
        <a:solidFill>
          <a:schemeClr val="accent1">
            <a:lumMod val="75000"/>
          </a:schemeClr>
        </a:solidFill>
      </dgm:spPr>
      <dgm:t>
        <a:bodyPr tIns="0"/>
        <a:lstStyle/>
        <a:p>
          <a:r>
            <a:rPr lang="en-US" sz="1400" dirty="0" smtClean="0"/>
            <a:t>Streamlining /consolidating further  committees, subcommittees, and task forces </a:t>
          </a:r>
          <a:endParaRPr lang="en-US" sz="1400" dirty="0"/>
        </a:p>
      </dgm:t>
    </dgm:pt>
    <dgm:pt modelId="{E966656E-AC37-0343-A5C7-81D2AE46DC3F}" type="parTrans" cxnId="{23C93B8F-01C5-9241-8FFB-3A8356CF145F}">
      <dgm:prSet/>
      <dgm:spPr/>
      <dgm:t>
        <a:bodyPr/>
        <a:lstStyle/>
        <a:p>
          <a:endParaRPr lang="en-US"/>
        </a:p>
      </dgm:t>
    </dgm:pt>
    <dgm:pt modelId="{94F9ECC7-5EE6-9C4B-8B04-CF84F6F9BF01}" type="sibTrans" cxnId="{23C93B8F-01C5-9241-8FFB-3A8356CF145F}">
      <dgm:prSet/>
      <dgm:spPr/>
      <dgm:t>
        <a:bodyPr/>
        <a:lstStyle/>
        <a:p>
          <a:endParaRPr lang="en-US"/>
        </a:p>
      </dgm:t>
    </dgm:pt>
    <dgm:pt modelId="{A368EFBD-4B14-A547-BFDE-0583983A99B8}">
      <dgm:prSet custT="1"/>
      <dgm:spPr>
        <a:solidFill>
          <a:schemeClr val="accent1">
            <a:lumMod val="75000"/>
          </a:schemeClr>
        </a:solidFill>
      </dgm:spPr>
      <dgm:t>
        <a:bodyPr tIns="0"/>
        <a:lstStyle/>
        <a:p>
          <a:r>
            <a:rPr lang="en-US" sz="1400" dirty="0" smtClean="0"/>
            <a:t>Role/structure of MRC/MC</a:t>
          </a:r>
          <a:endParaRPr lang="en-US" sz="1400" dirty="0"/>
        </a:p>
      </dgm:t>
    </dgm:pt>
    <dgm:pt modelId="{0647BE7F-1E8D-4E4D-BA90-A77AAA36750F}" type="parTrans" cxnId="{174039AB-2D12-4749-8355-FF7F9CD4ACDE}">
      <dgm:prSet/>
      <dgm:spPr/>
      <dgm:t>
        <a:bodyPr/>
        <a:lstStyle/>
        <a:p>
          <a:endParaRPr lang="en-US"/>
        </a:p>
      </dgm:t>
    </dgm:pt>
    <dgm:pt modelId="{5DF1EE27-8D53-F74C-8722-148083B0C2DA}" type="sibTrans" cxnId="{174039AB-2D12-4749-8355-FF7F9CD4ACDE}">
      <dgm:prSet/>
      <dgm:spPr/>
      <dgm:t>
        <a:bodyPr/>
        <a:lstStyle/>
        <a:p>
          <a:endParaRPr lang="en-US"/>
        </a:p>
      </dgm:t>
    </dgm:pt>
    <dgm:pt modelId="{7EAD9FEE-CDE6-4339-8CA7-3A0DFB40EEB9}">
      <dgm:prSet custT="1"/>
      <dgm:spPr>
        <a:solidFill>
          <a:schemeClr val="accent1">
            <a:lumMod val="75000"/>
          </a:schemeClr>
        </a:solidFill>
      </dgm:spPr>
      <dgm:t>
        <a:bodyPr tIns="0"/>
        <a:lstStyle/>
        <a:p>
          <a:r>
            <a:rPr lang="en-US" sz="1400" dirty="0" smtClean="0"/>
            <a:t> Reassignment of 205 rights between members and PJM Board</a:t>
          </a:r>
          <a:endParaRPr lang="en-US" sz="1400" dirty="0"/>
        </a:p>
      </dgm:t>
    </dgm:pt>
    <dgm:pt modelId="{AF40C9C5-5085-4783-A538-9AB62094B64D}" type="parTrans" cxnId="{3634B726-B356-4396-9C5A-F7FACA4D07AF}">
      <dgm:prSet/>
      <dgm:spPr/>
      <dgm:t>
        <a:bodyPr/>
        <a:lstStyle/>
        <a:p>
          <a:endParaRPr lang="en-US"/>
        </a:p>
      </dgm:t>
    </dgm:pt>
    <dgm:pt modelId="{9C1E0257-A26E-4E79-9AFB-F66A8BC27F26}" type="sibTrans" cxnId="{3634B726-B356-4396-9C5A-F7FACA4D07AF}">
      <dgm:prSet/>
      <dgm:spPr/>
      <dgm:t>
        <a:bodyPr/>
        <a:lstStyle/>
        <a:p>
          <a:endParaRPr lang="en-US"/>
        </a:p>
      </dgm:t>
    </dgm:pt>
    <dgm:pt modelId="{39636B23-8C5E-6242-B07B-C55E6BE8E627}">
      <dgm:prSet custT="1"/>
      <dgm:spPr>
        <a:solidFill>
          <a:schemeClr val="accent1">
            <a:lumMod val="75000"/>
          </a:schemeClr>
        </a:solidFill>
      </dgm:spPr>
      <dgm:t>
        <a:bodyPr tIns="0"/>
        <a:lstStyle/>
        <a:p>
          <a:r>
            <a:rPr lang="en-US" sz="1400" dirty="0" smtClean="0"/>
            <a:t>Sector number,  definitions, enforcement</a:t>
          </a:r>
          <a:endParaRPr lang="en-US" sz="1400" dirty="0"/>
        </a:p>
      </dgm:t>
    </dgm:pt>
    <dgm:pt modelId="{2A40A606-687D-5D4A-BA3E-FF6E2A8ACD84}" type="parTrans" cxnId="{EB3C0F23-1E47-2340-8AD1-3D20D927F845}">
      <dgm:prSet/>
      <dgm:spPr/>
      <dgm:t>
        <a:bodyPr/>
        <a:lstStyle/>
        <a:p>
          <a:endParaRPr lang="en-US"/>
        </a:p>
      </dgm:t>
    </dgm:pt>
    <dgm:pt modelId="{69B972EE-7044-3545-B194-B2F8C58881B1}" type="sibTrans" cxnId="{EB3C0F23-1E47-2340-8AD1-3D20D927F845}">
      <dgm:prSet/>
      <dgm:spPr/>
      <dgm:t>
        <a:bodyPr/>
        <a:lstStyle/>
        <a:p>
          <a:endParaRPr lang="en-US"/>
        </a:p>
      </dgm:t>
    </dgm:pt>
    <dgm:pt modelId="{0E1AF169-0122-3747-AC3A-EDA5E07214FE}">
      <dgm:prSet custT="1"/>
      <dgm:spPr>
        <a:solidFill>
          <a:schemeClr val="accent1">
            <a:lumMod val="75000"/>
          </a:schemeClr>
        </a:solidFill>
      </dgm:spPr>
      <dgm:t>
        <a:bodyPr tIns="0"/>
        <a:lstStyle/>
        <a:p>
          <a:r>
            <a:rPr lang="en-US" sz="1400" dirty="0" smtClean="0"/>
            <a:t>Voting thresholds</a:t>
          </a:r>
          <a:endParaRPr lang="en-US" sz="1400" dirty="0"/>
        </a:p>
      </dgm:t>
    </dgm:pt>
    <dgm:pt modelId="{3A711B79-FD6A-DC4E-817E-815A60F5D09D}" type="parTrans" cxnId="{2B57E9C3-5E7C-DC41-9230-5C14472C309A}">
      <dgm:prSet/>
      <dgm:spPr/>
      <dgm:t>
        <a:bodyPr/>
        <a:lstStyle/>
        <a:p>
          <a:endParaRPr lang="en-US"/>
        </a:p>
      </dgm:t>
    </dgm:pt>
    <dgm:pt modelId="{8B18342D-9CC0-0D4A-9DDF-8A391CD0E242}" type="sibTrans" cxnId="{2B57E9C3-5E7C-DC41-9230-5C14472C309A}">
      <dgm:prSet/>
      <dgm:spPr/>
      <dgm:t>
        <a:bodyPr/>
        <a:lstStyle/>
        <a:p>
          <a:endParaRPr lang="en-US"/>
        </a:p>
      </dgm:t>
    </dgm:pt>
    <dgm:pt modelId="{9FC56602-644A-4DE3-82F4-2ED57571CE9B}">
      <dgm:prSet custT="1"/>
      <dgm:spPr>
        <a:solidFill>
          <a:schemeClr val="accent1">
            <a:lumMod val="75000"/>
          </a:schemeClr>
        </a:solidFill>
      </dgm:spPr>
      <dgm:t>
        <a:bodyPr/>
        <a:lstStyle/>
        <a:p>
          <a:r>
            <a:rPr lang="en-US" sz="1400" dirty="0" smtClean="0"/>
            <a:t>Sub-weighting within  certain sectors</a:t>
          </a:r>
          <a:endParaRPr lang="en-US" sz="1400" dirty="0"/>
        </a:p>
      </dgm:t>
    </dgm:pt>
    <dgm:pt modelId="{8BC71563-BB2F-492E-A436-782931F4194C}" type="parTrans" cxnId="{343B461D-6F7B-4912-A5FF-8FFC08A2158B}">
      <dgm:prSet/>
      <dgm:spPr/>
      <dgm:t>
        <a:bodyPr/>
        <a:lstStyle/>
        <a:p>
          <a:endParaRPr lang="en-US"/>
        </a:p>
      </dgm:t>
    </dgm:pt>
    <dgm:pt modelId="{4094C203-809C-48B4-BA35-75B7AAAE89B1}" type="sibTrans" cxnId="{343B461D-6F7B-4912-A5FF-8FFC08A2158B}">
      <dgm:prSet/>
      <dgm:spPr/>
      <dgm:t>
        <a:bodyPr/>
        <a:lstStyle/>
        <a:p>
          <a:endParaRPr lang="en-US"/>
        </a:p>
      </dgm:t>
    </dgm:pt>
    <dgm:pt modelId="{019E838C-5684-4FEC-B764-521660C60A2D}">
      <dgm:prSet custT="1"/>
      <dgm:spPr>
        <a:solidFill>
          <a:schemeClr val="accent1">
            <a:lumMod val="75000"/>
          </a:schemeClr>
        </a:solidFill>
      </dgm:spPr>
      <dgm:t>
        <a:bodyPr tIns="0"/>
        <a:lstStyle/>
        <a:p>
          <a:r>
            <a:rPr lang="en-US" sz="1400" dirty="0" smtClean="0"/>
            <a:t>Role of Agents</a:t>
          </a:r>
          <a:endParaRPr lang="en-US" sz="1400" dirty="0"/>
        </a:p>
      </dgm:t>
    </dgm:pt>
    <dgm:pt modelId="{8E7DF467-7AFE-4AAF-9DFF-797FA7A9564F}" type="parTrans" cxnId="{18F213F8-6722-4634-BE73-4987BDEA3D81}">
      <dgm:prSet/>
      <dgm:spPr/>
      <dgm:t>
        <a:bodyPr/>
        <a:lstStyle/>
        <a:p>
          <a:endParaRPr lang="en-US"/>
        </a:p>
      </dgm:t>
    </dgm:pt>
    <dgm:pt modelId="{2E13711C-D730-4F77-B9C1-C1335D43D291}" type="sibTrans" cxnId="{18F213F8-6722-4634-BE73-4987BDEA3D81}">
      <dgm:prSet/>
      <dgm:spPr/>
      <dgm:t>
        <a:bodyPr/>
        <a:lstStyle/>
        <a:p>
          <a:endParaRPr lang="en-US"/>
        </a:p>
      </dgm:t>
    </dgm:pt>
    <dgm:pt modelId="{1E5DB1BA-F53E-4039-A9B2-1F00C2BFC036}" type="pres">
      <dgm:prSet presAssocID="{92EECE96-FD3F-4238-B320-354902D420D4}" presName="CompostProcess" presStyleCnt="0">
        <dgm:presLayoutVars>
          <dgm:dir/>
          <dgm:resizeHandles val="exact"/>
        </dgm:presLayoutVars>
      </dgm:prSet>
      <dgm:spPr/>
      <dgm:t>
        <a:bodyPr/>
        <a:lstStyle/>
        <a:p>
          <a:endParaRPr lang="en-US"/>
        </a:p>
      </dgm:t>
    </dgm:pt>
    <dgm:pt modelId="{3E4F9E34-4F7C-43B6-8F99-A894C42FED6C}" type="pres">
      <dgm:prSet presAssocID="{92EECE96-FD3F-4238-B320-354902D420D4}" presName="arrow" presStyleLbl="bgShp" presStyleIdx="0" presStyleCnt="1" custScaleX="117647" custLinFactNeighborX="4711"/>
      <dgm:spPr>
        <a:solidFill>
          <a:srgbClr val="00B050"/>
        </a:solidFill>
      </dgm:spPr>
    </dgm:pt>
    <dgm:pt modelId="{B1748C7D-5D70-442B-98A5-D7669D5A621D}" type="pres">
      <dgm:prSet presAssocID="{92EECE96-FD3F-4238-B320-354902D420D4}" presName="linearProcess" presStyleCnt="0"/>
      <dgm:spPr/>
    </dgm:pt>
    <dgm:pt modelId="{C53B5309-D606-4088-9C66-200DD1CF64B0}" type="pres">
      <dgm:prSet presAssocID="{D245303D-C0A8-4641-B4D3-F3B028AF4410}" presName="textNode" presStyleLbl="node1" presStyleIdx="0" presStyleCnt="3" custScaleX="89973" custScaleY="116509" custLinFactNeighborX="-7529" custLinFactNeighborY="156">
        <dgm:presLayoutVars>
          <dgm:bulletEnabled val="1"/>
        </dgm:presLayoutVars>
      </dgm:prSet>
      <dgm:spPr/>
      <dgm:t>
        <a:bodyPr/>
        <a:lstStyle/>
        <a:p>
          <a:endParaRPr lang="en-US"/>
        </a:p>
      </dgm:t>
    </dgm:pt>
    <dgm:pt modelId="{534F6142-ABEC-4D8E-956B-A72F56C5107E}" type="pres">
      <dgm:prSet presAssocID="{9CF84EF7-4170-4252-AB3C-3FF5F7B9DDA1}" presName="sibTrans" presStyleCnt="0"/>
      <dgm:spPr/>
    </dgm:pt>
    <dgm:pt modelId="{BE1B6A36-0CC0-46E1-9E67-2FF64F3809FE}" type="pres">
      <dgm:prSet presAssocID="{50F25B19-350D-47F8-AD06-CCFD2F9BE587}" presName="textNode" presStyleLbl="node1" presStyleIdx="1" presStyleCnt="3" custScaleX="90354" custScaleY="115885" custLinFactNeighborX="-68536" custLinFactNeighborY="-156">
        <dgm:presLayoutVars>
          <dgm:bulletEnabled val="1"/>
        </dgm:presLayoutVars>
      </dgm:prSet>
      <dgm:spPr/>
      <dgm:t>
        <a:bodyPr/>
        <a:lstStyle/>
        <a:p>
          <a:endParaRPr lang="en-US"/>
        </a:p>
      </dgm:t>
    </dgm:pt>
    <dgm:pt modelId="{2FC9F996-0D8C-4B06-AE17-C8557CF21B84}" type="pres">
      <dgm:prSet presAssocID="{DB5371C9-C16B-4E71-978A-6EAAAA56F9C7}" presName="sibTrans" presStyleCnt="0"/>
      <dgm:spPr/>
    </dgm:pt>
    <dgm:pt modelId="{3A99F67E-8C86-4000-BF4F-58C37C496E43}" type="pres">
      <dgm:prSet presAssocID="{5E22B571-78AD-4B6F-960A-B63A0A7E6825}" presName="textNode" presStyleLbl="node1" presStyleIdx="2" presStyleCnt="3" custScaleX="87928" custScaleY="116509" custLinFactX="-5782" custLinFactNeighborX="-100000" custLinFactNeighborY="156">
        <dgm:presLayoutVars>
          <dgm:bulletEnabled val="1"/>
        </dgm:presLayoutVars>
      </dgm:prSet>
      <dgm:spPr/>
      <dgm:t>
        <a:bodyPr/>
        <a:lstStyle/>
        <a:p>
          <a:endParaRPr lang="en-US"/>
        </a:p>
      </dgm:t>
    </dgm:pt>
  </dgm:ptLst>
  <dgm:cxnLst>
    <dgm:cxn modelId="{174039AB-2D12-4749-8355-FF7F9CD4ACDE}" srcId="{50F25B19-350D-47F8-AD06-CCFD2F9BE587}" destId="{A368EFBD-4B14-A547-BFDE-0583983A99B8}" srcOrd="1" destOrd="0" parTransId="{0647BE7F-1E8D-4E4D-BA90-A77AAA36750F}" sibTransId="{5DF1EE27-8D53-F74C-8722-148083B0C2DA}"/>
    <dgm:cxn modelId="{CD228A94-F52D-0648-848E-89C6E78ECC0D}" type="presOf" srcId="{39636B23-8C5E-6242-B07B-C55E6BE8E627}" destId="{BE1B6A36-0CC0-46E1-9E67-2FF64F3809FE}" srcOrd="0" destOrd="3" presId="urn:microsoft.com/office/officeart/2005/8/layout/hProcess9"/>
    <dgm:cxn modelId="{FFAF8A47-5278-6946-BD31-910CF3647128}" type="presOf" srcId="{019E838C-5684-4FEC-B764-521660C60A2D}" destId="{3A99F67E-8C86-4000-BF4F-58C37C496E43}" srcOrd="0" destOrd="3" presId="urn:microsoft.com/office/officeart/2005/8/layout/hProcess9"/>
    <dgm:cxn modelId="{FA12C07E-6B26-2E49-AF4B-3C7B902632C8}" type="presOf" srcId="{1BA0FE99-21A3-4E3A-8CA2-1446FD1FF2D0}" destId="{3A99F67E-8C86-4000-BF4F-58C37C496E43}" srcOrd="0" destOrd="1" presId="urn:microsoft.com/office/officeart/2005/8/layout/hProcess9"/>
    <dgm:cxn modelId="{3634B726-B356-4396-9C5A-F7FACA4D07AF}" srcId="{5E22B571-78AD-4B6F-960A-B63A0A7E6825}" destId="{7EAD9FEE-CDE6-4339-8CA7-3A0DFB40EEB9}" srcOrd="1" destOrd="0" parTransId="{AF40C9C5-5085-4783-A538-9AB62094B64D}" sibTransId="{9C1E0257-A26E-4E79-9AFB-F66A8BC27F26}"/>
    <dgm:cxn modelId="{DC87F37D-02AE-BF43-9443-55702F266948}" type="presOf" srcId="{7EAD9FEE-CDE6-4339-8CA7-3A0DFB40EEB9}" destId="{3A99F67E-8C86-4000-BF4F-58C37C496E43}" srcOrd="0" destOrd="2" presId="urn:microsoft.com/office/officeart/2005/8/layout/hProcess9"/>
    <dgm:cxn modelId="{343B461D-6F7B-4912-A5FF-8FFC08A2158B}" srcId="{50F25B19-350D-47F8-AD06-CCFD2F9BE587}" destId="{9FC56602-644A-4DE3-82F4-2ED57571CE9B}" srcOrd="4" destOrd="0" parTransId="{8BC71563-BB2F-492E-A436-782931F4194C}" sibTransId="{4094C203-809C-48B4-BA35-75B7AAAE89B1}"/>
    <dgm:cxn modelId="{5EFD5F72-A562-1C4D-A952-0397DF05093D}" type="presOf" srcId="{9FC56602-644A-4DE3-82F4-2ED57571CE9B}" destId="{BE1B6A36-0CC0-46E1-9E67-2FF64F3809FE}" srcOrd="0" destOrd="5" presId="urn:microsoft.com/office/officeart/2005/8/layout/hProcess9"/>
    <dgm:cxn modelId="{5E9E723C-BCF4-46E3-9204-2D5DF9F22F40}" srcId="{D245303D-C0A8-4641-B4D3-F3B028AF4410}" destId="{05C0E0F2-D327-455E-BE9D-74BFE05FD9C7}" srcOrd="0" destOrd="0" parTransId="{4A32C6D8-F62C-4667-8672-9D70C4FE6313}" sibTransId="{97327648-7634-4AAE-9CC2-0FAC928B3DC4}"/>
    <dgm:cxn modelId="{F7FD41FC-4B3D-3242-9C64-F733B967FA8A}" type="presOf" srcId="{03783F09-E8E2-4E34-B37C-8387D3B04442}" destId="{BE1B6A36-0CC0-46E1-9E67-2FF64F3809FE}" srcOrd="0" destOrd="1" presId="urn:microsoft.com/office/officeart/2005/8/layout/hProcess9"/>
    <dgm:cxn modelId="{E7E25B1B-D882-8746-855A-ACB132C7FE60}" type="presOf" srcId="{92EECE96-FD3F-4238-B320-354902D420D4}" destId="{1E5DB1BA-F53E-4039-A9B2-1F00C2BFC036}" srcOrd="0" destOrd="0" presId="urn:microsoft.com/office/officeart/2005/8/layout/hProcess9"/>
    <dgm:cxn modelId="{E8358F64-6C63-4C5B-8551-6F847C8C4494}" srcId="{5E22B571-78AD-4B6F-960A-B63A0A7E6825}" destId="{1BA0FE99-21A3-4E3A-8CA2-1446FD1FF2D0}" srcOrd="0" destOrd="0" parTransId="{B5A544EE-919D-47AE-8A6C-37557FFD76FC}" sibTransId="{406E1F21-6555-4D70-99D0-F86507B82C44}"/>
    <dgm:cxn modelId="{E9565F0B-D1BB-4FE0-A16B-B1EB9D566391}" srcId="{50F25B19-350D-47F8-AD06-CCFD2F9BE587}" destId="{03783F09-E8E2-4E34-B37C-8387D3B04442}" srcOrd="0" destOrd="0" parTransId="{E0DEF175-3A5E-4A22-AAC4-DC7834CA4BEC}" sibTransId="{155E51A9-AD2C-4E06-A096-7FBC01D5FC65}"/>
    <dgm:cxn modelId="{8172E49C-7ABE-4A3A-BB12-FF4CD7D9F6D3}" srcId="{92EECE96-FD3F-4238-B320-354902D420D4}" destId="{50F25B19-350D-47F8-AD06-CCFD2F9BE587}" srcOrd="1" destOrd="0" parTransId="{6E613A1C-4942-4F08-827A-C8EECB6D6FF5}" sibTransId="{DB5371C9-C16B-4E71-978A-6EAAAA56F9C7}"/>
    <dgm:cxn modelId="{142D1C95-DB3A-0A47-954B-E55EB607B02E}" type="presOf" srcId="{5E22B571-78AD-4B6F-960A-B63A0A7E6825}" destId="{3A99F67E-8C86-4000-BF4F-58C37C496E43}" srcOrd="0" destOrd="0" presId="urn:microsoft.com/office/officeart/2005/8/layout/hProcess9"/>
    <dgm:cxn modelId="{20EE99C5-BFF7-7849-BD64-7601305658C1}" type="presOf" srcId="{2AC289F4-BC7A-A546-8FF5-588E2575DC18}" destId="{C53B5309-D606-4088-9C66-200DD1CF64B0}" srcOrd="0" destOrd="2" presId="urn:microsoft.com/office/officeart/2005/8/layout/hProcess9"/>
    <dgm:cxn modelId="{C56A8ED9-F0BC-5046-9036-268C52E1C7D5}" type="presOf" srcId="{A368EFBD-4B14-A547-BFDE-0583983A99B8}" destId="{BE1B6A36-0CC0-46E1-9E67-2FF64F3809FE}" srcOrd="0" destOrd="2" presId="urn:microsoft.com/office/officeart/2005/8/layout/hProcess9"/>
    <dgm:cxn modelId="{A773C082-C21D-D04C-8AEC-BD0F3E5843D9}" type="presOf" srcId="{D245303D-C0A8-4641-B4D3-F3B028AF4410}" destId="{C53B5309-D606-4088-9C66-200DD1CF64B0}" srcOrd="0" destOrd="0" presId="urn:microsoft.com/office/officeart/2005/8/layout/hProcess9"/>
    <dgm:cxn modelId="{23C93B8F-01C5-9241-8FFB-3A8356CF145F}" srcId="{D245303D-C0A8-4641-B4D3-F3B028AF4410}" destId="{2AC289F4-BC7A-A546-8FF5-588E2575DC18}" srcOrd="1" destOrd="0" parTransId="{E966656E-AC37-0343-A5C7-81D2AE46DC3F}" sibTransId="{94F9ECC7-5EE6-9C4B-8B04-CF84F6F9BF01}"/>
    <dgm:cxn modelId="{2B57E9C3-5E7C-DC41-9230-5C14472C309A}" srcId="{50F25B19-350D-47F8-AD06-CCFD2F9BE587}" destId="{0E1AF169-0122-3747-AC3A-EDA5E07214FE}" srcOrd="3" destOrd="0" parTransId="{3A711B79-FD6A-DC4E-817E-815A60F5D09D}" sibTransId="{8B18342D-9CC0-0D4A-9DDF-8A391CD0E242}"/>
    <dgm:cxn modelId="{872E00F2-BA54-7745-BEC3-C3A08C983A8B}" type="presOf" srcId="{05C0E0F2-D327-455E-BE9D-74BFE05FD9C7}" destId="{C53B5309-D606-4088-9C66-200DD1CF64B0}" srcOrd="0" destOrd="1" presId="urn:microsoft.com/office/officeart/2005/8/layout/hProcess9"/>
    <dgm:cxn modelId="{F41BC984-1727-1541-9C77-6B29C87B80AA}" type="presOf" srcId="{0E1AF169-0122-3747-AC3A-EDA5E07214FE}" destId="{BE1B6A36-0CC0-46E1-9E67-2FF64F3809FE}" srcOrd="0" destOrd="4" presId="urn:microsoft.com/office/officeart/2005/8/layout/hProcess9"/>
    <dgm:cxn modelId="{8EF6C315-2789-7745-B28A-E20B718D3AA1}" type="presOf" srcId="{50F25B19-350D-47F8-AD06-CCFD2F9BE587}" destId="{BE1B6A36-0CC0-46E1-9E67-2FF64F3809FE}" srcOrd="0" destOrd="0" presId="urn:microsoft.com/office/officeart/2005/8/layout/hProcess9"/>
    <dgm:cxn modelId="{EC3DF0E4-1D9C-4BA2-A3BE-0F0BF73EFC08}" srcId="{92EECE96-FD3F-4238-B320-354902D420D4}" destId="{5E22B571-78AD-4B6F-960A-B63A0A7E6825}" srcOrd="2" destOrd="0" parTransId="{DB131F18-E22A-4468-8F40-EBA88B3BBE06}" sibTransId="{69A5B7FF-7F4F-48E0-B676-89BD8C54D6E3}"/>
    <dgm:cxn modelId="{18F213F8-6722-4634-BE73-4987BDEA3D81}" srcId="{5E22B571-78AD-4B6F-960A-B63A0A7E6825}" destId="{019E838C-5684-4FEC-B764-521660C60A2D}" srcOrd="2" destOrd="0" parTransId="{8E7DF467-7AFE-4AAF-9DFF-797FA7A9564F}" sibTransId="{2E13711C-D730-4F77-B9C1-C1335D43D291}"/>
    <dgm:cxn modelId="{FBB46CD5-153D-4855-A6C0-575D359B58E8}" srcId="{92EECE96-FD3F-4238-B320-354902D420D4}" destId="{D245303D-C0A8-4641-B4D3-F3B028AF4410}" srcOrd="0" destOrd="0" parTransId="{D8D1DFCF-7911-4584-B4F4-02D496ABF2DC}" sibTransId="{9CF84EF7-4170-4252-AB3C-3FF5F7B9DDA1}"/>
    <dgm:cxn modelId="{EB3C0F23-1E47-2340-8AD1-3D20D927F845}" srcId="{50F25B19-350D-47F8-AD06-CCFD2F9BE587}" destId="{39636B23-8C5E-6242-B07B-C55E6BE8E627}" srcOrd="2" destOrd="0" parTransId="{2A40A606-687D-5D4A-BA3E-FF6E2A8ACD84}" sibTransId="{69B972EE-7044-3545-B194-B2F8C58881B1}"/>
    <dgm:cxn modelId="{CB58BB47-DD98-4742-8CA9-654B606690FD}" type="presParOf" srcId="{1E5DB1BA-F53E-4039-A9B2-1F00C2BFC036}" destId="{3E4F9E34-4F7C-43B6-8F99-A894C42FED6C}" srcOrd="0" destOrd="0" presId="urn:microsoft.com/office/officeart/2005/8/layout/hProcess9"/>
    <dgm:cxn modelId="{9889C44F-6EE8-9A47-A633-220BF3BE47A3}" type="presParOf" srcId="{1E5DB1BA-F53E-4039-A9B2-1F00C2BFC036}" destId="{B1748C7D-5D70-442B-98A5-D7669D5A621D}" srcOrd="1" destOrd="0" presId="urn:microsoft.com/office/officeart/2005/8/layout/hProcess9"/>
    <dgm:cxn modelId="{93793C1A-8664-2048-9EF8-DA52453A9FC9}" type="presParOf" srcId="{B1748C7D-5D70-442B-98A5-D7669D5A621D}" destId="{C53B5309-D606-4088-9C66-200DD1CF64B0}" srcOrd="0" destOrd="0" presId="urn:microsoft.com/office/officeart/2005/8/layout/hProcess9"/>
    <dgm:cxn modelId="{622CF113-44DB-A646-883C-96418E257C05}" type="presParOf" srcId="{B1748C7D-5D70-442B-98A5-D7669D5A621D}" destId="{534F6142-ABEC-4D8E-956B-A72F56C5107E}" srcOrd="1" destOrd="0" presId="urn:microsoft.com/office/officeart/2005/8/layout/hProcess9"/>
    <dgm:cxn modelId="{BB173CD0-7656-E544-89A4-5B5838F31C0A}" type="presParOf" srcId="{B1748C7D-5D70-442B-98A5-D7669D5A621D}" destId="{BE1B6A36-0CC0-46E1-9E67-2FF64F3809FE}" srcOrd="2" destOrd="0" presId="urn:microsoft.com/office/officeart/2005/8/layout/hProcess9"/>
    <dgm:cxn modelId="{F6BB8F4E-59B7-B246-87A7-68A4A89D0961}" type="presParOf" srcId="{B1748C7D-5D70-442B-98A5-D7669D5A621D}" destId="{2FC9F996-0D8C-4B06-AE17-C8557CF21B84}" srcOrd="3" destOrd="0" presId="urn:microsoft.com/office/officeart/2005/8/layout/hProcess9"/>
    <dgm:cxn modelId="{7364F01D-21F3-6347-BBA7-86D4522A38D8}" type="presParOf" srcId="{B1748C7D-5D70-442B-98A5-D7669D5A621D}" destId="{3A99F67E-8C86-4000-BF4F-58C37C496E4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84CCBD-D5EC-BC4B-B8A4-CE4D8E443DF2}" type="doc">
      <dgm:prSet loTypeId="urn:microsoft.com/office/officeart/2005/8/layout/vProcess5" loCatId="process" qsTypeId="urn:microsoft.com/office/officeart/2005/8/quickstyle/simple4" qsCatId="simple" csTypeId="urn:microsoft.com/office/officeart/2005/8/colors/accent1_2#5" csCatId="accent1" phldr="1"/>
      <dgm:spPr/>
      <dgm:t>
        <a:bodyPr/>
        <a:lstStyle/>
        <a:p>
          <a:endParaRPr lang="en-US"/>
        </a:p>
      </dgm:t>
    </dgm:pt>
    <dgm:pt modelId="{3B61E93B-8A85-7F49-8748-1902B67E7270}">
      <dgm:prSet phldrT="[Text]" custT="1"/>
      <dgm:spPr/>
      <dgm:t>
        <a:bodyPr/>
        <a:lstStyle/>
        <a:p>
          <a:r>
            <a:rPr lang="en-US" sz="1400" dirty="0" smtClean="0"/>
            <a:t>Joint Fact Finding, Interest Identification, and Option Generation</a:t>
          </a:r>
          <a:endParaRPr lang="en-US" sz="1400" dirty="0"/>
        </a:p>
      </dgm:t>
    </dgm:pt>
    <dgm:pt modelId="{9695650B-7D09-C249-AAC3-3D92D59324A9}" type="parTrans" cxnId="{394595F0-A7A8-8045-B2F5-4646AD5BCF61}">
      <dgm:prSet/>
      <dgm:spPr/>
      <dgm:t>
        <a:bodyPr/>
        <a:lstStyle/>
        <a:p>
          <a:endParaRPr lang="en-US"/>
        </a:p>
      </dgm:t>
    </dgm:pt>
    <dgm:pt modelId="{21426192-4AE4-7A40-95D9-6052BF39158D}" type="sibTrans" cxnId="{394595F0-A7A8-8045-B2F5-4646AD5BCF61}">
      <dgm:prSet/>
      <dgm:spPr/>
      <dgm:t>
        <a:bodyPr/>
        <a:lstStyle/>
        <a:p>
          <a:endParaRPr lang="en-US" dirty="0"/>
        </a:p>
      </dgm:t>
    </dgm:pt>
    <dgm:pt modelId="{11801593-D2EA-BA40-B09C-F7E02D5C6A85}">
      <dgm:prSet phldrT="[Text]" custT="1"/>
      <dgm:spPr/>
      <dgm:t>
        <a:bodyPr/>
        <a:lstStyle/>
        <a:p>
          <a:r>
            <a:rPr lang="en-US" sz="1400" dirty="0" smtClean="0"/>
            <a:t>Mediation</a:t>
          </a:r>
          <a:endParaRPr lang="en-US" sz="1400" dirty="0"/>
        </a:p>
      </dgm:t>
    </dgm:pt>
    <dgm:pt modelId="{0249D547-AB13-3744-BFAF-B76D9DF307A9}" type="parTrans" cxnId="{564749EC-8E45-EF4A-90D2-5136FA9EDE28}">
      <dgm:prSet/>
      <dgm:spPr/>
      <dgm:t>
        <a:bodyPr/>
        <a:lstStyle/>
        <a:p>
          <a:endParaRPr lang="en-US"/>
        </a:p>
      </dgm:t>
    </dgm:pt>
    <dgm:pt modelId="{1F01E21C-8583-6440-A7EB-578861B43941}" type="sibTrans" cxnId="{564749EC-8E45-EF4A-90D2-5136FA9EDE28}">
      <dgm:prSet/>
      <dgm:spPr/>
      <dgm:t>
        <a:bodyPr/>
        <a:lstStyle/>
        <a:p>
          <a:endParaRPr lang="en-US"/>
        </a:p>
      </dgm:t>
    </dgm:pt>
    <dgm:pt modelId="{F59BC6E1-C79F-D14B-B1D2-625FCCEC5BE2}">
      <dgm:prSet phldrT="[Text]" custT="1"/>
      <dgm:spPr/>
      <dgm:t>
        <a:bodyPr/>
        <a:lstStyle/>
        <a:p>
          <a:r>
            <a:rPr lang="en-US" sz="1400" dirty="0" smtClean="0"/>
            <a:t>Refine Mediation</a:t>
          </a:r>
          <a:endParaRPr lang="en-US" sz="1400" dirty="0"/>
        </a:p>
      </dgm:t>
    </dgm:pt>
    <dgm:pt modelId="{735FE7D5-4BD3-AB4A-A5AE-00DF617CB245}" type="parTrans" cxnId="{B8EF102C-0828-3C44-967D-36CDCACAC321}">
      <dgm:prSet/>
      <dgm:spPr/>
      <dgm:t>
        <a:bodyPr/>
        <a:lstStyle/>
        <a:p>
          <a:endParaRPr lang="en-US"/>
        </a:p>
      </dgm:t>
    </dgm:pt>
    <dgm:pt modelId="{E66D2A70-24DB-4B42-B2C2-D60E16C17995}" type="sibTrans" cxnId="{B8EF102C-0828-3C44-967D-36CDCACAC321}">
      <dgm:prSet/>
      <dgm:spPr/>
      <dgm:t>
        <a:bodyPr/>
        <a:lstStyle/>
        <a:p>
          <a:endParaRPr lang="en-US"/>
        </a:p>
      </dgm:t>
    </dgm:pt>
    <dgm:pt modelId="{1AA83BE6-B2C2-B74E-BA2E-2F2D28490FF8}" type="pres">
      <dgm:prSet presAssocID="{5184CCBD-D5EC-BC4B-B8A4-CE4D8E443DF2}" presName="outerComposite" presStyleCnt="0">
        <dgm:presLayoutVars>
          <dgm:chMax val="5"/>
          <dgm:dir/>
          <dgm:resizeHandles val="exact"/>
        </dgm:presLayoutVars>
      </dgm:prSet>
      <dgm:spPr/>
      <dgm:t>
        <a:bodyPr/>
        <a:lstStyle/>
        <a:p>
          <a:endParaRPr lang="en-US"/>
        </a:p>
      </dgm:t>
    </dgm:pt>
    <dgm:pt modelId="{9806D92A-784A-574F-BF5D-EDB70C5F68A9}" type="pres">
      <dgm:prSet presAssocID="{5184CCBD-D5EC-BC4B-B8A4-CE4D8E443DF2}" presName="dummyMaxCanvas" presStyleCnt="0">
        <dgm:presLayoutVars/>
      </dgm:prSet>
      <dgm:spPr/>
    </dgm:pt>
    <dgm:pt modelId="{971A3C63-1FBA-C34A-BEB4-FBC37C7ECDC3}" type="pres">
      <dgm:prSet presAssocID="{5184CCBD-D5EC-BC4B-B8A4-CE4D8E443DF2}" presName="ThreeNodes_1" presStyleLbl="node1" presStyleIdx="0" presStyleCnt="3" custScaleX="76105" custLinFactNeighborX="-11042" custLinFactNeighborY="11875">
        <dgm:presLayoutVars>
          <dgm:bulletEnabled val="1"/>
        </dgm:presLayoutVars>
      </dgm:prSet>
      <dgm:spPr/>
      <dgm:t>
        <a:bodyPr/>
        <a:lstStyle/>
        <a:p>
          <a:endParaRPr lang="en-US"/>
        </a:p>
      </dgm:t>
    </dgm:pt>
    <dgm:pt modelId="{935FF5BC-FAD5-FA43-8FAC-F687CCF8E1A8}" type="pres">
      <dgm:prSet presAssocID="{5184CCBD-D5EC-BC4B-B8A4-CE4D8E443DF2}" presName="ThreeNodes_2" presStyleLbl="node1" presStyleIdx="1" presStyleCnt="3" custFlipHor="1" custScaleX="16781" custLinFactNeighborX="19427" custLinFactNeighborY="1740">
        <dgm:presLayoutVars>
          <dgm:bulletEnabled val="1"/>
        </dgm:presLayoutVars>
      </dgm:prSet>
      <dgm:spPr/>
      <dgm:t>
        <a:bodyPr/>
        <a:lstStyle/>
        <a:p>
          <a:endParaRPr lang="en-US"/>
        </a:p>
      </dgm:t>
    </dgm:pt>
    <dgm:pt modelId="{6CC2C85A-E4A4-5C45-A1EE-A386F61EBE16}" type="pres">
      <dgm:prSet presAssocID="{5184CCBD-D5EC-BC4B-B8A4-CE4D8E443DF2}" presName="ThreeNodes_3" presStyleLbl="node1" presStyleIdx="2" presStyleCnt="3" custFlipHor="1" custScaleX="40167" custLinFactNeighborX="29716" custLinFactNeighborY="6876">
        <dgm:presLayoutVars>
          <dgm:bulletEnabled val="1"/>
        </dgm:presLayoutVars>
      </dgm:prSet>
      <dgm:spPr/>
      <dgm:t>
        <a:bodyPr/>
        <a:lstStyle/>
        <a:p>
          <a:endParaRPr lang="en-US"/>
        </a:p>
      </dgm:t>
    </dgm:pt>
    <dgm:pt modelId="{4EE467C6-1115-8744-A980-A0607D96B5A3}" type="pres">
      <dgm:prSet presAssocID="{5184CCBD-D5EC-BC4B-B8A4-CE4D8E443DF2}" presName="ThreeConn_1-2" presStyleLbl="fgAccFollowNode1" presStyleIdx="0" presStyleCnt="2" custLinFactX="-264281" custLinFactNeighborX="-300000" custLinFactNeighborY="-37648">
        <dgm:presLayoutVars>
          <dgm:bulletEnabled val="1"/>
        </dgm:presLayoutVars>
      </dgm:prSet>
      <dgm:spPr/>
      <dgm:t>
        <a:bodyPr/>
        <a:lstStyle/>
        <a:p>
          <a:endParaRPr lang="en-US"/>
        </a:p>
      </dgm:t>
    </dgm:pt>
    <dgm:pt modelId="{971EE0D6-D649-9042-8AD5-0F2264F86F3D}" type="pres">
      <dgm:prSet presAssocID="{5184CCBD-D5EC-BC4B-B8A4-CE4D8E443DF2}" presName="ThreeConn_2-3" presStyleLbl="fgAccFollowNode1" presStyleIdx="1" presStyleCnt="2" custLinFactX="-200000" custLinFactNeighborX="-245848" custLinFactNeighborY="-24789">
        <dgm:presLayoutVars>
          <dgm:bulletEnabled val="1"/>
        </dgm:presLayoutVars>
      </dgm:prSet>
      <dgm:spPr/>
      <dgm:t>
        <a:bodyPr/>
        <a:lstStyle/>
        <a:p>
          <a:endParaRPr lang="en-US"/>
        </a:p>
      </dgm:t>
    </dgm:pt>
    <dgm:pt modelId="{EEDE1389-B72E-0845-A7CB-52280DAE38F8}" type="pres">
      <dgm:prSet presAssocID="{5184CCBD-D5EC-BC4B-B8A4-CE4D8E443DF2}" presName="ThreeNodes_1_text" presStyleLbl="node1" presStyleIdx="2" presStyleCnt="3">
        <dgm:presLayoutVars>
          <dgm:bulletEnabled val="1"/>
        </dgm:presLayoutVars>
      </dgm:prSet>
      <dgm:spPr/>
      <dgm:t>
        <a:bodyPr/>
        <a:lstStyle/>
        <a:p>
          <a:endParaRPr lang="en-US"/>
        </a:p>
      </dgm:t>
    </dgm:pt>
    <dgm:pt modelId="{19BFC63F-FBBB-6447-8026-2AD15238B6DA}" type="pres">
      <dgm:prSet presAssocID="{5184CCBD-D5EC-BC4B-B8A4-CE4D8E443DF2}" presName="ThreeNodes_2_text" presStyleLbl="node1" presStyleIdx="2" presStyleCnt="3">
        <dgm:presLayoutVars>
          <dgm:bulletEnabled val="1"/>
        </dgm:presLayoutVars>
      </dgm:prSet>
      <dgm:spPr/>
      <dgm:t>
        <a:bodyPr/>
        <a:lstStyle/>
        <a:p>
          <a:endParaRPr lang="en-US"/>
        </a:p>
      </dgm:t>
    </dgm:pt>
    <dgm:pt modelId="{F7B76300-2079-2C48-A818-F8D75C2A7AD3}" type="pres">
      <dgm:prSet presAssocID="{5184CCBD-D5EC-BC4B-B8A4-CE4D8E443DF2}" presName="ThreeNodes_3_text" presStyleLbl="node1" presStyleIdx="2" presStyleCnt="3">
        <dgm:presLayoutVars>
          <dgm:bulletEnabled val="1"/>
        </dgm:presLayoutVars>
      </dgm:prSet>
      <dgm:spPr/>
      <dgm:t>
        <a:bodyPr/>
        <a:lstStyle/>
        <a:p>
          <a:endParaRPr lang="en-US"/>
        </a:p>
      </dgm:t>
    </dgm:pt>
  </dgm:ptLst>
  <dgm:cxnLst>
    <dgm:cxn modelId="{564749EC-8E45-EF4A-90D2-5136FA9EDE28}" srcId="{5184CCBD-D5EC-BC4B-B8A4-CE4D8E443DF2}" destId="{11801593-D2EA-BA40-B09C-F7E02D5C6A85}" srcOrd="2" destOrd="0" parTransId="{0249D547-AB13-3744-BFAF-B76D9DF307A9}" sibTransId="{1F01E21C-8583-6440-A7EB-578861B43941}"/>
    <dgm:cxn modelId="{302035DF-4323-BA46-AB8E-AB0D9D390E96}" type="presOf" srcId="{3B61E93B-8A85-7F49-8748-1902B67E7270}" destId="{971A3C63-1FBA-C34A-BEB4-FBC37C7ECDC3}" srcOrd="0" destOrd="0" presId="urn:microsoft.com/office/officeart/2005/8/layout/vProcess5"/>
    <dgm:cxn modelId="{3D565948-8E61-EE48-860E-113605519EF5}" type="presOf" srcId="{21426192-4AE4-7A40-95D9-6052BF39158D}" destId="{4EE467C6-1115-8744-A980-A0607D96B5A3}" srcOrd="0" destOrd="0" presId="urn:microsoft.com/office/officeart/2005/8/layout/vProcess5"/>
    <dgm:cxn modelId="{394595F0-A7A8-8045-B2F5-4646AD5BCF61}" srcId="{5184CCBD-D5EC-BC4B-B8A4-CE4D8E443DF2}" destId="{3B61E93B-8A85-7F49-8748-1902B67E7270}" srcOrd="0" destOrd="0" parTransId="{9695650B-7D09-C249-AAC3-3D92D59324A9}" sibTransId="{21426192-4AE4-7A40-95D9-6052BF39158D}"/>
    <dgm:cxn modelId="{BE3D26F1-DF44-8048-B4C0-2082D90F90CC}" type="presOf" srcId="{11801593-D2EA-BA40-B09C-F7E02D5C6A85}" destId="{F7B76300-2079-2C48-A818-F8D75C2A7AD3}" srcOrd="1" destOrd="0" presId="urn:microsoft.com/office/officeart/2005/8/layout/vProcess5"/>
    <dgm:cxn modelId="{BB0C5BC8-E44C-324F-AE97-C5D91219AD63}" type="presOf" srcId="{11801593-D2EA-BA40-B09C-F7E02D5C6A85}" destId="{6CC2C85A-E4A4-5C45-A1EE-A386F61EBE16}" srcOrd="0" destOrd="0" presId="urn:microsoft.com/office/officeart/2005/8/layout/vProcess5"/>
    <dgm:cxn modelId="{D64E2814-DC82-DF42-B359-C97F3AC5870C}" type="presOf" srcId="{F59BC6E1-C79F-D14B-B1D2-625FCCEC5BE2}" destId="{935FF5BC-FAD5-FA43-8FAC-F687CCF8E1A8}" srcOrd="0" destOrd="0" presId="urn:microsoft.com/office/officeart/2005/8/layout/vProcess5"/>
    <dgm:cxn modelId="{7981C417-34C1-9C49-A7DC-F8CFDE18EFB2}" type="presOf" srcId="{E66D2A70-24DB-4B42-B2C2-D60E16C17995}" destId="{971EE0D6-D649-9042-8AD5-0F2264F86F3D}" srcOrd="0" destOrd="0" presId="urn:microsoft.com/office/officeart/2005/8/layout/vProcess5"/>
    <dgm:cxn modelId="{B8EF102C-0828-3C44-967D-36CDCACAC321}" srcId="{5184CCBD-D5EC-BC4B-B8A4-CE4D8E443DF2}" destId="{F59BC6E1-C79F-D14B-B1D2-625FCCEC5BE2}" srcOrd="1" destOrd="0" parTransId="{735FE7D5-4BD3-AB4A-A5AE-00DF617CB245}" sibTransId="{E66D2A70-24DB-4B42-B2C2-D60E16C17995}"/>
    <dgm:cxn modelId="{2F8EB023-4E49-7449-B02F-B5787DA0800D}" type="presOf" srcId="{3B61E93B-8A85-7F49-8748-1902B67E7270}" destId="{EEDE1389-B72E-0845-A7CB-52280DAE38F8}" srcOrd="1" destOrd="0" presId="urn:microsoft.com/office/officeart/2005/8/layout/vProcess5"/>
    <dgm:cxn modelId="{9F491C1B-598E-8244-B393-8D4B4DF997CE}" type="presOf" srcId="{F59BC6E1-C79F-D14B-B1D2-625FCCEC5BE2}" destId="{19BFC63F-FBBB-6447-8026-2AD15238B6DA}" srcOrd="1" destOrd="0" presId="urn:microsoft.com/office/officeart/2005/8/layout/vProcess5"/>
    <dgm:cxn modelId="{22AB2854-B074-A441-BDC4-4FEC7C978A69}" type="presOf" srcId="{5184CCBD-D5EC-BC4B-B8A4-CE4D8E443DF2}" destId="{1AA83BE6-B2C2-B74E-BA2E-2F2D28490FF8}" srcOrd="0" destOrd="0" presId="urn:microsoft.com/office/officeart/2005/8/layout/vProcess5"/>
    <dgm:cxn modelId="{A4A1F433-42C5-E54B-8115-54785A44DB8C}" type="presParOf" srcId="{1AA83BE6-B2C2-B74E-BA2E-2F2D28490FF8}" destId="{9806D92A-784A-574F-BF5D-EDB70C5F68A9}" srcOrd="0" destOrd="0" presId="urn:microsoft.com/office/officeart/2005/8/layout/vProcess5"/>
    <dgm:cxn modelId="{47F52A23-497A-8E41-9C5F-631CAEE1C79F}" type="presParOf" srcId="{1AA83BE6-B2C2-B74E-BA2E-2F2D28490FF8}" destId="{971A3C63-1FBA-C34A-BEB4-FBC37C7ECDC3}" srcOrd="1" destOrd="0" presId="urn:microsoft.com/office/officeart/2005/8/layout/vProcess5"/>
    <dgm:cxn modelId="{BA7E39D1-CCC3-7C49-B88B-3B579282BBAD}" type="presParOf" srcId="{1AA83BE6-B2C2-B74E-BA2E-2F2D28490FF8}" destId="{935FF5BC-FAD5-FA43-8FAC-F687CCF8E1A8}" srcOrd="2" destOrd="0" presId="urn:microsoft.com/office/officeart/2005/8/layout/vProcess5"/>
    <dgm:cxn modelId="{D549080F-6348-E242-A65F-F6041A1F1B85}" type="presParOf" srcId="{1AA83BE6-B2C2-B74E-BA2E-2F2D28490FF8}" destId="{6CC2C85A-E4A4-5C45-A1EE-A386F61EBE16}" srcOrd="3" destOrd="0" presId="urn:microsoft.com/office/officeart/2005/8/layout/vProcess5"/>
    <dgm:cxn modelId="{3197C5A0-1716-CF44-8092-57615A5828C1}" type="presParOf" srcId="{1AA83BE6-B2C2-B74E-BA2E-2F2D28490FF8}" destId="{4EE467C6-1115-8744-A980-A0607D96B5A3}" srcOrd="4" destOrd="0" presId="urn:microsoft.com/office/officeart/2005/8/layout/vProcess5"/>
    <dgm:cxn modelId="{539CCD21-FA4A-5F43-8E0D-CC76F7B5F58A}" type="presParOf" srcId="{1AA83BE6-B2C2-B74E-BA2E-2F2D28490FF8}" destId="{971EE0D6-D649-9042-8AD5-0F2264F86F3D}" srcOrd="5" destOrd="0" presId="urn:microsoft.com/office/officeart/2005/8/layout/vProcess5"/>
    <dgm:cxn modelId="{53E4BEBA-622C-9748-97FE-37F7063A2899}" type="presParOf" srcId="{1AA83BE6-B2C2-B74E-BA2E-2F2D28490FF8}" destId="{EEDE1389-B72E-0845-A7CB-52280DAE38F8}" srcOrd="6" destOrd="0" presId="urn:microsoft.com/office/officeart/2005/8/layout/vProcess5"/>
    <dgm:cxn modelId="{39467253-43E2-6B45-9574-2B8F1D819593}" type="presParOf" srcId="{1AA83BE6-B2C2-B74E-BA2E-2F2D28490FF8}" destId="{19BFC63F-FBBB-6447-8026-2AD15238B6DA}" srcOrd="7" destOrd="0" presId="urn:microsoft.com/office/officeart/2005/8/layout/vProcess5"/>
    <dgm:cxn modelId="{24B1F245-B705-B747-A01A-09C3580BC7BE}" type="presParOf" srcId="{1AA83BE6-B2C2-B74E-BA2E-2F2D28490FF8}" destId="{F7B76300-2079-2C48-A818-F8D75C2A7AD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0.65049</cdr:x>
      <cdr:y>0.16129</cdr:y>
    </cdr:from>
    <cdr:to>
      <cdr:x>0.65648</cdr:x>
      <cdr:y>0.93629</cdr:y>
    </cdr:to>
    <cdr:sp macro="" textlink="">
      <cdr:nvSpPr>
        <cdr:cNvPr id="2" name="Rectangle 1"/>
        <cdr:cNvSpPr/>
      </cdr:nvSpPr>
      <cdr:spPr>
        <a:xfrm xmlns:a="http://schemas.openxmlformats.org/drawingml/2006/main" flipH="1">
          <a:off x="5105400" y="762000"/>
          <a:ext cx="47013" cy="3661410"/>
        </a:xfrm>
        <a:prstGeom xmlns:a="http://schemas.openxmlformats.org/drawingml/2006/main" prst="rect">
          <a:avLst/>
        </a:prstGeom>
        <a:noFill xmlns:a="http://schemas.openxmlformats.org/drawingml/2006/main"/>
        <a:ln xmlns:a="http://schemas.openxmlformats.org/drawingml/2006/main" w="1905" cap="flat" cmpd="sng" algn="ctr">
          <a:solidFill>
            <a:sysClr val="windowText" lastClr="000000">
              <a:alpha val="73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8D52F-40FB-3A41-AF66-6BD73CB8D3F6}" type="datetimeFigureOut">
              <a:rPr lang="en-US" smtClean="0"/>
              <a:t>4/8/2016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84A63-D034-1447-973B-6FDC971E0FB4}" type="slidenum">
              <a:rPr lang="en-US" smtClean="0"/>
              <a:t>‹#›</a:t>
            </a:fld>
            <a:endParaRPr lang="en-US"/>
          </a:p>
        </p:txBody>
      </p:sp>
    </p:spTree>
    <p:extLst>
      <p:ext uri="{BB962C8B-B14F-4D97-AF65-F5344CB8AC3E}">
        <p14:creationId xmlns:p14="http://schemas.microsoft.com/office/powerpoint/2010/main" val="1271775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720D62-A213-A14A-9F16-7D2A953A3F32}" type="slidenum">
              <a:rPr lang="en-US" sz="1200"/>
              <a:pPr eaLnBrk="1" hangingPunct="1"/>
              <a:t>2</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855E08-5162-704D-8BE9-2BBD267203F9}" type="slidenum">
              <a:rPr lang="en-US" sz="1200"/>
              <a:pPr eaLnBrk="1" hangingPunct="1"/>
              <a:t>12</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to Start</a:t>
            </a:r>
            <a:endParaRPr lang="en-US" dirty="0"/>
          </a:p>
        </p:txBody>
      </p:sp>
      <p:sp>
        <p:nvSpPr>
          <p:cNvPr id="4" name="Slide Number Placeholder 3"/>
          <p:cNvSpPr>
            <a:spLocks noGrp="1"/>
          </p:cNvSpPr>
          <p:nvPr>
            <p:ph type="sldNum" sz="quarter" idx="10"/>
          </p:nvPr>
        </p:nvSpPr>
        <p:spPr/>
        <p:txBody>
          <a:bodyPr/>
          <a:lstStyle/>
          <a:p>
            <a:fld id="{88F5D595-2B04-4B44-99C6-28A971B56AD0}" type="slidenum">
              <a:rPr lang="en-US" smtClean="0"/>
              <a:pPr/>
              <a:t>19</a:t>
            </a:fld>
            <a:endParaRPr lang="en-US"/>
          </a:p>
        </p:txBody>
      </p:sp>
    </p:spTree>
    <p:extLst>
      <p:ext uri="{BB962C8B-B14F-4D97-AF65-F5344CB8AC3E}">
        <p14:creationId xmlns:p14="http://schemas.microsoft.com/office/powerpoint/2010/main" val="169871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BEE176B-0AC7-4816-8A69-BB4AB3A8123E}" type="slidenum">
              <a:rPr lang="en-US"/>
              <a:pPr/>
              <a:t>24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13 &amp; 25</a:t>
            </a:r>
            <a:endParaRPr lang="en-US" dirty="0"/>
          </a:p>
        </p:txBody>
      </p:sp>
      <p:sp>
        <p:nvSpPr>
          <p:cNvPr id="4" name="Slide Number Placeholder 3"/>
          <p:cNvSpPr>
            <a:spLocks noGrp="1"/>
          </p:cNvSpPr>
          <p:nvPr>
            <p:ph type="sldNum" sz="quarter" idx="10"/>
          </p:nvPr>
        </p:nvSpPr>
        <p:spPr/>
        <p:txBody>
          <a:bodyPr/>
          <a:lstStyle/>
          <a:p>
            <a:fld id="{88F5D595-2B04-4B44-99C6-28A971B56AD0}" type="slidenum">
              <a:rPr lang="en-US" smtClean="0"/>
              <a:pPr/>
              <a:t>28</a:t>
            </a:fld>
            <a:endParaRPr lang="en-US"/>
          </a:p>
        </p:txBody>
      </p:sp>
    </p:spTree>
    <p:extLst>
      <p:ext uri="{BB962C8B-B14F-4D97-AF65-F5344CB8AC3E}">
        <p14:creationId xmlns:p14="http://schemas.microsoft.com/office/powerpoint/2010/main" val="505028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E21D61-74D8-49AA-99B9-B7A407E85A98}"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25 to 30</a:t>
            </a:r>
          </a:p>
          <a:p>
            <a:r>
              <a:rPr lang="en-US" dirty="0" smtClean="0"/>
              <a:t>Dave 30 -36</a:t>
            </a:r>
          </a:p>
          <a:p>
            <a:r>
              <a:rPr lang="en-US" dirty="0" smtClean="0"/>
              <a:t>Pat 37-40</a:t>
            </a:r>
            <a:endParaRPr lang="en-US" dirty="0"/>
          </a:p>
        </p:txBody>
      </p:sp>
      <p:sp>
        <p:nvSpPr>
          <p:cNvPr id="4" name="Slide Number Placeholder 3"/>
          <p:cNvSpPr>
            <a:spLocks noGrp="1"/>
          </p:cNvSpPr>
          <p:nvPr>
            <p:ph type="sldNum" sz="quarter" idx="10"/>
          </p:nvPr>
        </p:nvSpPr>
        <p:spPr/>
        <p:txBody>
          <a:bodyPr/>
          <a:lstStyle/>
          <a:p>
            <a:fld id="{88F5D595-2B04-4B44-99C6-28A971B56AD0}" type="slidenum">
              <a:rPr lang="en-US" smtClean="0"/>
              <a:pPr/>
              <a:t>40</a:t>
            </a:fld>
            <a:endParaRPr lang="en-US"/>
          </a:p>
        </p:txBody>
      </p:sp>
    </p:spTree>
    <p:extLst>
      <p:ext uri="{BB962C8B-B14F-4D97-AF65-F5344CB8AC3E}">
        <p14:creationId xmlns:p14="http://schemas.microsoft.com/office/powerpoint/2010/main" val="2919434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Idea is to use this graphic to locate each topic visually as the presenter goes through the topics.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5639" indent="-279092" eaLnBrk="0" hangingPunct="0">
              <a:defRPr>
                <a:solidFill>
                  <a:schemeClr val="tx1"/>
                </a:solidFill>
                <a:latin typeface="Arial" charset="0"/>
                <a:ea typeface="ＭＳ Ｐゴシック" charset="0"/>
              </a:defRPr>
            </a:lvl2pPr>
            <a:lvl3pPr marL="1116368" indent="-223274" eaLnBrk="0" hangingPunct="0">
              <a:defRPr>
                <a:solidFill>
                  <a:schemeClr val="tx1"/>
                </a:solidFill>
                <a:latin typeface="Arial" charset="0"/>
                <a:ea typeface="ＭＳ Ｐゴシック" charset="0"/>
              </a:defRPr>
            </a:lvl3pPr>
            <a:lvl4pPr marL="1562915" indent="-223274" eaLnBrk="0" hangingPunct="0">
              <a:defRPr>
                <a:solidFill>
                  <a:schemeClr val="tx1"/>
                </a:solidFill>
                <a:latin typeface="Arial" charset="0"/>
                <a:ea typeface="ＭＳ Ｐゴシック" charset="0"/>
              </a:defRPr>
            </a:lvl4pPr>
            <a:lvl5pPr marL="2009463" indent="-223274" eaLnBrk="0" hangingPunct="0">
              <a:defRPr>
                <a:solidFill>
                  <a:schemeClr val="tx1"/>
                </a:solidFill>
                <a:latin typeface="Arial" charset="0"/>
                <a:ea typeface="ＭＳ Ｐゴシック" charset="0"/>
              </a:defRPr>
            </a:lvl5pPr>
            <a:lvl6pPr marL="2456010" indent="-223274" eaLnBrk="0" fontAlgn="base" hangingPunct="0">
              <a:spcBef>
                <a:spcPct val="0"/>
              </a:spcBef>
              <a:spcAft>
                <a:spcPct val="0"/>
              </a:spcAft>
              <a:defRPr>
                <a:solidFill>
                  <a:schemeClr val="tx1"/>
                </a:solidFill>
                <a:latin typeface="Arial" charset="0"/>
                <a:ea typeface="ＭＳ Ｐゴシック" charset="0"/>
              </a:defRPr>
            </a:lvl6pPr>
            <a:lvl7pPr marL="2902557" indent="-223274" eaLnBrk="0" fontAlgn="base" hangingPunct="0">
              <a:spcBef>
                <a:spcPct val="0"/>
              </a:spcBef>
              <a:spcAft>
                <a:spcPct val="0"/>
              </a:spcAft>
              <a:defRPr>
                <a:solidFill>
                  <a:schemeClr val="tx1"/>
                </a:solidFill>
                <a:latin typeface="Arial" charset="0"/>
                <a:ea typeface="ＭＳ Ｐゴシック" charset="0"/>
              </a:defRPr>
            </a:lvl7pPr>
            <a:lvl8pPr marL="3349104" indent="-223274" eaLnBrk="0" fontAlgn="base" hangingPunct="0">
              <a:spcBef>
                <a:spcPct val="0"/>
              </a:spcBef>
              <a:spcAft>
                <a:spcPct val="0"/>
              </a:spcAft>
              <a:defRPr>
                <a:solidFill>
                  <a:schemeClr val="tx1"/>
                </a:solidFill>
                <a:latin typeface="Arial" charset="0"/>
                <a:ea typeface="ＭＳ Ｐゴシック" charset="0"/>
              </a:defRPr>
            </a:lvl8pPr>
            <a:lvl9pPr marL="3795652" indent="-223274"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AC9F30B-DCBC-9E4D-AEED-4F7200657EB5}" type="slidenum">
              <a:rPr lang="en-US">
                <a:latin typeface="Calibri" charset="0"/>
              </a:rPr>
              <a:pPr eaLnBrk="1" hangingPunct="1"/>
              <a:t>43</a:t>
            </a:fld>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29057" indent="-280406" eaLnBrk="0" hangingPunct="0">
              <a:defRPr>
                <a:solidFill>
                  <a:schemeClr val="tx1"/>
                </a:solidFill>
                <a:latin typeface="Arial" charset="0"/>
                <a:ea typeface="Arial" charset="0"/>
                <a:cs typeface="Arial" charset="0"/>
              </a:defRPr>
            </a:lvl2pPr>
            <a:lvl3pPr marL="1121626" indent="-224325" eaLnBrk="0" hangingPunct="0">
              <a:defRPr>
                <a:solidFill>
                  <a:schemeClr val="tx1"/>
                </a:solidFill>
                <a:latin typeface="Arial" charset="0"/>
                <a:ea typeface="Arial" charset="0"/>
                <a:cs typeface="Arial" charset="0"/>
              </a:defRPr>
            </a:lvl3pPr>
            <a:lvl4pPr marL="1570276" indent="-224325" eaLnBrk="0" hangingPunct="0">
              <a:defRPr>
                <a:solidFill>
                  <a:schemeClr val="tx1"/>
                </a:solidFill>
                <a:latin typeface="Arial" charset="0"/>
                <a:ea typeface="Arial" charset="0"/>
                <a:cs typeface="Arial" charset="0"/>
              </a:defRPr>
            </a:lvl4pPr>
            <a:lvl5pPr marL="2018927" indent="-224325" eaLnBrk="0" hangingPunct="0">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A102F2F-6F35-BC49-993C-589A37B7995E}" type="slidenum">
              <a:rPr lang="en-US"/>
              <a:pPr eaLnBrk="1" hangingPunct="1"/>
              <a:t>46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25639" indent="-279092" eaLnBrk="0" hangingPunct="0">
              <a:defRPr>
                <a:solidFill>
                  <a:schemeClr val="tx1"/>
                </a:solidFill>
                <a:latin typeface="Arial" charset="0"/>
                <a:ea typeface="ＭＳ Ｐゴシック" charset="0"/>
              </a:defRPr>
            </a:lvl2pPr>
            <a:lvl3pPr marL="1116368" indent="-223274" eaLnBrk="0" hangingPunct="0">
              <a:defRPr>
                <a:solidFill>
                  <a:schemeClr val="tx1"/>
                </a:solidFill>
                <a:latin typeface="Arial" charset="0"/>
                <a:ea typeface="ＭＳ Ｐゴシック" charset="0"/>
              </a:defRPr>
            </a:lvl3pPr>
            <a:lvl4pPr marL="1562915" indent="-223274" eaLnBrk="0" hangingPunct="0">
              <a:defRPr>
                <a:solidFill>
                  <a:schemeClr val="tx1"/>
                </a:solidFill>
                <a:latin typeface="Arial" charset="0"/>
                <a:ea typeface="ＭＳ Ｐゴシック" charset="0"/>
              </a:defRPr>
            </a:lvl4pPr>
            <a:lvl5pPr marL="2009463" indent="-223274" eaLnBrk="0" hangingPunct="0">
              <a:defRPr>
                <a:solidFill>
                  <a:schemeClr val="tx1"/>
                </a:solidFill>
                <a:latin typeface="Arial" charset="0"/>
                <a:ea typeface="ＭＳ Ｐゴシック" charset="0"/>
              </a:defRPr>
            </a:lvl5pPr>
            <a:lvl6pPr marL="2456010" indent="-223274" eaLnBrk="0" fontAlgn="base" hangingPunct="0">
              <a:spcBef>
                <a:spcPct val="0"/>
              </a:spcBef>
              <a:spcAft>
                <a:spcPct val="0"/>
              </a:spcAft>
              <a:defRPr>
                <a:solidFill>
                  <a:schemeClr val="tx1"/>
                </a:solidFill>
                <a:latin typeface="Arial" charset="0"/>
                <a:ea typeface="ＭＳ Ｐゴシック" charset="0"/>
              </a:defRPr>
            </a:lvl6pPr>
            <a:lvl7pPr marL="2902557" indent="-223274" eaLnBrk="0" fontAlgn="base" hangingPunct="0">
              <a:spcBef>
                <a:spcPct val="0"/>
              </a:spcBef>
              <a:spcAft>
                <a:spcPct val="0"/>
              </a:spcAft>
              <a:defRPr>
                <a:solidFill>
                  <a:schemeClr val="tx1"/>
                </a:solidFill>
                <a:latin typeface="Arial" charset="0"/>
                <a:ea typeface="ＭＳ Ｐゴシック" charset="0"/>
              </a:defRPr>
            </a:lvl7pPr>
            <a:lvl8pPr marL="3349104" indent="-223274" eaLnBrk="0" fontAlgn="base" hangingPunct="0">
              <a:spcBef>
                <a:spcPct val="0"/>
              </a:spcBef>
              <a:spcAft>
                <a:spcPct val="0"/>
              </a:spcAft>
              <a:defRPr>
                <a:solidFill>
                  <a:schemeClr val="tx1"/>
                </a:solidFill>
                <a:latin typeface="Arial" charset="0"/>
                <a:ea typeface="ＭＳ Ｐゴシック" charset="0"/>
              </a:defRPr>
            </a:lvl8pPr>
            <a:lvl9pPr marL="3795652" indent="-223274"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F520176-559F-D049-A1BF-56F8E18546A7}" type="slidenum">
              <a:rPr lang="en-US">
                <a:latin typeface="Calibri" charset="0"/>
              </a:rPr>
              <a:pPr eaLnBrk="1" hangingPunct="1"/>
              <a:t>50</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E21D61-74D8-49AA-99B9-B7A407E85A98}" type="slidenum">
              <a:rPr lang="en-US" smtClean="0"/>
              <a:pPr>
                <a:defRPr/>
              </a:pPr>
              <a:t>51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3000" y="685800"/>
            <a:ext cx="4572000" cy="3429000"/>
          </a:xfrm>
          <a:noFill/>
        </p:spPr>
      </p:sp>
      <p:sp>
        <p:nvSpPr>
          <p:cNvPr id="61443" name="Rectangle 3"/>
          <p:cNvSpPr>
            <a:spLocks noGrp="1" noChangeArrowheads="1"/>
          </p:cNvSpPr>
          <p:nvPr>
            <p:ph type="body" idx="1"/>
          </p:nvPr>
        </p:nvSpPr>
        <p:spPr>
          <a:noFill/>
          <a:ln/>
        </p:spPr>
        <p:txBody>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 implementation</a:t>
            </a:r>
            <a:endParaRPr lang="en-US" dirty="0"/>
          </a:p>
        </p:txBody>
      </p:sp>
      <p:sp>
        <p:nvSpPr>
          <p:cNvPr id="4" name="Slide Number Placeholder 3"/>
          <p:cNvSpPr>
            <a:spLocks noGrp="1"/>
          </p:cNvSpPr>
          <p:nvPr>
            <p:ph type="sldNum" sz="quarter" idx="10"/>
          </p:nvPr>
        </p:nvSpPr>
        <p:spPr/>
        <p:txBody>
          <a:bodyPr/>
          <a:lstStyle/>
          <a:p>
            <a:fld id="{88F5D595-2B04-4B44-99C6-28A971B56AD0}" type="slidenum">
              <a:rPr lang="en-US" smtClean="0"/>
              <a:pPr/>
              <a:t>62</a:t>
            </a:fld>
            <a:endParaRPr lang="en-US"/>
          </a:p>
        </p:txBody>
      </p:sp>
    </p:spTree>
    <p:extLst>
      <p:ext uri="{BB962C8B-B14F-4D97-AF65-F5344CB8AC3E}">
        <p14:creationId xmlns:p14="http://schemas.microsoft.com/office/powerpoint/2010/main" val="223439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7C107E-0E69-1847-B0BE-A8FEAD0D5108}" type="slidenum">
              <a:rPr lang="en-US" sz="1200"/>
              <a:pPr eaLnBrk="1" hangingPunct="1"/>
              <a:t>5</a:t>
            </a:fld>
            <a:endParaRPr lang="en-US" sz="1200"/>
          </a:p>
        </p:txBody>
      </p:sp>
      <p:sp>
        <p:nvSpPr>
          <p:cNvPr id="28674" name="Rectangle 2"/>
          <p:cNvSpPr>
            <a:spLocks noGrp="1" noRot="1" noChangeAspect="1" noChangeArrowheads="1" noTextEdit="1"/>
          </p:cNvSpPr>
          <p:nvPr>
            <p:ph type="sldImg"/>
          </p:nvPr>
        </p:nvSpPr>
        <p:spPr>
          <a:xfrm>
            <a:off x="1146175" y="685800"/>
            <a:ext cx="4570413" cy="3429000"/>
          </a:xfrm>
          <a:ln/>
        </p:spPr>
      </p:sp>
      <p:sp>
        <p:nvSpPr>
          <p:cNvPr id="28675" name="Rectangle 3"/>
          <p:cNvSpPr>
            <a:spLocks noGrp="1" noChangeArrowheads="1"/>
          </p:cNvSpPr>
          <p:nvPr>
            <p:ph type="body" idx="1"/>
          </p:nvPr>
        </p:nvSpPr>
        <p:spPr>
          <a:xfrm>
            <a:off x="684570" y="4342679"/>
            <a:ext cx="5488861"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0372B7-AD9F-FF45-BC2B-D1A6117DB64A}" type="slidenum">
              <a:rPr lang="en-US" sz="1200"/>
              <a:pPr eaLnBrk="1" hangingPunct="1"/>
              <a:t>7</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EB2CA6-B200-CF43-89C6-BD9D724ACD9F}" type="slidenum">
              <a:rPr lang="en-US" sz="1200"/>
              <a:pPr eaLnBrk="1" hangingPunct="1"/>
              <a:t>8</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05697B-B7C5-414A-B5FC-6C3B68495D09}" type="slidenum">
              <a:rPr lang="en-US" sz="1200"/>
              <a:pPr eaLnBrk="1" hangingPunct="1"/>
              <a:t>9</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8A3024-4D42-CE4A-B1F8-44D68C804C61}" type="slidenum">
              <a:rPr lang="en-US" sz="1200"/>
              <a:pPr eaLnBrk="1" hangingPunct="1"/>
              <a:t>10</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6B4801-D40A-6446-BECF-AA5EE3B62E2E}" type="slidenum">
              <a:rPr lang="en-US" sz="1200"/>
              <a:pPr eaLnBrk="1" hangingPunct="1"/>
              <a:t>11</a:t>
            </a:fld>
            <a:endParaRPr lang="en-US" sz="1200"/>
          </a:p>
        </p:txBody>
      </p:sp>
      <p:sp>
        <p:nvSpPr>
          <p:cNvPr id="50178" name="Rectangle 2"/>
          <p:cNvSpPr>
            <a:spLocks noGrp="1" noRot="1" noChangeAspect="1" noChangeArrowheads="1" noTextEdit="1"/>
          </p:cNvSpPr>
          <p:nvPr>
            <p:ph type="sldImg"/>
          </p:nvPr>
        </p:nvSpPr>
        <p:spPr>
          <a:xfrm>
            <a:off x="1143000" y="685800"/>
            <a:ext cx="4572000" cy="3430588"/>
          </a:xfrm>
          <a:ln/>
        </p:spPr>
      </p:sp>
      <p:sp>
        <p:nvSpPr>
          <p:cNvPr id="50179" name="Rectangle 3"/>
          <p:cNvSpPr>
            <a:spLocks noGrp="1" noChangeArrowheads="1"/>
          </p:cNvSpPr>
          <p:nvPr>
            <p:ph type="body" idx="1"/>
          </p:nvPr>
        </p:nvSpPr>
        <p:spPr>
          <a:xfrm>
            <a:off x="684570" y="4342679"/>
            <a:ext cx="5488861"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E734C4-C58C-5048-9B4C-C4D812E0D85E}"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430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734C4-C58C-5048-9B4C-C4D812E0D85E}"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89854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734C4-C58C-5048-9B4C-C4D812E0D85E}"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245115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15FDE33-6FC7-5E4F-8D36-843B37B4A1E1}" type="slidenum">
              <a:rPr lang="en-US"/>
              <a:pPr>
                <a:defRPr/>
              </a:pPr>
              <a:t>‹#›</a:t>
            </a:fld>
            <a:endParaRPr lang="en-US"/>
          </a:p>
        </p:txBody>
      </p:sp>
    </p:spTree>
    <p:extLst>
      <p:ext uri="{BB962C8B-B14F-4D97-AF65-F5344CB8AC3E}">
        <p14:creationId xmlns:p14="http://schemas.microsoft.com/office/powerpoint/2010/main" val="200555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3" name="Title 1"/>
          <p:cNvSpPr>
            <a:spLocks noGrp="1"/>
          </p:cNvSpPr>
          <p:nvPr>
            <p:ph type="ctrTitle"/>
          </p:nvPr>
        </p:nvSpPr>
        <p:spPr>
          <a:xfrm>
            <a:off x="1371600" y="1"/>
            <a:ext cx="7772400" cy="914400"/>
          </a:xfrm>
        </p:spPr>
        <p:txBody>
          <a:bodyPr>
            <a:normAutofit/>
          </a:bodyPr>
          <a:lstStyle>
            <a:lvl1pPr algn="r">
              <a:defRPr sz="2800" b="1" i="0">
                <a:solidFill>
                  <a:schemeClr val="tx1">
                    <a:lumMod val="75000"/>
                    <a:lumOff val="25000"/>
                  </a:schemeClr>
                </a:solidFill>
                <a:effectLst>
                  <a:outerShdw blurRad="38100" dist="38100" dir="2700000" algn="tl">
                    <a:srgbClr val="000000">
                      <a:alpha val="43137"/>
                    </a:srgbClr>
                  </a:outerShdw>
                </a:effectLst>
                <a:latin typeface="Arial Narrow" pitchFamily="34" charset="0"/>
              </a:defRPr>
            </a:lvl1pPr>
          </a:lstStyle>
          <a:p>
            <a:r>
              <a:rPr lang="en-US" dirty="0" smtClean="0"/>
              <a:t>Click to edit Master title style</a:t>
            </a:r>
            <a:endParaRPr lang="en-US" dirty="0"/>
          </a:p>
        </p:txBody>
      </p:sp>
      <p:sp>
        <p:nvSpPr>
          <p:cNvPr id="15" name="Content Placeholder 2"/>
          <p:cNvSpPr>
            <a:spLocks noGrp="1"/>
          </p:cNvSpPr>
          <p:nvPr>
            <p:ph idx="1"/>
          </p:nvPr>
        </p:nvSpPr>
        <p:spPr>
          <a:xfrm>
            <a:off x="457200" y="1600200"/>
            <a:ext cx="8229600" cy="4525963"/>
          </a:xfrm>
        </p:spPr>
        <p:txBody>
          <a:bodyPr/>
          <a:lstStyle/>
          <a:p>
            <a:endParaRPr lang="en-US" dirty="0"/>
          </a:p>
        </p:txBody>
      </p:sp>
      <p:sp>
        <p:nvSpPr>
          <p:cNvPr id="4" name="Footer Placeholder 4"/>
          <p:cNvSpPr>
            <a:spLocks noGrp="1"/>
          </p:cNvSpPr>
          <p:nvPr>
            <p:ph type="ftr" sz="quarter" idx="10"/>
          </p:nvPr>
        </p:nvSpPr>
        <p:spPr>
          <a:xfrm>
            <a:off x="152400" y="6324600"/>
            <a:ext cx="2895600" cy="365125"/>
          </a:xfrm>
          <a:prstGeom prst="rect">
            <a:avLst/>
          </a:prstGeom>
        </p:spPr>
        <p:txBody>
          <a:bodyPr/>
          <a:lstStyle>
            <a:lvl1pPr algn="l">
              <a:defRPr sz="1000">
                <a:solidFill>
                  <a:schemeClr val="tx1"/>
                </a:solidFill>
                <a:latin typeface="Arial" pitchFamily="34" charset="0"/>
                <a:ea typeface="+mn-ea"/>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3657600" y="6324600"/>
            <a:ext cx="2133600" cy="365125"/>
          </a:xfrm>
          <a:prstGeom prst="rect">
            <a:avLst/>
          </a:prstGeom>
        </p:spPr>
        <p:txBody>
          <a:bodyPr/>
          <a:lstStyle>
            <a:lvl1pPr algn="ctr">
              <a:defRPr sz="1000">
                <a:solidFill>
                  <a:schemeClr val="tx1"/>
                </a:solidFill>
                <a:latin typeface="Arial" pitchFamily="34" charset="0"/>
                <a:ea typeface="+mn-ea"/>
                <a:cs typeface="Arial" pitchFamily="34" charset="0"/>
              </a:defRPr>
            </a:lvl1pPr>
          </a:lstStyle>
          <a:p>
            <a:pPr>
              <a:defRPr/>
            </a:pPr>
            <a:endParaRPr lang="en-US"/>
          </a:p>
        </p:txBody>
      </p:sp>
      <p:sp>
        <p:nvSpPr>
          <p:cNvPr id="6" name="Date Placeholder 3"/>
          <p:cNvSpPr>
            <a:spLocks noGrp="1"/>
          </p:cNvSpPr>
          <p:nvPr>
            <p:ph type="dt" sz="half" idx="12"/>
          </p:nvPr>
        </p:nvSpPr>
        <p:spPr>
          <a:xfrm>
            <a:off x="6858000" y="6324600"/>
            <a:ext cx="2133600" cy="365125"/>
          </a:xfrm>
          <a:prstGeom prst="rect">
            <a:avLst/>
          </a:prstGeom>
        </p:spPr>
        <p:txBody>
          <a:bodyPr/>
          <a:lstStyle>
            <a:lvl1pPr algn="r">
              <a:defRPr sz="1000">
                <a:solidFill>
                  <a:schemeClr val="tx1"/>
                </a:solidFill>
                <a:latin typeface="Arial" pitchFamily="34" charset="0"/>
                <a:ea typeface="+mn-ea"/>
                <a:cs typeface="Arial" pitchFamily="34" charset="0"/>
              </a:defRPr>
            </a:lvl1pPr>
          </a:lstStyle>
          <a:p>
            <a:pPr>
              <a:defRPr/>
            </a:pPr>
            <a:endParaRPr lang="en-US"/>
          </a:p>
        </p:txBody>
      </p:sp>
    </p:spTree>
    <p:extLst>
      <p:ext uri="{BB962C8B-B14F-4D97-AF65-F5344CB8AC3E}">
        <p14:creationId xmlns:p14="http://schemas.microsoft.com/office/powerpoint/2010/main" val="80795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734C4-C58C-5048-9B4C-C4D812E0D85E}"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219665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734C4-C58C-5048-9B4C-C4D812E0D85E}"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306271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E734C4-C58C-5048-9B4C-C4D812E0D85E}"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187659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E734C4-C58C-5048-9B4C-C4D812E0D85E}" type="datetimeFigureOut">
              <a:rPr lang="en-US" smtClean="0"/>
              <a:t>4/8/2016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157472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E734C4-C58C-5048-9B4C-C4D812E0D85E}" type="datetimeFigureOut">
              <a:rPr lang="en-US" smtClean="0"/>
              <a:t>4/8/2016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125939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734C4-C58C-5048-9B4C-C4D812E0D85E}" type="datetimeFigureOut">
              <a:rPr lang="en-US" smtClean="0"/>
              <a:t>4/8/2016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63938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734C4-C58C-5048-9B4C-C4D812E0D85E}"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286317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734C4-C58C-5048-9B4C-C4D812E0D85E}"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4B2DE-695B-E147-B049-0B88E7916B47}" type="slidenum">
              <a:rPr lang="en-US" smtClean="0"/>
              <a:t>‹#›</a:t>
            </a:fld>
            <a:endParaRPr lang="en-US"/>
          </a:p>
        </p:txBody>
      </p:sp>
    </p:spTree>
    <p:extLst>
      <p:ext uri="{BB962C8B-B14F-4D97-AF65-F5344CB8AC3E}">
        <p14:creationId xmlns:p14="http://schemas.microsoft.com/office/powerpoint/2010/main" val="161935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34C4-C58C-5048-9B4C-C4D812E0D85E}" type="datetimeFigureOut">
              <a:rPr lang="en-US" smtClean="0"/>
              <a:t>4/8/2016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4B2DE-695B-E147-B049-0B88E7916B47}" type="slidenum">
              <a:rPr lang="en-US" smtClean="0"/>
              <a:t>‹#›</a:t>
            </a:fld>
            <a:endParaRPr lang="en-US"/>
          </a:p>
        </p:txBody>
      </p:sp>
    </p:spTree>
    <p:extLst>
      <p:ext uri="{BB962C8B-B14F-4D97-AF65-F5344CB8AC3E}">
        <p14:creationId xmlns:p14="http://schemas.microsoft.com/office/powerpoint/2010/main" val="107458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package" Target="../embeddings/Microsoft_Word_Document1.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file:///C:\Documents%20and%20Settings\Administrator\My%20Documents\Raab\PJM%20Governance\pyramid1.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Designing and Facilitating/Mediating Effective Stakeholder Processes</a:t>
            </a:r>
            <a:endParaRPr lang="en-US" dirty="0"/>
          </a:p>
        </p:txBody>
      </p:sp>
      <p:sp>
        <p:nvSpPr>
          <p:cNvPr id="3" name="Subtitle 2"/>
          <p:cNvSpPr>
            <a:spLocks noGrp="1"/>
          </p:cNvSpPr>
          <p:nvPr>
            <p:ph type="subTitle" idx="1"/>
          </p:nvPr>
        </p:nvSpPr>
        <p:spPr/>
        <p:txBody>
          <a:bodyPr/>
          <a:lstStyle/>
          <a:p>
            <a:r>
              <a:rPr lang="en-US" dirty="0" smtClean="0"/>
              <a:t>Dr. Jonathan Raab, Raab Associates</a:t>
            </a:r>
          </a:p>
          <a:p>
            <a:r>
              <a:rPr lang="en-US" dirty="0" smtClean="0"/>
              <a:t>Harvard Law School</a:t>
            </a:r>
          </a:p>
          <a:p>
            <a:r>
              <a:rPr lang="en-US" dirty="0" smtClean="0"/>
              <a:t>March 22, 2016</a:t>
            </a:r>
            <a:endParaRPr lang="en-US" dirty="0"/>
          </a:p>
        </p:txBody>
      </p:sp>
    </p:spTree>
    <p:extLst>
      <p:ext uri="{BB962C8B-B14F-4D97-AF65-F5344CB8AC3E}">
        <p14:creationId xmlns:p14="http://schemas.microsoft.com/office/powerpoint/2010/main" val="1684433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descr="Large confetti"/>
          <p:cNvSpPr>
            <a:spLocks noGrp="1" noChangeArrowheads="1"/>
          </p:cNvSpPr>
          <p:nvPr>
            <p:ph type="title"/>
          </p:nvPr>
        </p:nvSpPr>
        <p:spPr/>
        <p:txBody>
          <a:bodyPr/>
          <a:lstStyle/>
          <a:p>
            <a:pPr eaLnBrk="1" fontAlgn="auto" hangingPunct="1">
              <a:spcAft>
                <a:spcPts val="0"/>
              </a:spcAft>
              <a:defRPr/>
            </a:pPr>
            <a:r>
              <a:rPr lang="en-US" dirty="0" smtClean="0"/>
              <a:t>RGGI Original Agreement</a:t>
            </a:r>
            <a:endParaRPr lang="en-US" dirty="0" smtClean="0">
              <a:ea typeface="+mj-ea"/>
              <a:cs typeface="+mj-cs"/>
            </a:endParaRPr>
          </a:p>
        </p:txBody>
      </p:sp>
      <p:sp>
        <p:nvSpPr>
          <p:cNvPr id="38913" name="Rectangle 3"/>
          <p:cNvSpPr>
            <a:spLocks noGrp="1" noChangeArrowheads="1"/>
          </p:cNvSpPr>
          <p:nvPr>
            <p:ph idx="1"/>
          </p:nvPr>
        </p:nvSpPr>
        <p:spPr/>
        <p:txBody>
          <a:bodyPr>
            <a:normAutofit lnSpcReduction="10000"/>
          </a:bodyPr>
          <a:lstStyle/>
          <a:p>
            <a:pPr eaLnBrk="1" hangingPunct="1"/>
            <a:r>
              <a:rPr lang="en-US" sz="2400" b="1" dirty="0" smtClean="0">
                <a:latin typeface="Lucida Sans Unicode" charset="0"/>
                <a:ea typeface="ＭＳ Ｐゴシック" charset="0"/>
              </a:rPr>
              <a:t>Regional Cap</a:t>
            </a:r>
            <a:r>
              <a:rPr lang="en-US" sz="2400" dirty="0" smtClean="0">
                <a:latin typeface="Lucida Sans Unicode" charset="0"/>
                <a:ea typeface="ＭＳ Ｐゴシック" charset="0"/>
              </a:rPr>
              <a:t>: Caps emissions; declines 2.5%/year after 2014; 10% reduction by 2019 </a:t>
            </a:r>
          </a:p>
          <a:p>
            <a:r>
              <a:rPr lang="en-US" sz="2400" b="1" dirty="0" smtClean="0">
                <a:latin typeface="Lucida Sans Unicode" charset="0"/>
                <a:ea typeface="ＭＳ Ｐゴシック" charset="0"/>
              </a:rPr>
              <a:t>Apportionment of Cap</a:t>
            </a:r>
            <a:r>
              <a:rPr lang="en-US" sz="2400" dirty="0" smtClean="0">
                <a:latin typeface="Lucida Sans Unicode" charset="0"/>
                <a:ea typeface="ＭＳ Ｐゴシック" charset="0"/>
              </a:rPr>
              <a:t>: </a:t>
            </a:r>
            <a:r>
              <a:rPr lang="ja-JP" altLang="en-US" sz="2400" dirty="0" smtClean="0">
                <a:latin typeface="Lucida Sans Unicode" charset="0"/>
                <a:ea typeface="ＭＳ Ｐゴシック" charset="0"/>
              </a:rPr>
              <a:t>“</a:t>
            </a:r>
            <a:r>
              <a:rPr lang="en-US" altLang="ja-JP" sz="2400" dirty="0" smtClean="0">
                <a:latin typeface="Lucida Sans Unicode" charset="0"/>
                <a:ea typeface="ＭＳ Ｐゴシック" charset="0"/>
              </a:rPr>
              <a:t>negotiated</a:t>
            </a:r>
            <a:r>
              <a:rPr lang="ja-JP" altLang="en-US" sz="2400" dirty="0" smtClean="0">
                <a:latin typeface="Lucida Sans Unicode" charset="0"/>
                <a:ea typeface="ＭＳ Ｐゴシック" charset="0"/>
              </a:rPr>
              <a:t>”</a:t>
            </a:r>
            <a:r>
              <a:rPr lang="en-US" altLang="ja-JP" sz="2400" dirty="0" smtClean="0">
                <a:latin typeface="Lucida Sans Unicode" charset="0"/>
                <a:ea typeface="ＭＳ Ｐゴシック" charset="0"/>
              </a:rPr>
              <a:t> among states, </a:t>
            </a:r>
            <a:r>
              <a:rPr lang="ja-JP" altLang="en-US" sz="2400" dirty="0" smtClean="0">
                <a:latin typeface="Lucida Sans Unicode" charset="0"/>
                <a:ea typeface="ＭＳ Ｐゴシック" charset="0"/>
              </a:rPr>
              <a:t>“</a:t>
            </a:r>
            <a:r>
              <a:rPr lang="en-US" altLang="ja-JP" sz="2400" i="1" dirty="0" smtClean="0">
                <a:latin typeface="Lucida Sans Unicode" charset="0"/>
                <a:ea typeface="ＭＳ Ｐゴシック" charset="0"/>
              </a:rPr>
              <a:t>largely</a:t>
            </a:r>
            <a:r>
              <a:rPr lang="ja-JP" altLang="en-US" sz="2400" i="1" dirty="0" smtClean="0">
                <a:latin typeface="Lucida Sans Unicode" charset="0"/>
                <a:ea typeface="ＭＳ Ｐゴシック" charset="0"/>
              </a:rPr>
              <a:t>”</a:t>
            </a:r>
            <a:r>
              <a:rPr lang="en-US" altLang="ja-JP" sz="2400" dirty="0" smtClean="0">
                <a:latin typeface="Lucida Sans Unicode" charset="0"/>
                <a:ea typeface="ＭＳ Ｐゴシック" charset="0"/>
              </a:rPr>
              <a:t> based on average emissions over several years</a:t>
            </a:r>
          </a:p>
          <a:p>
            <a:r>
              <a:rPr lang="en-US" sz="2400" b="1" dirty="0" smtClean="0">
                <a:latin typeface="Lucida Sans Unicode" charset="0"/>
                <a:ea typeface="ＭＳ Ｐゴシック" charset="0"/>
              </a:rPr>
              <a:t>Allocation of Allowances</a:t>
            </a:r>
            <a:r>
              <a:rPr lang="en-US" sz="2400" dirty="0" smtClean="0">
                <a:latin typeface="Lucida Sans Unicode" charset="0"/>
                <a:ea typeface="ＭＳ Ｐゴシック" charset="0"/>
              </a:rPr>
              <a:t>: At least 25% to be auctioned for consumer benefit or strategic energy purposes (% up to each state)</a:t>
            </a:r>
            <a:endParaRPr lang="en-US" altLang="ja-JP" sz="2400" dirty="0" smtClean="0">
              <a:latin typeface="Lucida Sans Unicode" charset="0"/>
              <a:ea typeface="ＭＳ Ｐゴシック" charset="0"/>
            </a:endParaRPr>
          </a:p>
          <a:p>
            <a:r>
              <a:rPr lang="en-US" sz="2400" b="1" dirty="0" smtClean="0">
                <a:latin typeface="Lucida Sans Unicode" charset="0"/>
                <a:ea typeface="ＭＳ Ｐゴシック" charset="0"/>
              </a:rPr>
              <a:t>Other Features</a:t>
            </a:r>
            <a:r>
              <a:rPr lang="en-US" sz="2400" dirty="0" smtClean="0">
                <a:latin typeface="Lucida Sans Unicode" charset="0"/>
                <a:ea typeface="ＭＳ Ｐゴシック" charset="0"/>
              </a:rPr>
              <a:t>:</a:t>
            </a:r>
          </a:p>
          <a:p>
            <a:pPr lvl="1"/>
            <a:r>
              <a:rPr lang="en-US" sz="2000" dirty="0" smtClean="0">
                <a:latin typeface="Lucida Sans Unicode" charset="0"/>
                <a:ea typeface="ＭＳ Ｐゴシック" charset="0"/>
              </a:rPr>
              <a:t>Applies to all generators &gt; 25 MW</a:t>
            </a:r>
          </a:p>
          <a:p>
            <a:pPr lvl="1"/>
            <a:r>
              <a:rPr lang="en-US" sz="2000" dirty="0" smtClean="0">
                <a:latin typeface="Lucida Sans Unicode" charset="0"/>
                <a:ea typeface="ＭＳ Ｐゴシック" charset="0"/>
              </a:rPr>
              <a:t>Limited offsets</a:t>
            </a:r>
          </a:p>
          <a:p>
            <a:pPr lvl="1"/>
            <a:r>
              <a:rPr lang="en-US" sz="2000" dirty="0" smtClean="0">
                <a:latin typeface="Lucida Sans Unicode" charset="0"/>
                <a:ea typeface="ＭＳ Ｐゴシック" charset="0"/>
              </a:rPr>
              <a:t>Flexibility mechanisms (banking, etc.)</a:t>
            </a:r>
          </a:p>
          <a:p>
            <a:endParaRPr lang="en-US" altLang="ja-JP" sz="2800" dirty="0" smtClean="0">
              <a:latin typeface="Lucida Sans Unicode" charset="0"/>
              <a:ea typeface="ＭＳ Ｐゴシック" charset="0"/>
            </a:endParaRPr>
          </a:p>
          <a:p>
            <a:pPr eaLnBrk="1" hangingPunct="1"/>
            <a:endParaRPr lang="en-US" sz="2800" dirty="0">
              <a:latin typeface="Lucida Sans Unicode" charset="0"/>
              <a:ea typeface="ＭＳ Ｐゴシック" charset="0"/>
            </a:endParaRPr>
          </a:p>
          <a:p>
            <a:pPr lvl="1" eaLnBrk="1" hangingPunct="1"/>
            <a:endParaRPr lang="en-US" dirty="0">
              <a:latin typeface="Lucida Sans Unicode" charset="0"/>
              <a:ea typeface="ＭＳ Ｐゴシック" charset="0"/>
            </a:endParaRPr>
          </a:p>
          <a:p>
            <a:pPr eaLnBrk="1" hangingPunct="1"/>
            <a:endParaRPr lang="en-US" dirty="0">
              <a:latin typeface="Lucida Sans Unicode" charset="0"/>
              <a:ea typeface="ＭＳ Ｐゴシック" charset="0"/>
            </a:endParaRPr>
          </a:p>
        </p:txBody>
      </p:sp>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923657-D3F3-A846-B881-D753B2502821}" type="slidenum">
              <a:rPr lang="en-US" sz="1000"/>
              <a:pPr eaLnBrk="1" hangingPunct="1"/>
              <a:t>10</a:t>
            </a:fld>
            <a:endParaRPr lang="en-US" sz="1000"/>
          </a:p>
        </p:txBody>
      </p:sp>
    </p:spTree>
    <p:extLst>
      <p:ext uri="{BB962C8B-B14F-4D97-AF65-F5344CB8AC3E}">
        <p14:creationId xmlns:p14="http://schemas.microsoft.com/office/powerpoint/2010/main" val="306874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Rectangle 2" descr="Large confetti"/>
          <p:cNvSpPr>
            <a:spLocks noGrp="1" noChangeArrowheads="1"/>
          </p:cNvSpPr>
          <p:nvPr>
            <p:ph type="title"/>
          </p:nvPr>
        </p:nvSpPr>
        <p:spPr>
          <a:xfrm>
            <a:off x="334963" y="0"/>
            <a:ext cx="8809037" cy="1143000"/>
          </a:xfrm>
          <a:solidFill>
            <a:srgbClr val="336699"/>
          </a:solidFill>
        </p:spPr>
        <p:txBody>
          <a:bodyPr/>
          <a:lstStyle/>
          <a:p>
            <a:pPr algn="r" eaLnBrk="1" fontAlgn="auto" hangingPunct="1">
              <a:spcAft>
                <a:spcPts val="0"/>
              </a:spcAft>
              <a:defRPr/>
            </a:pPr>
            <a:r>
              <a:rPr lang="en-US" sz="3600" i="1" smtClean="0">
                <a:solidFill>
                  <a:srgbClr val="EFFBFA"/>
                </a:solidFill>
                <a:ea typeface="+mj-ea"/>
                <a:cs typeface="+mj-cs"/>
              </a:rPr>
              <a:t>Impact on Typical Household Bills </a:t>
            </a:r>
          </a:p>
        </p:txBody>
      </p:sp>
      <p:sp>
        <p:nvSpPr>
          <p:cNvPr id="49154" name="Rectangle 3"/>
          <p:cNvSpPr>
            <a:spLocks noGrp="1" noChangeArrowheads="1"/>
          </p:cNvSpPr>
          <p:nvPr>
            <p:ph type="body" sz="half" idx="1"/>
          </p:nvPr>
        </p:nvSpPr>
        <p:spPr>
          <a:xfrm>
            <a:off x="685800" y="1905000"/>
            <a:ext cx="3805238" cy="4191000"/>
          </a:xfrm>
        </p:spPr>
        <p:txBody>
          <a:bodyPr/>
          <a:lstStyle/>
          <a:p>
            <a:pPr marL="285750" indent="-285750" eaLnBrk="1" hangingPunct="1">
              <a:lnSpc>
                <a:spcPct val="80000"/>
              </a:lnSpc>
              <a:spcBef>
                <a:spcPct val="5000"/>
              </a:spcBef>
              <a:buFontTx/>
              <a:buNone/>
            </a:pPr>
            <a:endParaRPr lang="en-US" sz="2400">
              <a:solidFill>
                <a:schemeClr val="tx2"/>
              </a:solidFill>
              <a:latin typeface="Lucida Sans Unicode" charset="0"/>
              <a:ea typeface="ＭＳ Ｐゴシック" charset="0"/>
            </a:endParaRPr>
          </a:p>
          <a:p>
            <a:pPr marL="285750" indent="-285750" eaLnBrk="1" hangingPunct="1">
              <a:lnSpc>
                <a:spcPct val="80000"/>
              </a:lnSpc>
              <a:spcBef>
                <a:spcPct val="5000"/>
              </a:spcBef>
              <a:buFontTx/>
              <a:buNone/>
            </a:pPr>
            <a:endParaRPr lang="en-US" sz="800">
              <a:solidFill>
                <a:schemeClr val="tx2"/>
              </a:solidFill>
              <a:latin typeface="Lucida Sans Unicode" charset="0"/>
              <a:ea typeface="ＭＳ Ｐゴシック" charset="0"/>
            </a:endParaRPr>
          </a:p>
          <a:p>
            <a:pPr marL="285750" indent="-285750" eaLnBrk="1" hangingPunct="1">
              <a:lnSpc>
                <a:spcPct val="80000"/>
              </a:lnSpc>
              <a:spcBef>
                <a:spcPct val="5000"/>
              </a:spcBef>
              <a:spcAft>
                <a:spcPct val="50000"/>
              </a:spcAft>
              <a:buFont typeface="Wingdings" charset="0"/>
              <a:buNone/>
            </a:pPr>
            <a:r>
              <a:rPr lang="en-US" sz="1800">
                <a:latin typeface="Lucida Sans Unicode" charset="0"/>
                <a:ea typeface="ＭＳ Ｐゴシック" charset="0"/>
              </a:rPr>
              <a:t>	</a:t>
            </a:r>
          </a:p>
          <a:p>
            <a:pPr marL="285750" indent="-285750" eaLnBrk="1" hangingPunct="1">
              <a:lnSpc>
                <a:spcPct val="80000"/>
              </a:lnSpc>
              <a:spcBef>
                <a:spcPct val="5000"/>
              </a:spcBef>
              <a:buFontTx/>
              <a:buNone/>
            </a:pPr>
            <a:endParaRPr lang="en-US" sz="2000" b="1">
              <a:solidFill>
                <a:schemeClr val="tx2"/>
              </a:solidFill>
              <a:latin typeface="Lucida Sans Unicode" charset="0"/>
              <a:ea typeface="ＭＳ Ｐゴシック" charset="0"/>
            </a:endParaRPr>
          </a:p>
        </p:txBody>
      </p:sp>
      <p:sp>
        <p:nvSpPr>
          <p:cNvPr id="4915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441739-94E1-0D43-A81A-6785BBA478FD}" type="slidenum">
              <a:rPr lang="en-US" sz="1000"/>
              <a:pPr eaLnBrk="1" hangingPunct="1"/>
              <a:t>11</a:t>
            </a:fld>
            <a:endParaRPr lang="en-US" sz="1000"/>
          </a:p>
        </p:txBody>
      </p:sp>
      <p:sp>
        <p:nvSpPr>
          <p:cNvPr id="49156" name="Text Box 4"/>
          <p:cNvSpPr txBox="1">
            <a:spLocks noChangeArrowheads="1"/>
          </p:cNvSpPr>
          <p:nvPr/>
        </p:nvSpPr>
        <p:spPr bwMode="auto">
          <a:xfrm>
            <a:off x="696913" y="1262063"/>
            <a:ext cx="8156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Bef>
                <a:spcPct val="50000"/>
              </a:spcBef>
            </a:pPr>
            <a:endParaRPr lang="en-US" sz="4000">
              <a:solidFill>
                <a:schemeClr val="bg1"/>
              </a:solidFill>
            </a:endParaRPr>
          </a:p>
        </p:txBody>
      </p:sp>
      <p:sp>
        <p:nvSpPr>
          <p:cNvPr id="49157" name="Text Box 5"/>
          <p:cNvSpPr txBox="1">
            <a:spLocks noChangeArrowheads="1"/>
          </p:cNvSpPr>
          <p:nvPr/>
        </p:nvSpPr>
        <p:spPr bwMode="auto">
          <a:xfrm>
            <a:off x="573088" y="6375400"/>
            <a:ext cx="76628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pPr>
            <a:r>
              <a:rPr lang="en-US" sz="1400"/>
              <a:t>Based on annual average HH electricity bills for 2004-2005 from EIA Electric Power Monthly.</a:t>
            </a:r>
          </a:p>
        </p:txBody>
      </p:sp>
      <p:sp>
        <p:nvSpPr>
          <p:cNvPr id="49158" name="Text Box 6"/>
          <p:cNvSpPr txBox="1">
            <a:spLocks noChangeArrowheads="1"/>
          </p:cNvSpPr>
          <p:nvPr/>
        </p:nvSpPr>
        <p:spPr bwMode="auto">
          <a:xfrm>
            <a:off x="625475" y="1347788"/>
            <a:ext cx="8156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50000"/>
              </a:lnSpc>
              <a:spcBef>
                <a:spcPct val="50000"/>
              </a:spcBef>
            </a:pPr>
            <a:r>
              <a:rPr lang="en-US" sz="2000"/>
              <a:t> Results for SWG Proposed Package Scenario</a:t>
            </a:r>
          </a:p>
          <a:p>
            <a:pPr algn="ctr" eaLnBrk="1" hangingPunct="1">
              <a:lnSpc>
                <a:spcPct val="50000"/>
              </a:lnSpc>
              <a:spcBef>
                <a:spcPct val="50000"/>
              </a:spcBef>
            </a:pPr>
            <a:r>
              <a:rPr lang="en-US" sz="2000" u="sng"/>
              <a:t>under High Emissions Case</a:t>
            </a:r>
            <a:endParaRPr lang="en-US" sz="1600" u="sng"/>
          </a:p>
        </p:txBody>
      </p:sp>
      <p:pic>
        <p:nvPicPr>
          <p:cNvPr id="491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2078038"/>
            <a:ext cx="51212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0381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idx="1"/>
          </p:nvPr>
        </p:nvSpPr>
        <p:spPr/>
        <p:txBody>
          <a:bodyPr/>
          <a:lstStyle/>
          <a:p>
            <a:pPr eaLnBrk="1" hangingPunct="1">
              <a:lnSpc>
                <a:spcPct val="80000"/>
              </a:lnSpc>
            </a:pPr>
            <a:r>
              <a:rPr lang="en-US" sz="2400">
                <a:latin typeface="Lucida Sans Unicode" charset="0"/>
                <a:ea typeface="ＭＳ Ｐゴシック" charset="0"/>
              </a:rPr>
              <a:t>Maryland Legislature passes law to join RGGI</a:t>
            </a:r>
          </a:p>
          <a:p>
            <a:pPr eaLnBrk="1" hangingPunct="1">
              <a:lnSpc>
                <a:spcPct val="80000"/>
              </a:lnSpc>
            </a:pPr>
            <a:r>
              <a:rPr lang="en-US" sz="2400">
                <a:latin typeface="Lucida Sans Unicode" charset="0"/>
                <a:ea typeface="ＭＳ Ｐゴシック" charset="0"/>
              </a:rPr>
              <a:t>August 15, 2006 RGGI puts out 163 page model rule</a:t>
            </a:r>
          </a:p>
          <a:p>
            <a:pPr eaLnBrk="1" hangingPunct="1">
              <a:lnSpc>
                <a:spcPct val="80000"/>
              </a:lnSpc>
            </a:pPr>
            <a:r>
              <a:rPr lang="en-US" sz="2400">
                <a:latin typeface="Lucida Sans Unicode" charset="0"/>
                <a:ea typeface="ＭＳ Ｐゴシック" charset="0"/>
              </a:rPr>
              <a:t>2006 Vermont Legislation requires auctioning of 100% of allowances for </a:t>
            </a:r>
            <a:r>
              <a:rPr lang="ja-JP" altLang="en-US" sz="2400">
                <a:latin typeface="Lucida Sans Unicode" charset="0"/>
                <a:ea typeface="ＭＳ Ｐゴシック" charset="0"/>
              </a:rPr>
              <a:t>“</a:t>
            </a:r>
            <a:r>
              <a:rPr lang="en-US" altLang="ja-JP" sz="2400">
                <a:latin typeface="Lucida Sans Unicode" charset="0"/>
                <a:ea typeface="ＭＳ Ｐゴシック" charset="0"/>
              </a:rPr>
              <a:t>consumers</a:t>
            </a:r>
            <a:r>
              <a:rPr lang="ja-JP" altLang="en-US" sz="2400">
                <a:latin typeface="Lucida Sans Unicode" charset="0"/>
                <a:ea typeface="ＭＳ Ｐゴシック" charset="0"/>
              </a:rPr>
              <a:t>”</a:t>
            </a:r>
            <a:r>
              <a:rPr lang="en-US" altLang="ja-JP" sz="2400">
                <a:latin typeface="Lucida Sans Unicode" charset="0"/>
                <a:ea typeface="ＭＳ Ｐゴシック" charset="0"/>
              </a:rPr>
              <a:t>, NY follows with similar requirement</a:t>
            </a:r>
          </a:p>
          <a:p>
            <a:pPr eaLnBrk="1" hangingPunct="1">
              <a:lnSpc>
                <a:spcPct val="80000"/>
              </a:lnSpc>
            </a:pPr>
            <a:r>
              <a:rPr lang="en-US" sz="2400">
                <a:latin typeface="Lucida Sans Unicode" charset="0"/>
                <a:ea typeface="ＭＳ Ｐゴシック" charset="0"/>
              </a:rPr>
              <a:t>January 18, 2007 Massachusetts Governor Patrick signs RGGI </a:t>
            </a:r>
          </a:p>
          <a:p>
            <a:pPr eaLnBrk="1" hangingPunct="1">
              <a:lnSpc>
                <a:spcPct val="80000"/>
              </a:lnSpc>
            </a:pPr>
            <a:r>
              <a:rPr lang="en-US" sz="2400">
                <a:latin typeface="Lucida Sans Unicode" charset="0"/>
                <a:ea typeface="ＭＳ Ｐゴシック" charset="0"/>
              </a:rPr>
              <a:t>February 5, 2007 Rhode Island Governor signs RGGI </a:t>
            </a:r>
          </a:p>
          <a:p>
            <a:pPr eaLnBrk="1" hangingPunct="1">
              <a:lnSpc>
                <a:spcPct val="80000"/>
              </a:lnSpc>
            </a:pPr>
            <a:r>
              <a:rPr lang="en-US" sz="2400">
                <a:latin typeface="Lucida Sans Unicode" charset="0"/>
                <a:ea typeface="ＭＳ Ｐゴシック" charset="0"/>
              </a:rPr>
              <a:t>MA, RI, and CT join VT and NY w/100% auction proceeds to energy efficiency</a:t>
            </a:r>
          </a:p>
        </p:txBody>
      </p:sp>
      <p:sp>
        <p:nvSpPr>
          <p:cNvPr id="532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0BC1EA-E38D-D445-AD4F-4E1781DA779A}" type="slidenum">
              <a:rPr lang="en-US" sz="1000"/>
              <a:pPr eaLnBrk="1" hangingPunct="1"/>
              <a:t>12</a:t>
            </a:fld>
            <a:endParaRPr lang="en-US" sz="1000"/>
          </a:p>
        </p:txBody>
      </p:sp>
      <p:sp>
        <p:nvSpPr>
          <p:cNvPr id="80899" name="Rectangle 2" descr="Large confetti"/>
          <p:cNvSpPr>
            <a:spLocks noGrp="1" noChangeArrowheads="1"/>
          </p:cNvSpPr>
          <p:nvPr>
            <p:ph type="title"/>
          </p:nvPr>
        </p:nvSpPr>
        <p:spPr/>
        <p:txBody>
          <a:bodyPr/>
          <a:lstStyle/>
          <a:p>
            <a:pPr eaLnBrk="1" fontAlgn="auto" hangingPunct="1">
              <a:spcAft>
                <a:spcPts val="0"/>
              </a:spcAft>
              <a:defRPr/>
            </a:pPr>
            <a:r>
              <a:rPr lang="en-US" smtClean="0">
                <a:ea typeface="+mj-ea"/>
                <a:cs typeface="+mj-cs"/>
              </a:rPr>
              <a:t>Post-MOU RGGI Developments</a:t>
            </a:r>
          </a:p>
        </p:txBody>
      </p:sp>
    </p:spTree>
    <p:extLst>
      <p:ext uri="{BB962C8B-B14F-4D97-AF65-F5344CB8AC3E}">
        <p14:creationId xmlns:p14="http://schemas.microsoft.com/office/powerpoint/2010/main" val="3361912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257"/>
          </a:xfrm>
        </p:spPr>
        <p:txBody>
          <a:bodyPr>
            <a:normAutofit/>
          </a:bodyPr>
          <a:lstStyle/>
          <a:p>
            <a:r>
              <a:rPr lang="en-US" sz="3600" dirty="0" smtClean="0"/>
              <a:t>RGGI Environmental Performance</a:t>
            </a:r>
            <a:endParaRPr lang="en-US" sz="3600" dirty="0"/>
          </a:p>
        </p:txBody>
      </p:sp>
      <p:sp>
        <p:nvSpPr>
          <p:cNvPr id="3" name="Content Placeholder 2"/>
          <p:cNvSpPr>
            <a:spLocks noGrp="1"/>
          </p:cNvSpPr>
          <p:nvPr>
            <p:ph idx="1"/>
          </p:nvPr>
        </p:nvSpPr>
        <p:spPr>
          <a:xfrm>
            <a:off x="457200" y="1600200"/>
            <a:ext cx="8111958" cy="4525963"/>
          </a:xfrm>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280737" y="1109579"/>
            <a:ext cx="8542422" cy="4862386"/>
          </a:xfrm>
          <a:prstGeom prst="rect">
            <a:avLst/>
          </a:prstGeom>
        </p:spPr>
      </p:pic>
      <p:sp>
        <p:nvSpPr>
          <p:cNvPr id="5" name="Slide Number Placeholder 4"/>
          <p:cNvSpPr>
            <a:spLocks noGrp="1"/>
          </p:cNvSpPr>
          <p:nvPr>
            <p:ph type="sldNum" sz="quarter" idx="12"/>
          </p:nvPr>
        </p:nvSpPr>
        <p:spPr/>
        <p:txBody>
          <a:bodyPr/>
          <a:lstStyle/>
          <a:p>
            <a:fld id="{CEA61D67-F9F8-9544-A0C2-0C8873C6859E}" type="slidenum">
              <a:rPr lang="en-US" smtClean="0"/>
              <a:t>13</a:t>
            </a:fld>
            <a:endParaRPr lang="en-US"/>
          </a:p>
        </p:txBody>
      </p:sp>
    </p:spTree>
    <p:extLst>
      <p:ext uri="{BB962C8B-B14F-4D97-AF65-F5344CB8AC3E}">
        <p14:creationId xmlns:p14="http://schemas.microsoft.com/office/powerpoint/2010/main" val="67466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079313"/>
          </a:xfrm>
        </p:spPr>
        <p:txBody>
          <a:bodyPr>
            <a:normAutofit fontScale="90000"/>
          </a:bodyPr>
          <a:lstStyle/>
          <a:p>
            <a:r>
              <a:rPr lang="en-US" sz="3600" dirty="0" smtClean="0"/>
              <a:t>RGGI Allowance Auctions</a:t>
            </a:r>
            <a:r>
              <a:rPr lang="en-US" dirty="0" smtClean="0"/>
              <a:t/>
            </a:r>
            <a:br>
              <a:rPr lang="en-US" dirty="0" smtClean="0"/>
            </a:br>
            <a:r>
              <a:rPr lang="en-US" sz="2200" dirty="0" smtClean="0"/>
              <a:t>(31 Quarterly Auctions 9/08 to 3/16)</a:t>
            </a:r>
            <a:br>
              <a:rPr lang="en-US" sz="2200" dirty="0" smtClean="0"/>
            </a:b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5547541"/>
              </p:ext>
            </p:extLst>
          </p:nvPr>
        </p:nvGraphicFramePr>
        <p:xfrm>
          <a:off x="457200" y="1022636"/>
          <a:ext cx="8229600" cy="5205208"/>
        </p:xfrm>
        <a:graphic>
          <a:graphicData uri="http://schemas.openxmlformats.org/drawingml/2006/table">
            <a:tbl>
              <a:tblPr firstRow="1" bandRow="1">
                <a:tableStyleId>{5C22544A-7EE6-4342-B048-85BDC9FD1C3A}</a:tableStyleId>
              </a:tblPr>
              <a:tblGrid>
                <a:gridCol w="2858168"/>
                <a:gridCol w="2628232"/>
                <a:gridCol w="2743200"/>
              </a:tblGrid>
              <a:tr h="722841">
                <a:tc>
                  <a:txBody>
                    <a:bodyPr/>
                    <a:lstStyle/>
                    <a:p>
                      <a:r>
                        <a:rPr lang="en-US" dirty="0" smtClean="0"/>
                        <a:t>State</a:t>
                      </a:r>
                      <a:endParaRPr lang="en-US" dirty="0"/>
                    </a:p>
                  </a:txBody>
                  <a:tcPr/>
                </a:tc>
                <a:tc>
                  <a:txBody>
                    <a:bodyPr/>
                    <a:lstStyle/>
                    <a:p>
                      <a:pPr algn="ctr"/>
                      <a:r>
                        <a:rPr lang="en-US" dirty="0" smtClean="0"/>
                        <a:t>Allowances Sold (millions)</a:t>
                      </a:r>
                      <a:endParaRPr lang="en-US" dirty="0"/>
                    </a:p>
                  </a:txBody>
                  <a:tcPr/>
                </a:tc>
                <a:tc>
                  <a:txBody>
                    <a:bodyPr/>
                    <a:lstStyle/>
                    <a:p>
                      <a:pPr algn="ctr"/>
                      <a:r>
                        <a:rPr lang="en-US" dirty="0" smtClean="0"/>
                        <a:t>Proceeds</a:t>
                      </a:r>
                      <a:r>
                        <a:rPr lang="en-US" baseline="0" dirty="0" smtClean="0"/>
                        <a:t> </a:t>
                      </a:r>
                    </a:p>
                    <a:p>
                      <a:pPr algn="ctr"/>
                      <a:r>
                        <a:rPr lang="en-US" baseline="0" dirty="0" smtClean="0"/>
                        <a:t>($ million)</a:t>
                      </a:r>
                      <a:endParaRPr lang="en-US" dirty="0"/>
                    </a:p>
                  </a:txBody>
                  <a:tcPr/>
                </a:tc>
              </a:tr>
              <a:tr h="374237">
                <a:tc>
                  <a:txBody>
                    <a:bodyPr/>
                    <a:lstStyle/>
                    <a:p>
                      <a:r>
                        <a:rPr lang="en-US" dirty="0" smtClean="0"/>
                        <a:t>Connecticut</a:t>
                      </a:r>
                      <a:endParaRPr lang="en-US" dirty="0"/>
                    </a:p>
                  </a:txBody>
                  <a:tcPr/>
                </a:tc>
                <a:tc>
                  <a:txBody>
                    <a:bodyPr/>
                    <a:lstStyle/>
                    <a:p>
                      <a:pPr algn="ctr"/>
                      <a:r>
                        <a:rPr lang="en-US" dirty="0" smtClean="0"/>
                        <a:t>53</a:t>
                      </a:r>
                      <a:endParaRPr lang="en-US" dirty="0"/>
                    </a:p>
                  </a:txBody>
                  <a:tcPr/>
                </a:tc>
                <a:tc>
                  <a:txBody>
                    <a:bodyPr/>
                    <a:lstStyle/>
                    <a:p>
                      <a:pPr algn="ctr"/>
                      <a:r>
                        <a:rPr lang="en-US" dirty="0" smtClean="0"/>
                        <a:t>$160</a:t>
                      </a:r>
                      <a:endParaRPr lang="en-US" dirty="0"/>
                    </a:p>
                  </a:txBody>
                  <a:tcPr/>
                </a:tc>
              </a:tr>
              <a:tr h="374237">
                <a:tc>
                  <a:txBody>
                    <a:bodyPr/>
                    <a:lstStyle/>
                    <a:p>
                      <a:r>
                        <a:rPr lang="en-US" dirty="0" smtClean="0"/>
                        <a:t>Delaware</a:t>
                      </a:r>
                      <a:endParaRPr lang="en-US" dirty="0"/>
                    </a:p>
                  </a:txBody>
                  <a:tcPr/>
                </a:tc>
                <a:tc>
                  <a:txBody>
                    <a:bodyPr/>
                    <a:lstStyle/>
                    <a:p>
                      <a:pPr algn="ctr"/>
                      <a:r>
                        <a:rPr lang="en-US" dirty="0" smtClean="0"/>
                        <a:t>27</a:t>
                      </a:r>
                      <a:endParaRPr lang="en-US" dirty="0"/>
                    </a:p>
                  </a:txBody>
                  <a:tcPr/>
                </a:tc>
                <a:tc>
                  <a:txBody>
                    <a:bodyPr/>
                    <a:lstStyle/>
                    <a:p>
                      <a:pPr algn="ctr"/>
                      <a:r>
                        <a:rPr lang="en-US" dirty="0" smtClean="0"/>
                        <a:t>$88</a:t>
                      </a:r>
                      <a:endParaRPr lang="en-US" dirty="0"/>
                    </a:p>
                  </a:txBody>
                  <a:tcPr/>
                </a:tc>
              </a:tr>
              <a:tr h="374237">
                <a:tc>
                  <a:txBody>
                    <a:bodyPr/>
                    <a:lstStyle/>
                    <a:p>
                      <a:r>
                        <a:rPr lang="en-US" dirty="0" smtClean="0"/>
                        <a:t>Maine</a:t>
                      </a:r>
                      <a:endParaRPr lang="en-US" dirty="0"/>
                    </a:p>
                  </a:txBody>
                  <a:tcPr/>
                </a:tc>
                <a:tc>
                  <a:txBody>
                    <a:bodyPr/>
                    <a:lstStyle/>
                    <a:p>
                      <a:pPr algn="ctr"/>
                      <a:r>
                        <a:rPr lang="en-US" dirty="0" smtClean="0"/>
                        <a:t>25</a:t>
                      </a:r>
                      <a:endParaRPr lang="en-US" dirty="0"/>
                    </a:p>
                  </a:txBody>
                  <a:tcPr/>
                </a:tc>
                <a:tc>
                  <a:txBody>
                    <a:bodyPr/>
                    <a:lstStyle/>
                    <a:p>
                      <a:pPr algn="ctr"/>
                      <a:r>
                        <a:rPr lang="en-US" dirty="0" smtClean="0"/>
                        <a:t>$77</a:t>
                      </a:r>
                      <a:endParaRPr lang="en-US" dirty="0"/>
                    </a:p>
                  </a:txBody>
                  <a:tcPr/>
                </a:tc>
              </a:tr>
              <a:tr h="374237">
                <a:tc>
                  <a:txBody>
                    <a:bodyPr/>
                    <a:lstStyle/>
                    <a:p>
                      <a:r>
                        <a:rPr lang="en-US" dirty="0" smtClean="0"/>
                        <a:t>Maryland</a:t>
                      </a:r>
                      <a:endParaRPr lang="en-US" dirty="0"/>
                    </a:p>
                  </a:txBody>
                  <a:tcPr/>
                </a:tc>
                <a:tc>
                  <a:txBody>
                    <a:bodyPr/>
                    <a:lstStyle/>
                    <a:p>
                      <a:pPr algn="ctr"/>
                      <a:r>
                        <a:rPr lang="en-US" dirty="0" smtClean="0"/>
                        <a:t>167</a:t>
                      </a:r>
                      <a:endParaRPr lang="en-US" dirty="0"/>
                    </a:p>
                  </a:txBody>
                  <a:tcPr/>
                </a:tc>
                <a:tc>
                  <a:txBody>
                    <a:bodyPr/>
                    <a:lstStyle/>
                    <a:p>
                      <a:pPr algn="ctr"/>
                      <a:r>
                        <a:rPr lang="en-US" dirty="0" smtClean="0"/>
                        <a:t>$506</a:t>
                      </a:r>
                      <a:endParaRPr lang="en-US" dirty="0"/>
                    </a:p>
                  </a:txBody>
                  <a:tcPr/>
                </a:tc>
              </a:tr>
              <a:tr h="374237">
                <a:tc>
                  <a:txBody>
                    <a:bodyPr/>
                    <a:lstStyle/>
                    <a:p>
                      <a:r>
                        <a:rPr lang="en-US" dirty="0" smtClean="0"/>
                        <a:t>Massachusetts</a:t>
                      </a:r>
                      <a:endParaRPr lang="en-US" dirty="0"/>
                    </a:p>
                  </a:txBody>
                  <a:tcPr/>
                </a:tc>
                <a:tc>
                  <a:txBody>
                    <a:bodyPr/>
                    <a:lstStyle/>
                    <a:p>
                      <a:pPr algn="ctr"/>
                      <a:r>
                        <a:rPr lang="en-US" dirty="0" smtClean="0"/>
                        <a:t>133</a:t>
                      </a:r>
                      <a:endParaRPr lang="en-US" dirty="0"/>
                    </a:p>
                  </a:txBody>
                  <a:tcPr/>
                </a:tc>
                <a:tc>
                  <a:txBody>
                    <a:bodyPr/>
                    <a:lstStyle/>
                    <a:p>
                      <a:pPr algn="ctr"/>
                      <a:r>
                        <a:rPr lang="en-US" dirty="0" smtClean="0"/>
                        <a:t>$404</a:t>
                      </a:r>
                      <a:endParaRPr lang="en-US" dirty="0"/>
                    </a:p>
                  </a:txBody>
                  <a:tcPr/>
                </a:tc>
              </a:tr>
              <a:tr h="374237">
                <a:tc>
                  <a:txBody>
                    <a:bodyPr/>
                    <a:lstStyle/>
                    <a:p>
                      <a:r>
                        <a:rPr lang="en-US" dirty="0" smtClean="0"/>
                        <a:t>New Hampshire</a:t>
                      </a:r>
                      <a:endParaRPr lang="en-US" dirty="0"/>
                    </a:p>
                  </a:txBody>
                  <a:tcPr/>
                </a:tc>
                <a:tc>
                  <a:txBody>
                    <a:bodyPr/>
                    <a:lstStyle/>
                    <a:p>
                      <a:pPr algn="ctr"/>
                      <a:r>
                        <a:rPr lang="en-US" dirty="0" smtClean="0"/>
                        <a:t>34</a:t>
                      </a:r>
                      <a:endParaRPr lang="en-US" dirty="0"/>
                    </a:p>
                  </a:txBody>
                  <a:tcPr/>
                </a:tc>
                <a:tc>
                  <a:txBody>
                    <a:bodyPr/>
                    <a:lstStyle/>
                    <a:p>
                      <a:pPr algn="ctr"/>
                      <a:r>
                        <a:rPr lang="en-US" dirty="0" smtClean="0"/>
                        <a:t>$105</a:t>
                      </a:r>
                      <a:endParaRPr lang="en-US" dirty="0"/>
                    </a:p>
                  </a:txBody>
                  <a:tcPr/>
                </a:tc>
              </a:tr>
              <a:tr h="374237">
                <a:tc>
                  <a:txBody>
                    <a:bodyPr/>
                    <a:lstStyle/>
                    <a:p>
                      <a:r>
                        <a:rPr lang="en-US" dirty="0" smtClean="0"/>
                        <a:t>New York</a:t>
                      </a:r>
                      <a:endParaRPr lang="en-US" dirty="0"/>
                    </a:p>
                  </a:txBody>
                  <a:tcPr/>
                </a:tc>
                <a:tc>
                  <a:txBody>
                    <a:bodyPr/>
                    <a:lstStyle/>
                    <a:p>
                      <a:pPr algn="ctr"/>
                      <a:r>
                        <a:rPr lang="en-US" dirty="0" smtClean="0"/>
                        <a:t>306</a:t>
                      </a:r>
                      <a:endParaRPr lang="en-US" dirty="0"/>
                    </a:p>
                  </a:txBody>
                  <a:tcPr/>
                </a:tc>
                <a:tc>
                  <a:txBody>
                    <a:bodyPr/>
                    <a:lstStyle/>
                    <a:p>
                      <a:pPr algn="ctr"/>
                      <a:r>
                        <a:rPr lang="en-US" dirty="0" smtClean="0"/>
                        <a:t>$926</a:t>
                      </a:r>
                      <a:endParaRPr lang="en-US" dirty="0"/>
                    </a:p>
                  </a:txBody>
                  <a:tcPr/>
                </a:tc>
              </a:tr>
              <a:tr h="374237">
                <a:tc>
                  <a:txBody>
                    <a:bodyPr/>
                    <a:lstStyle/>
                    <a:p>
                      <a:r>
                        <a:rPr lang="en-US" dirty="0" smtClean="0"/>
                        <a:t>Rhode Island</a:t>
                      </a:r>
                      <a:endParaRPr lang="en-US" dirty="0"/>
                    </a:p>
                  </a:txBody>
                  <a:tcPr/>
                </a:tc>
                <a:tc>
                  <a:txBody>
                    <a:bodyPr/>
                    <a:lstStyle/>
                    <a:p>
                      <a:pPr algn="ctr"/>
                      <a:r>
                        <a:rPr lang="en-US" dirty="0" smtClean="0"/>
                        <a:t>15</a:t>
                      </a:r>
                      <a:endParaRPr lang="en-US" dirty="0"/>
                    </a:p>
                  </a:txBody>
                  <a:tcPr/>
                </a:tc>
                <a:tc>
                  <a:txBody>
                    <a:bodyPr/>
                    <a:lstStyle/>
                    <a:p>
                      <a:pPr algn="ctr"/>
                      <a:r>
                        <a:rPr lang="en-US" dirty="0" smtClean="0"/>
                        <a:t>$50</a:t>
                      </a:r>
                      <a:endParaRPr lang="en-US" dirty="0"/>
                    </a:p>
                  </a:txBody>
                  <a:tcPr/>
                </a:tc>
              </a:tr>
              <a:tr h="374237">
                <a:tc>
                  <a:txBody>
                    <a:bodyPr/>
                    <a:lstStyle/>
                    <a:p>
                      <a:r>
                        <a:rPr lang="en-US" dirty="0" smtClean="0"/>
                        <a:t>Vermont</a:t>
                      </a:r>
                      <a:endParaRPr lang="en-US" dirty="0"/>
                    </a:p>
                  </a:txBody>
                  <a:tcPr/>
                </a:tc>
                <a:tc>
                  <a:txBody>
                    <a:bodyPr/>
                    <a:lstStyle/>
                    <a:p>
                      <a:pPr algn="ctr"/>
                      <a:r>
                        <a:rPr lang="en-US" dirty="0" smtClean="0"/>
                        <a:t>6</a:t>
                      </a:r>
                      <a:endParaRPr lang="en-US" dirty="0"/>
                    </a:p>
                  </a:txBody>
                  <a:tcPr/>
                </a:tc>
                <a:tc>
                  <a:txBody>
                    <a:bodyPr/>
                    <a:lstStyle/>
                    <a:p>
                      <a:pPr algn="ctr"/>
                      <a:r>
                        <a:rPr lang="en-US" dirty="0" smtClean="0"/>
                        <a:t>$18</a:t>
                      </a:r>
                      <a:endParaRPr lang="en-US" dirty="0"/>
                    </a:p>
                  </a:txBody>
                  <a:tcPr/>
                </a:tc>
              </a:tr>
              <a:tr h="374237">
                <a:tc>
                  <a:txBody>
                    <a:bodyPr/>
                    <a:lstStyle/>
                    <a:p>
                      <a:r>
                        <a:rPr lang="en-US" dirty="0" smtClean="0"/>
                        <a:t>Total Participating States</a:t>
                      </a:r>
                      <a:endParaRPr lang="en-US" dirty="0"/>
                    </a:p>
                  </a:txBody>
                  <a:tcPr/>
                </a:tc>
                <a:tc>
                  <a:txBody>
                    <a:bodyPr/>
                    <a:lstStyle/>
                    <a:p>
                      <a:pPr algn="ctr"/>
                      <a:r>
                        <a:rPr lang="en-US" dirty="0" smtClean="0"/>
                        <a:t>767</a:t>
                      </a:r>
                      <a:endParaRPr lang="en-US" dirty="0"/>
                    </a:p>
                  </a:txBody>
                  <a:tcPr/>
                </a:tc>
                <a:tc>
                  <a:txBody>
                    <a:bodyPr/>
                    <a:lstStyle/>
                    <a:p>
                      <a:pPr algn="ctr"/>
                      <a:r>
                        <a:rPr lang="en-US" dirty="0" smtClean="0"/>
                        <a:t>$2,336</a:t>
                      </a:r>
                      <a:endParaRPr lang="en-US" dirty="0"/>
                    </a:p>
                  </a:txBody>
                  <a:tcPr/>
                </a:tc>
              </a:tr>
              <a:tr h="374237">
                <a:tc>
                  <a:txBody>
                    <a:bodyPr/>
                    <a:lstStyle/>
                    <a:p>
                      <a:r>
                        <a:rPr lang="en-US" dirty="0" smtClean="0"/>
                        <a:t>New Jersey (pre-withdrawal)</a:t>
                      </a:r>
                      <a:endParaRPr lang="en-US" dirty="0"/>
                    </a:p>
                  </a:txBody>
                  <a:tcPr/>
                </a:tc>
                <a:tc>
                  <a:txBody>
                    <a:bodyPr/>
                    <a:lstStyle/>
                    <a:p>
                      <a:pPr algn="ctr"/>
                      <a:r>
                        <a:rPr lang="en-US" dirty="0" smtClean="0"/>
                        <a:t>48</a:t>
                      </a:r>
                      <a:endParaRPr lang="en-US" dirty="0"/>
                    </a:p>
                  </a:txBody>
                  <a:tcPr/>
                </a:tc>
                <a:tc>
                  <a:txBody>
                    <a:bodyPr/>
                    <a:lstStyle/>
                    <a:p>
                      <a:pPr algn="ctr"/>
                      <a:r>
                        <a:rPr lang="en-US" dirty="0" smtClean="0"/>
                        <a:t>$113</a:t>
                      </a:r>
                      <a:endParaRPr lang="en-US" dirty="0"/>
                    </a:p>
                  </a:txBody>
                  <a:tcPr/>
                </a:tc>
              </a:tr>
              <a:tr h="175238">
                <a:tc>
                  <a:txBody>
                    <a:bodyPr/>
                    <a:lstStyle/>
                    <a:p>
                      <a:r>
                        <a:rPr lang="en-US" b="1" dirty="0" smtClean="0"/>
                        <a:t>Total</a:t>
                      </a:r>
                      <a:endParaRPr lang="en-US" b="1" dirty="0"/>
                    </a:p>
                  </a:txBody>
                  <a:tcPr/>
                </a:tc>
                <a:tc>
                  <a:txBody>
                    <a:bodyPr/>
                    <a:lstStyle/>
                    <a:p>
                      <a:pPr algn="ctr"/>
                      <a:r>
                        <a:rPr lang="en-US" b="1" dirty="0" smtClean="0"/>
                        <a:t>816</a:t>
                      </a:r>
                      <a:endParaRPr lang="en-US" b="1" dirty="0"/>
                    </a:p>
                  </a:txBody>
                  <a:tcPr/>
                </a:tc>
                <a:tc>
                  <a:txBody>
                    <a:bodyPr/>
                    <a:lstStyle/>
                    <a:p>
                      <a:pPr algn="ctr"/>
                      <a:r>
                        <a:rPr lang="en-US" b="1" dirty="0" smtClean="0"/>
                        <a:t>$2,449</a:t>
                      </a:r>
                      <a:endParaRPr lang="en-US" b="1" dirty="0"/>
                    </a:p>
                  </a:txBody>
                  <a:tcPr/>
                </a:tc>
              </a:tr>
            </a:tbl>
          </a:graphicData>
        </a:graphic>
      </p:graphicFrame>
      <p:sp>
        <p:nvSpPr>
          <p:cNvPr id="3" name="Slide Number Placeholder 2"/>
          <p:cNvSpPr>
            <a:spLocks noGrp="1"/>
          </p:cNvSpPr>
          <p:nvPr>
            <p:ph type="sldNum" sz="quarter" idx="12"/>
          </p:nvPr>
        </p:nvSpPr>
        <p:spPr/>
        <p:txBody>
          <a:bodyPr/>
          <a:lstStyle/>
          <a:p>
            <a:fld id="{CEA61D67-F9F8-9544-A0C2-0C8873C6859E}" type="slidenum">
              <a:rPr lang="en-US" smtClean="0"/>
              <a:t>14</a:t>
            </a:fld>
            <a:endParaRPr lang="en-US"/>
          </a:p>
        </p:txBody>
      </p:sp>
    </p:spTree>
    <p:extLst>
      <p:ext uri="{BB962C8B-B14F-4D97-AF65-F5344CB8AC3E}">
        <p14:creationId xmlns:p14="http://schemas.microsoft.com/office/powerpoint/2010/main" val="2204327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3" y="694872"/>
            <a:ext cx="4855453" cy="57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5510058" y="1364769"/>
            <a:ext cx="3444759" cy="2672493"/>
          </a:xfrm>
        </p:spPr>
        <p:txBody>
          <a:bodyPr>
            <a:noAutofit/>
          </a:bodyPr>
          <a:lstStyle/>
          <a:p>
            <a:r>
              <a:rPr lang="en-US" sz="2800" dirty="0" smtClean="0"/>
              <a:t>How the 9 RGGI States used the proceeds of RGGI auctions 2011--14 ($983 million):</a:t>
            </a:r>
            <a:endParaRPr lang="en-US" sz="2800" dirty="0"/>
          </a:p>
        </p:txBody>
      </p:sp>
      <p:sp>
        <p:nvSpPr>
          <p:cNvPr id="4" name="Title 1"/>
          <p:cNvSpPr txBox="1">
            <a:spLocks/>
          </p:cNvSpPr>
          <p:nvPr/>
        </p:nvSpPr>
        <p:spPr bwMode="auto">
          <a:xfrm>
            <a:off x="5580571" y="1364769"/>
            <a:ext cx="3444759" cy="397308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400" b="1">
                <a:solidFill>
                  <a:srgbClr val="F8861D"/>
                </a:solidFill>
                <a:latin typeface="+mj-lt"/>
                <a:ea typeface="+mj-ea"/>
                <a:cs typeface="+mj-cs"/>
              </a:defRPr>
            </a:lvl1pPr>
            <a:lvl2pPr algn="l" rtl="0" fontAlgn="base">
              <a:spcBef>
                <a:spcPct val="0"/>
              </a:spcBef>
              <a:spcAft>
                <a:spcPct val="0"/>
              </a:spcAft>
              <a:defRPr sz="2400" b="1">
                <a:solidFill>
                  <a:srgbClr val="F8861D"/>
                </a:solidFill>
                <a:latin typeface="Arial" charset="0"/>
              </a:defRPr>
            </a:lvl2pPr>
            <a:lvl3pPr algn="l" rtl="0" fontAlgn="base">
              <a:spcBef>
                <a:spcPct val="0"/>
              </a:spcBef>
              <a:spcAft>
                <a:spcPct val="0"/>
              </a:spcAft>
              <a:defRPr sz="2400" b="1">
                <a:solidFill>
                  <a:srgbClr val="F8861D"/>
                </a:solidFill>
                <a:latin typeface="Arial" charset="0"/>
              </a:defRPr>
            </a:lvl3pPr>
            <a:lvl4pPr algn="l" rtl="0" fontAlgn="base">
              <a:spcBef>
                <a:spcPct val="0"/>
              </a:spcBef>
              <a:spcAft>
                <a:spcPct val="0"/>
              </a:spcAft>
              <a:defRPr sz="2400" b="1">
                <a:solidFill>
                  <a:srgbClr val="F8861D"/>
                </a:solidFill>
                <a:latin typeface="Arial" charset="0"/>
              </a:defRPr>
            </a:lvl4pPr>
            <a:lvl5pPr algn="l" rtl="0" fontAlgn="base">
              <a:spcBef>
                <a:spcPct val="0"/>
              </a:spcBef>
              <a:spcAft>
                <a:spcPct val="0"/>
              </a:spcAft>
              <a:defRPr sz="2400" b="1">
                <a:solidFill>
                  <a:srgbClr val="F8861D"/>
                </a:solidFill>
                <a:latin typeface="Arial" charset="0"/>
              </a:defRPr>
            </a:lvl5pPr>
            <a:lvl6pPr marL="457200" algn="l" rtl="0" fontAlgn="base">
              <a:spcBef>
                <a:spcPct val="0"/>
              </a:spcBef>
              <a:spcAft>
                <a:spcPct val="0"/>
              </a:spcAft>
              <a:defRPr sz="2400" b="1">
                <a:solidFill>
                  <a:srgbClr val="F8861D"/>
                </a:solidFill>
                <a:latin typeface="Arial" charset="0"/>
              </a:defRPr>
            </a:lvl6pPr>
            <a:lvl7pPr marL="914400" algn="l" rtl="0" fontAlgn="base">
              <a:spcBef>
                <a:spcPct val="0"/>
              </a:spcBef>
              <a:spcAft>
                <a:spcPct val="0"/>
              </a:spcAft>
              <a:defRPr sz="2400" b="1">
                <a:solidFill>
                  <a:srgbClr val="F8861D"/>
                </a:solidFill>
                <a:latin typeface="Arial" charset="0"/>
              </a:defRPr>
            </a:lvl7pPr>
            <a:lvl8pPr marL="1371600" algn="l" rtl="0" fontAlgn="base">
              <a:spcBef>
                <a:spcPct val="0"/>
              </a:spcBef>
              <a:spcAft>
                <a:spcPct val="0"/>
              </a:spcAft>
              <a:defRPr sz="2400" b="1">
                <a:solidFill>
                  <a:srgbClr val="F8861D"/>
                </a:solidFill>
                <a:latin typeface="Arial" charset="0"/>
              </a:defRPr>
            </a:lvl8pPr>
            <a:lvl9pPr marL="1828800" algn="l" rtl="0" fontAlgn="base">
              <a:spcBef>
                <a:spcPct val="0"/>
              </a:spcBef>
              <a:spcAft>
                <a:spcPct val="0"/>
              </a:spcAft>
              <a:defRPr sz="2400" b="1">
                <a:solidFill>
                  <a:srgbClr val="F8861D"/>
                </a:solidFill>
                <a:latin typeface="Arial" charset="0"/>
              </a:defRPr>
            </a:lvl9pPr>
          </a:lstStyle>
          <a:p>
            <a:pPr marL="342900" indent="-342900">
              <a:buFont typeface="Wingdings" panose="05000000000000000000" pitchFamily="2" charset="2"/>
              <a:buChar char="§"/>
            </a:pPr>
            <a:r>
              <a:rPr lang="en-US" sz="2000" kern="0" dirty="0" smtClean="0"/>
              <a:t>From Analysis Group evaluation for RGGI States</a:t>
            </a:r>
          </a:p>
          <a:p>
            <a:pPr marL="342900" indent="-342900">
              <a:buFont typeface="Wingdings" panose="05000000000000000000" pitchFamily="2" charset="2"/>
              <a:buChar char="§"/>
            </a:pPr>
            <a:endParaRPr lang="en-US" sz="2000" kern="0" dirty="0"/>
          </a:p>
        </p:txBody>
      </p:sp>
      <p:sp>
        <p:nvSpPr>
          <p:cNvPr id="2" name="Slide Number Placeholder 1"/>
          <p:cNvSpPr>
            <a:spLocks noGrp="1"/>
          </p:cNvSpPr>
          <p:nvPr>
            <p:ph type="sldNum" sz="quarter" idx="12"/>
          </p:nvPr>
        </p:nvSpPr>
        <p:spPr/>
        <p:txBody>
          <a:bodyPr/>
          <a:lstStyle/>
          <a:p>
            <a:fld id="{CEA61D67-F9F8-9544-A0C2-0C8873C6859E}" type="slidenum">
              <a:rPr lang="en-US" smtClean="0"/>
              <a:t>15</a:t>
            </a:fld>
            <a:endParaRPr lang="en-US"/>
          </a:p>
        </p:txBody>
      </p:sp>
    </p:spTree>
    <p:extLst>
      <p:ext uri="{BB962C8B-B14F-4D97-AF65-F5344CB8AC3E}">
        <p14:creationId xmlns:p14="http://schemas.microsoft.com/office/powerpoint/2010/main" val="1628097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Net Economic Benefits 2012-14 </a:t>
            </a:r>
            <a:r>
              <a:rPr lang="en-US" dirty="0" smtClean="0"/>
              <a:t/>
            </a:r>
            <a:br>
              <a:rPr lang="en-US" dirty="0" smtClean="0"/>
            </a:br>
            <a:r>
              <a:rPr lang="en-US" sz="3100" dirty="0" smtClean="0"/>
              <a:t>(Analysis Group for RGGI States)</a:t>
            </a:r>
            <a:endParaRPr lang="en-US" sz="3100" dirty="0"/>
          </a:p>
        </p:txBody>
      </p:sp>
      <p:pic>
        <p:nvPicPr>
          <p:cNvPr id="4" name="Content Placeholder 3"/>
          <p:cNvPicPr>
            <a:picLocks noGrp="1" noChangeAspect="1"/>
          </p:cNvPicPr>
          <p:nvPr>
            <p:ph idx="1"/>
          </p:nvPr>
        </p:nvPicPr>
        <p:blipFill>
          <a:blip r:embed="rId2"/>
          <a:srcRect t="13165" b="13165"/>
          <a:stretch>
            <a:fillRect/>
          </a:stretch>
        </p:blipFill>
        <p:spPr>
          <a:xfrm>
            <a:off x="900112" y="1737896"/>
            <a:ext cx="7345363" cy="4732420"/>
          </a:xfrm>
        </p:spPr>
      </p:pic>
      <p:sp>
        <p:nvSpPr>
          <p:cNvPr id="3" name="Slide Number Placeholder 2"/>
          <p:cNvSpPr>
            <a:spLocks noGrp="1"/>
          </p:cNvSpPr>
          <p:nvPr>
            <p:ph type="sldNum" sz="quarter" idx="12"/>
          </p:nvPr>
        </p:nvSpPr>
        <p:spPr/>
        <p:txBody>
          <a:bodyPr/>
          <a:lstStyle/>
          <a:p>
            <a:fld id="{CEA61D67-F9F8-9544-A0C2-0C8873C6859E}" type="slidenum">
              <a:rPr lang="en-US" smtClean="0"/>
              <a:t>16</a:t>
            </a:fld>
            <a:endParaRPr lang="en-US"/>
          </a:p>
        </p:txBody>
      </p:sp>
    </p:spTree>
    <p:extLst>
      <p:ext uri="{BB962C8B-B14F-4D97-AF65-F5344CB8AC3E}">
        <p14:creationId xmlns:p14="http://schemas.microsoft.com/office/powerpoint/2010/main" val="2263717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RGGI Part of Broader GHG Policy Context in Northeast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New England Governors &amp; Eastern Canadian Premiers GHG Reduction Goal Agreements </a:t>
            </a:r>
          </a:p>
          <a:p>
            <a:pPr lvl="1"/>
            <a:r>
              <a:rPr lang="en-US" dirty="0" smtClean="0"/>
              <a:t>2001—</a:t>
            </a:r>
            <a:r>
              <a:rPr lang="en-US" dirty="0"/>
              <a:t>1</a:t>
            </a:r>
            <a:r>
              <a:rPr lang="en-US" dirty="0" smtClean="0"/>
              <a:t>0% by 2020 and 75-85% by 2050</a:t>
            </a:r>
          </a:p>
          <a:p>
            <a:pPr lvl="1"/>
            <a:r>
              <a:rPr lang="en-US" dirty="0" smtClean="0"/>
              <a:t>2015—35-45% by 2030</a:t>
            </a:r>
          </a:p>
          <a:p>
            <a:pPr lvl="1"/>
            <a:r>
              <a:rPr lang="en-US" dirty="0" smtClean="0"/>
              <a:t>All sectors</a:t>
            </a:r>
          </a:p>
          <a:p>
            <a:r>
              <a:rPr lang="en-US" dirty="0" smtClean="0"/>
              <a:t>State GHG Reduction Plans</a:t>
            </a:r>
          </a:p>
          <a:p>
            <a:pPr lvl="1"/>
            <a:r>
              <a:rPr lang="en-US" dirty="0" smtClean="0"/>
              <a:t>Most states have comprehensive mitigation plans across all sectors for 2020</a:t>
            </a:r>
          </a:p>
          <a:p>
            <a:pPr lvl="1"/>
            <a:r>
              <a:rPr lang="en-US" dirty="0" smtClean="0"/>
              <a:t>Beginning to plan for 2030 (not just forward from 2020 but now must think back from 80% by 2050)</a:t>
            </a:r>
          </a:p>
          <a:p>
            <a:r>
              <a:rPr lang="en-US" dirty="0" smtClean="0"/>
              <a:t>EPA Issues Draft Clean Power Plan Rules</a:t>
            </a:r>
          </a:p>
          <a:p>
            <a:pPr lvl="1"/>
            <a:r>
              <a:rPr lang="en-US" dirty="0" smtClean="0"/>
              <a:t>Supreme Court puts implementation on hold</a:t>
            </a:r>
          </a:p>
          <a:p>
            <a:pPr lvl="1"/>
            <a:r>
              <a:rPr lang="en-US" dirty="0" smtClean="0"/>
              <a:t>Joining RGGI likely important compliance path for other states</a:t>
            </a:r>
            <a:endParaRPr lang="en-US" dirty="0"/>
          </a:p>
        </p:txBody>
      </p:sp>
      <p:sp>
        <p:nvSpPr>
          <p:cNvPr id="4" name="Slide Number Placeholder 3"/>
          <p:cNvSpPr>
            <a:spLocks noGrp="1"/>
          </p:cNvSpPr>
          <p:nvPr>
            <p:ph type="sldNum" sz="quarter" idx="12"/>
          </p:nvPr>
        </p:nvSpPr>
        <p:spPr/>
        <p:txBody>
          <a:bodyPr/>
          <a:lstStyle/>
          <a:p>
            <a:fld id="{CEA61D67-F9F8-9544-A0C2-0C8873C6859E}" type="slidenum">
              <a:rPr lang="en-US" smtClean="0"/>
              <a:t>17</a:t>
            </a:fld>
            <a:endParaRPr lang="en-US"/>
          </a:p>
        </p:txBody>
      </p:sp>
    </p:spTree>
    <p:extLst>
      <p:ext uri="{BB962C8B-B14F-4D97-AF65-F5344CB8AC3E}">
        <p14:creationId xmlns:p14="http://schemas.microsoft.com/office/powerpoint/2010/main" val="82675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Citizens in Policy </a:t>
            </a:r>
            <a:r>
              <a:rPr lang="en-US" dirty="0" err="1" smtClean="0"/>
              <a:t>Decisionmaking</a:t>
            </a:r>
            <a:endParaRPr lang="en-US" dirty="0"/>
          </a:p>
        </p:txBody>
      </p:sp>
      <p:sp>
        <p:nvSpPr>
          <p:cNvPr id="3" name="Content Placeholder 2"/>
          <p:cNvSpPr>
            <a:spLocks noGrp="1"/>
          </p:cNvSpPr>
          <p:nvPr>
            <p:ph idx="1"/>
          </p:nvPr>
        </p:nvSpPr>
        <p:spPr/>
        <p:txBody>
          <a:bodyPr>
            <a:normAutofit lnSpcReduction="10000"/>
          </a:bodyPr>
          <a:lstStyle/>
          <a:p>
            <a:r>
              <a:rPr lang="en-US" dirty="0" smtClean="0"/>
              <a:t>Vermont Energy Future Case Study</a:t>
            </a:r>
          </a:p>
          <a:p>
            <a:pPr lvl="1"/>
            <a:r>
              <a:rPr lang="en-US" dirty="0" smtClean="0"/>
              <a:t>Regional stakeholder workshops</a:t>
            </a:r>
          </a:p>
          <a:p>
            <a:pPr lvl="1"/>
            <a:r>
              <a:rPr lang="en-US" dirty="0" smtClean="0"/>
              <a:t>Deliberative polling</a:t>
            </a:r>
          </a:p>
          <a:p>
            <a:pPr lvl="1"/>
            <a:r>
              <a:rPr lang="en-US" dirty="0" smtClean="0"/>
              <a:t>Stakeholder group at service of citizens</a:t>
            </a:r>
          </a:p>
          <a:p>
            <a:r>
              <a:rPr lang="en-US" dirty="0" smtClean="0"/>
              <a:t>Boston Climate Action Planning Process</a:t>
            </a:r>
          </a:p>
          <a:p>
            <a:pPr lvl="1"/>
            <a:r>
              <a:rPr lang="en-US" dirty="0" smtClean="0"/>
              <a:t>Neighborhood workshops, and high school student workshops</a:t>
            </a:r>
          </a:p>
          <a:p>
            <a:pPr lvl="1"/>
            <a:r>
              <a:rPr lang="en-US" dirty="0" smtClean="0"/>
              <a:t>Citizen engagement at service of stakeholder deliberations</a:t>
            </a:r>
            <a:endParaRPr lang="en-US" dirty="0"/>
          </a:p>
        </p:txBody>
      </p:sp>
    </p:spTree>
    <p:extLst>
      <p:ext uri="{BB962C8B-B14F-4D97-AF65-F5344CB8AC3E}">
        <p14:creationId xmlns:p14="http://schemas.microsoft.com/office/powerpoint/2010/main" val="2005139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PJM Regional Transmission Organization</a:t>
            </a:r>
            <a:br>
              <a:rPr lang="en-US" sz="3600" dirty="0" smtClean="0"/>
            </a:br>
            <a:r>
              <a:rPr lang="en-US" sz="3600" dirty="0" smtClean="0"/>
              <a:t>Re-engineering a complex members organization for better collaboration</a:t>
            </a:r>
            <a:endParaRPr lang="en-US" sz="3600" dirty="0"/>
          </a:p>
        </p:txBody>
      </p:sp>
      <p:sp>
        <p:nvSpPr>
          <p:cNvPr id="3" name="Subtitle 2"/>
          <p:cNvSpPr>
            <a:spLocks noGrp="1"/>
          </p:cNvSpPr>
          <p:nvPr>
            <p:ph type="subTitle" idx="1"/>
          </p:nvPr>
        </p:nvSpPr>
        <p:spPr/>
        <p:txBody>
          <a:bodyPr>
            <a:normAutofit/>
          </a:bodyPr>
          <a:lstStyle/>
          <a:p>
            <a:endParaRPr lang="en-US" dirty="0">
              <a:solidFill>
                <a:schemeClr val="bg1">
                  <a:lumMod val="50000"/>
                </a:schemeClr>
              </a:solidFill>
            </a:endParaRPr>
          </a:p>
        </p:txBody>
      </p:sp>
    </p:spTree>
    <p:extLst>
      <p:ext uri="{BB962C8B-B14F-4D97-AF65-F5344CB8AC3E}">
        <p14:creationId xmlns:p14="http://schemas.microsoft.com/office/powerpoint/2010/main" val="45520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C8CDB1-0592-E440-B3A6-EC8F35A2F200}" type="slidenum">
              <a:rPr lang="en-US" sz="1000"/>
              <a:pPr eaLnBrk="1" hangingPunct="1"/>
              <a:t>2</a:t>
            </a:fld>
            <a:endParaRPr lang="en-US" sz="1000"/>
          </a:p>
        </p:txBody>
      </p:sp>
      <p:pic>
        <p:nvPicPr>
          <p:cNvPr id="21506" name="Picture 5" descr="JDR book cov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576263"/>
            <a:ext cx="3573463" cy="5553075"/>
          </a:xfrm>
        </p:spPr>
      </p:pic>
      <p:sp>
        <p:nvSpPr>
          <p:cNvPr id="21507" name="Text Box 13"/>
          <p:cNvSpPr txBox="1">
            <a:spLocks noChangeArrowheads="1"/>
          </p:cNvSpPr>
          <p:nvPr/>
        </p:nvSpPr>
        <p:spPr bwMode="auto">
          <a:xfrm>
            <a:off x="7239000" y="64912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21508" name="Text Box 17"/>
          <p:cNvSpPr txBox="1">
            <a:spLocks noChangeArrowheads="1"/>
          </p:cNvSpPr>
          <p:nvPr/>
        </p:nvSpPr>
        <p:spPr bwMode="auto">
          <a:xfrm>
            <a:off x="7239000" y="6223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Tree>
    <p:extLst>
      <p:ext uri="{BB962C8B-B14F-4D97-AF65-F5344CB8AC3E}">
        <p14:creationId xmlns:p14="http://schemas.microsoft.com/office/powerpoint/2010/main" val="41630349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Questions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How do you improve a </a:t>
            </a:r>
            <a:r>
              <a:rPr lang="en-US" dirty="0" err="1" smtClean="0"/>
              <a:t>decisionmaking</a:t>
            </a:r>
            <a:r>
              <a:rPr lang="en-US" dirty="0" smtClean="0"/>
              <a:t> process with thousands of individuals, hundreds of organizations, over 300 meetings, per year, and billions of dollars/year at stake?</a:t>
            </a:r>
          </a:p>
          <a:p>
            <a:r>
              <a:rPr lang="en-US" dirty="0" smtClean="0"/>
              <a:t>How do you sustain a shift in an organizational culture and engrained behaviors?</a:t>
            </a:r>
          </a:p>
          <a:p>
            <a:r>
              <a:rPr lang="en-US" dirty="0" smtClean="0"/>
              <a:t>What is the role ADR skills and professionals in such a process?</a:t>
            </a:r>
            <a:endParaRPr lang="en-US" dirty="0"/>
          </a:p>
        </p:txBody>
      </p:sp>
    </p:spTree>
    <p:extLst>
      <p:ext uri="{BB962C8B-B14F-4D97-AF65-F5344CB8AC3E}">
        <p14:creationId xmlns:p14="http://schemas.microsoft.com/office/powerpoint/2010/main" val="3467388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0000"/>
                </a:solidFill>
              </a:rPr>
              <a:t>PJM coordinates the movement of wholesale electricity in most of 13 states and the District of Columbia to over 61 million customers.  </a:t>
            </a:r>
          </a:p>
          <a:p>
            <a:r>
              <a:rPr lang="en-US" dirty="0" smtClean="0">
                <a:solidFill>
                  <a:srgbClr val="000000"/>
                </a:solidFill>
              </a:rPr>
              <a:t>PJM ensures the reliability of the largest centrally dispatched grid in North America.  Its peak load of over 150,000 MW generated by hundreds of nuclear, coal, gas, and wind generators (plus increasing amount of solar).</a:t>
            </a:r>
          </a:p>
          <a:p>
            <a:r>
              <a:rPr lang="en-US" dirty="0" smtClean="0">
                <a:solidFill>
                  <a:srgbClr val="000000"/>
                </a:solidFill>
              </a:rPr>
              <a:t> </a:t>
            </a:r>
            <a:r>
              <a:rPr lang="en-US" i="1" dirty="0" smtClean="0">
                <a:solidFill>
                  <a:srgbClr val="000000"/>
                </a:solidFill>
              </a:rPr>
              <a:t>PJM </a:t>
            </a:r>
            <a:r>
              <a:rPr lang="en-US" i="1" dirty="0">
                <a:solidFill>
                  <a:srgbClr val="000000"/>
                </a:solidFill>
              </a:rPr>
              <a:t>Interconnection</a:t>
            </a:r>
            <a:r>
              <a:rPr lang="en-US" dirty="0">
                <a:solidFill>
                  <a:srgbClr val="000000"/>
                </a:solidFill>
              </a:rPr>
              <a:t> is a limited liability company and regional transmission organization ("RTO"), regulated by the Federal Energy Regulatory Commission ("FERC”</a:t>
            </a:r>
            <a:r>
              <a:rPr lang="en-US" dirty="0" smtClean="0">
                <a:solidFill>
                  <a:srgbClr val="000000"/>
                </a:solidFill>
              </a:rPr>
              <a:t>)</a:t>
            </a:r>
            <a:endParaRPr lang="en-US" dirty="0">
              <a:solidFill>
                <a:srgbClr val="000000"/>
              </a:solidFill>
            </a:endParaRPr>
          </a:p>
          <a:p>
            <a:r>
              <a:rPr lang="en-US" dirty="0" smtClean="0">
                <a:solidFill>
                  <a:srgbClr val="000000"/>
                </a:solidFill>
              </a:rPr>
              <a:t>PJM's is required to act </a:t>
            </a:r>
            <a:r>
              <a:rPr lang="en-US" dirty="0">
                <a:solidFill>
                  <a:srgbClr val="000000"/>
                </a:solidFill>
              </a:rPr>
              <a:t>independently and impartially in managing the regional transmission system and the wholesale electricity </a:t>
            </a:r>
            <a:r>
              <a:rPr lang="en-US" dirty="0" smtClean="0">
                <a:solidFill>
                  <a:srgbClr val="000000"/>
                </a:solidFill>
              </a:rPr>
              <a:t>markets </a:t>
            </a:r>
            <a:endParaRPr lang="en-US" dirty="0">
              <a:solidFill>
                <a:srgbClr val="000000"/>
              </a:solidFill>
            </a:endParaRPr>
          </a:p>
        </p:txBody>
      </p:sp>
    </p:spTree>
    <p:extLst>
      <p:ext uri="{BB962C8B-B14F-4D97-AF65-F5344CB8AC3E}">
        <p14:creationId xmlns:p14="http://schemas.microsoft.com/office/powerpoint/2010/main" val="3179569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as of 2009</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17097220"/>
              </p:ext>
            </p:extLst>
          </p:nvPr>
        </p:nvGraphicFramePr>
        <p:xfrm>
          <a:off x="1203521" y="1917533"/>
          <a:ext cx="7033941" cy="2844121"/>
        </p:xfrm>
        <a:graphic>
          <a:graphicData uri="http://schemas.openxmlformats.org/presentationml/2006/ole">
            <mc:AlternateContent xmlns:mc="http://schemas.openxmlformats.org/markup-compatibility/2006">
              <mc:Choice xmlns:v="urn:schemas-microsoft-com:vml" Requires="v">
                <p:oleObj spid="_x0000_s1035" name="Document" r:id="rId4" imgW="6095776" imgH="2171620" progId="Word.Document.12">
                  <p:embed/>
                </p:oleObj>
              </mc:Choice>
              <mc:Fallback>
                <p:oleObj name="Document" r:id="rId4" imgW="6095776" imgH="217162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521" y="1917533"/>
                        <a:ext cx="7033941" cy="2844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728310" y="5066041"/>
            <a:ext cx="6519734" cy="369332"/>
          </a:xfrm>
          <a:prstGeom prst="rect">
            <a:avLst/>
          </a:prstGeom>
          <a:noFill/>
        </p:spPr>
        <p:txBody>
          <a:bodyPr wrap="none" rtlCol="0">
            <a:spAutoFit/>
          </a:bodyPr>
          <a:lstStyle/>
          <a:p>
            <a:r>
              <a:rPr lang="en-US" dirty="0" smtClean="0"/>
              <a:t>**</a:t>
            </a:r>
            <a:r>
              <a:rPr lang="en-US" dirty="0" smtClean="0">
                <a:solidFill>
                  <a:srgbClr val="000000"/>
                </a:solidFill>
              </a:rPr>
              <a:t>Currently over 500 voting members and over </a:t>
            </a:r>
            <a:r>
              <a:rPr lang="en-US" dirty="0">
                <a:solidFill>
                  <a:srgbClr val="000000"/>
                </a:solidFill>
              </a:rPr>
              <a:t>8</a:t>
            </a:r>
            <a:r>
              <a:rPr lang="en-US" dirty="0" smtClean="0">
                <a:solidFill>
                  <a:srgbClr val="000000"/>
                </a:solidFill>
              </a:rPr>
              <a:t>00  total members</a:t>
            </a:r>
            <a:endParaRPr lang="en-US" dirty="0">
              <a:solidFill>
                <a:srgbClr val="000000"/>
              </a:solidFill>
            </a:endParaRPr>
          </a:p>
        </p:txBody>
      </p:sp>
    </p:spTree>
    <p:extLst>
      <p:ext uri="{BB962C8B-B14F-4D97-AF65-F5344CB8AC3E}">
        <p14:creationId xmlns:p14="http://schemas.microsoft.com/office/powerpoint/2010/main" val="3697084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Decisions by Members in broad terms have to do with:  1) governance; 2) reliability; and, 3) competitive markets</a:t>
            </a:r>
          </a:p>
          <a:p>
            <a:r>
              <a:rPr lang="en-US" dirty="0" smtClean="0"/>
              <a:t>The PJM stakeholder process is relatively unique among U.S. RTOs in that the members’ decisions are not merely advisory to the independent operator or Board, but in many cases, are de facto binding or incumbent upon the operator</a:t>
            </a:r>
            <a:r>
              <a:rPr lang="en-US" dirty="0" smtClean="0">
                <a:effectLst/>
              </a:rPr>
              <a:t> </a:t>
            </a:r>
            <a:endParaRPr lang="en-US" dirty="0" smtClean="0"/>
          </a:p>
        </p:txBody>
      </p:sp>
    </p:spTree>
    <p:extLst>
      <p:ext uri="{BB962C8B-B14F-4D97-AF65-F5344CB8AC3E}">
        <p14:creationId xmlns:p14="http://schemas.microsoft.com/office/powerpoint/2010/main" val="1598108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1CDC5F23-6449-4001-B05E-0272AA72B4AD}" type="slidenum">
              <a:rPr lang="en-US"/>
              <a:pPr/>
              <a:t>24</a:t>
            </a:fld>
            <a:endParaRPr lang="en-US"/>
          </a:p>
        </p:txBody>
      </p:sp>
      <p:sp>
        <p:nvSpPr>
          <p:cNvPr id="3076" name="Rectangle 4"/>
          <p:cNvSpPr>
            <a:spLocks noGrp="1" noChangeArrowheads="1"/>
          </p:cNvSpPr>
          <p:nvPr>
            <p:ph type="title"/>
          </p:nvPr>
        </p:nvSpPr>
        <p:spPr/>
        <p:txBody>
          <a:bodyPr/>
          <a:lstStyle/>
          <a:p>
            <a:pPr eaLnBrk="1" hangingPunct="1"/>
            <a:endParaRPr lang="en-US" dirty="0" smtClean="0"/>
          </a:p>
        </p:txBody>
      </p:sp>
      <p:graphicFrame>
        <p:nvGraphicFramePr>
          <p:cNvPr id="3074" name="Object 3"/>
          <p:cNvGraphicFramePr>
            <a:graphicFrameLocks noGrp="1" noChangeAspect="1"/>
          </p:cNvGraphicFramePr>
          <p:nvPr>
            <p:ph idx="1"/>
            <p:extLst>
              <p:ext uri="{D42A27DB-BD31-4B8C-83A1-F6EECF244321}">
                <p14:modId xmlns:p14="http://schemas.microsoft.com/office/powerpoint/2010/main" val="1721555126"/>
              </p:ext>
            </p:extLst>
          </p:nvPr>
        </p:nvGraphicFramePr>
        <p:xfrm>
          <a:off x="163559" y="228600"/>
          <a:ext cx="8718575" cy="6030348"/>
        </p:xfrm>
        <a:graphic>
          <a:graphicData uri="http://schemas.openxmlformats.org/presentationml/2006/ole">
            <mc:AlternateContent xmlns:mc="http://schemas.openxmlformats.org/markup-compatibility/2006">
              <mc:Choice xmlns:v="urn:schemas-microsoft-com:vml" Requires="v">
                <p:oleObj spid="_x0000_s2057" name="Acrobat Document" r:id="rId4" imgW="9216000" imgH="6912000" progId="AcroExch.Document.7">
                  <p:embed/>
                </p:oleObj>
              </mc:Choice>
              <mc:Fallback>
                <p:oleObj name="Acrobat Document" r:id="rId4" imgW="9216000" imgH="6912000" progId="AcroExch.Document.7">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59" y="228600"/>
                        <a:ext cx="8718575" cy="60303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3330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3"/>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defTabSz="914400"/>
            <a:fld id="{2A409A21-5E97-453E-B2EE-9A544B0637FE}" type="slidenum">
              <a:rPr lang="en-US" sz="1200">
                <a:latin typeface="Arial" pitchFamily="34" charset="0"/>
                <a:ea typeface="ＭＳ Ｐゴシック" pitchFamily="-109" charset="-128"/>
                <a:cs typeface="Arial" pitchFamily="34" charset="0"/>
              </a:rPr>
              <a:pPr algn="r" defTabSz="914400"/>
              <a:t>25</a:t>
            </a:fld>
            <a:endParaRPr lang="en-US" sz="1200" dirty="0">
              <a:latin typeface="Arial" pitchFamily="34" charset="0"/>
              <a:ea typeface="ＭＳ Ｐゴシック" pitchFamily="-109" charset="-128"/>
              <a:cs typeface="Arial" pitchFamily="34" charset="0"/>
            </a:endParaRPr>
          </a:p>
        </p:txBody>
      </p:sp>
      <p:graphicFrame>
        <p:nvGraphicFramePr>
          <p:cNvPr id="168963" name="Object 3"/>
          <p:cNvGraphicFramePr>
            <a:graphicFrameLocks noChangeAspect="1"/>
          </p:cNvGraphicFramePr>
          <p:nvPr/>
        </p:nvGraphicFramePr>
        <p:xfrm>
          <a:off x="762000" y="739774"/>
          <a:ext cx="7696200" cy="5603875"/>
        </p:xfrm>
        <a:graphic>
          <a:graphicData uri="http://schemas.openxmlformats.org/presentationml/2006/ole">
            <mc:AlternateContent xmlns:mc="http://schemas.openxmlformats.org/markup-compatibility/2006">
              <mc:Choice xmlns:v="urn:schemas-microsoft-com:vml" Requires="v">
                <p:oleObj spid="_x0000_s3081" name="Acrobat Document" r:id="rId4" imgW="6480000" imgH="4860000" progId="AcroExch.Document.7">
                  <p:link updateAutomatic="1"/>
                </p:oleObj>
              </mc:Choice>
              <mc:Fallback>
                <p:oleObj name="Acrobat Document" r:id="rId4" imgW="6480000" imgH="4860000" progId="AcroExch.Document.7">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739774"/>
                        <a:ext cx="7696200" cy="56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68964" name="TextBox 10"/>
          <p:cNvSpPr>
            <a:spLocks noChangeArrowheads="1"/>
          </p:cNvSpPr>
          <p:nvPr/>
        </p:nvSpPr>
        <p:spPr bwMode="auto">
          <a:xfrm>
            <a:off x="152400" y="304800"/>
            <a:ext cx="8763000" cy="715089"/>
          </a:xfrm>
          <a:prstGeom prst="roundRect">
            <a:avLst>
              <a:gd name="adj" fmla="val 16667"/>
            </a:avLst>
          </a:prstGeom>
          <a:solidFill>
            <a:schemeClr val="bg1"/>
          </a:solidFill>
          <a:ln w="9525" cap="rnd">
            <a:solidFill>
              <a:schemeClr val="bg1"/>
            </a:solidFill>
            <a:round/>
            <a:headEnd/>
            <a:tailEnd/>
          </a:ln>
        </p:spPr>
        <p:txBody>
          <a:bodyPr wrap="square">
            <a:spAutoFit/>
          </a:bodyPr>
          <a:lstStyle/>
          <a:p>
            <a:pPr algn="ctr" defTabSz="914400" eaLnBrk="0" hangingPunct="0"/>
            <a:r>
              <a:rPr lang="en-US" sz="3600" b="1" dirty="0" smtClean="0">
                <a:solidFill>
                  <a:schemeClr val="tx2"/>
                </a:solidFill>
                <a:latin typeface="+mj-lt"/>
                <a:ea typeface="ＭＳ Ｐゴシック" pitchFamily="-109" charset="-128"/>
              </a:rPr>
              <a:t>PJM Structure and # Meetings/</a:t>
            </a:r>
            <a:r>
              <a:rPr lang="en-US" sz="3600" b="1" dirty="0" smtClean="0">
                <a:solidFill>
                  <a:srgbClr val="000000"/>
                </a:solidFill>
                <a:latin typeface="+mj-lt"/>
                <a:ea typeface="ＭＳ Ｐゴシック" pitchFamily="-109" charset="-128"/>
              </a:rPr>
              <a:t>Year (2009)</a:t>
            </a:r>
            <a:endParaRPr lang="en-US" sz="3600" b="1" dirty="0">
              <a:solidFill>
                <a:srgbClr val="000000"/>
              </a:solidFill>
              <a:latin typeface="+mj-lt"/>
              <a:ea typeface="ＭＳ Ｐゴシック" pitchFamily="-109" charset="-128"/>
            </a:endParaRPr>
          </a:p>
        </p:txBody>
      </p:sp>
    </p:spTree>
    <p:extLst>
      <p:ext uri="{BB962C8B-B14F-4D97-AF65-F5344CB8AC3E}">
        <p14:creationId xmlns:p14="http://schemas.microsoft.com/office/powerpoint/2010/main" val="140423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Decisionmaking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Members Committee is the final </a:t>
            </a:r>
            <a:r>
              <a:rPr lang="en-US" dirty="0" err="1" smtClean="0"/>
              <a:t>decisionmaking</a:t>
            </a:r>
            <a:r>
              <a:rPr lang="en-US" dirty="0" smtClean="0"/>
              <a:t> body of the members</a:t>
            </a:r>
          </a:p>
          <a:p>
            <a:r>
              <a:rPr lang="en-US" dirty="0" smtClean="0"/>
              <a:t>It makes </a:t>
            </a:r>
            <a:r>
              <a:rPr lang="en-US" dirty="0" smtClean="0">
                <a:solidFill>
                  <a:srgbClr val="000000"/>
                </a:solidFill>
              </a:rPr>
              <a:t>decisions through acclamation (consensus) where possible </a:t>
            </a:r>
            <a:r>
              <a:rPr lang="en-US" dirty="0" smtClean="0"/>
              <a:t>and “sector weighted voting” with a 2/3rds (supermajority) threshold otherwise</a:t>
            </a:r>
          </a:p>
          <a:p>
            <a:r>
              <a:rPr lang="en-US" dirty="0" smtClean="0"/>
              <a:t>Each sector, regardless of number of members, is allocated 1/5 of the “votes” </a:t>
            </a:r>
          </a:p>
          <a:p>
            <a:r>
              <a:rPr lang="en-US" dirty="0" smtClean="0"/>
              <a:t>Each vote is weighted by sector, pro and con, and tallied (affiliate companies can not vote at MC &amp; MRC</a:t>
            </a:r>
          </a:p>
          <a:p>
            <a:r>
              <a:rPr lang="en-US" dirty="0" smtClean="0"/>
              <a:t>Below MC &amp; MRC voting by majority and affiliate companies can vote</a:t>
            </a:r>
          </a:p>
        </p:txBody>
      </p:sp>
    </p:spTree>
    <p:extLst>
      <p:ext uri="{BB962C8B-B14F-4D97-AF65-F5344CB8AC3E}">
        <p14:creationId xmlns:p14="http://schemas.microsoft.com/office/powerpoint/2010/main" val="107248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Impetus for Action</a:t>
            </a:r>
            <a:endParaRPr lang="en-US" dirty="0"/>
          </a:p>
        </p:txBody>
      </p:sp>
      <p:sp>
        <p:nvSpPr>
          <p:cNvPr id="3" name="Content Placeholder 2"/>
          <p:cNvSpPr>
            <a:spLocks noGrp="1"/>
          </p:cNvSpPr>
          <p:nvPr>
            <p:ph idx="1"/>
          </p:nvPr>
        </p:nvSpPr>
        <p:spPr/>
        <p:txBody>
          <a:bodyPr>
            <a:normAutofit fontScale="25000" lnSpcReduction="20000"/>
          </a:bodyPr>
          <a:lstStyle/>
          <a:p>
            <a:r>
              <a:rPr lang="en-US" sz="8000" dirty="0" smtClean="0"/>
              <a:t>PJM members grew increasingly frustrated over not reaching agreement on high priority (and generally controversial) issues</a:t>
            </a:r>
          </a:p>
          <a:p>
            <a:r>
              <a:rPr lang="en-US" sz="8000" dirty="0" smtClean="0"/>
              <a:t>On </a:t>
            </a:r>
            <a:r>
              <a:rPr lang="en-US" sz="8000" dirty="0"/>
              <a:t>October 17, 2008, the Federal Energy Regulatory Commission (FERC) issued </a:t>
            </a:r>
            <a:r>
              <a:rPr lang="en-US" sz="8000" dirty="0" smtClean="0"/>
              <a:t>Order 719 </a:t>
            </a:r>
            <a:r>
              <a:rPr lang="en-US" sz="8000" dirty="0"/>
              <a:t>requiring PJM (and other RTOs) to </a:t>
            </a:r>
            <a:r>
              <a:rPr lang="en-US" sz="8000" dirty="0">
                <a:solidFill>
                  <a:srgbClr val="000000"/>
                </a:solidFill>
              </a:rPr>
              <a:t>undertake an examination of several aspects of their </a:t>
            </a:r>
            <a:r>
              <a:rPr lang="en-US" sz="8000" dirty="0" smtClean="0">
                <a:solidFill>
                  <a:srgbClr val="000000"/>
                </a:solidFill>
              </a:rPr>
              <a:t>operations including their stakeholder processes</a:t>
            </a:r>
          </a:p>
          <a:p>
            <a:r>
              <a:rPr lang="en-US" sz="8000" dirty="0" smtClean="0"/>
              <a:t>As </a:t>
            </a:r>
            <a:r>
              <a:rPr lang="en-US" sz="8000" dirty="0"/>
              <a:t>a </a:t>
            </a:r>
            <a:r>
              <a:rPr lang="en-US" sz="8000" dirty="0" smtClean="0"/>
              <a:t>result of both, </a:t>
            </a:r>
            <a:r>
              <a:rPr lang="en-US" sz="8000" dirty="0"/>
              <a:t>in March 2009, PJM member companies negotiated and approved </a:t>
            </a:r>
            <a:r>
              <a:rPr lang="en-US" sz="8000" dirty="0" smtClean="0"/>
              <a:t>creation of a Governance </a:t>
            </a:r>
            <a:r>
              <a:rPr lang="en-US" sz="8000" dirty="0"/>
              <a:t>Assessment Special Team ("GAST").  </a:t>
            </a:r>
            <a:endParaRPr lang="en-US" sz="8000" dirty="0" smtClean="0"/>
          </a:p>
          <a:p>
            <a:r>
              <a:rPr lang="en-US" sz="8000" dirty="0" smtClean="0"/>
              <a:t>The </a:t>
            </a:r>
            <a:r>
              <a:rPr lang="en-US" sz="8000" dirty="0"/>
              <a:t>GAST was to conduct its work in two phases.  </a:t>
            </a:r>
            <a:endParaRPr lang="en-US" sz="8000" dirty="0" smtClean="0"/>
          </a:p>
          <a:p>
            <a:pPr lvl="1"/>
            <a:r>
              <a:rPr lang="en-US" sz="8000" dirty="0" smtClean="0"/>
              <a:t>In </a:t>
            </a:r>
            <a:r>
              <a:rPr lang="en-US" sz="8000" dirty="0"/>
              <a:t>Phase I, the GAST was to undertake an assessment of the concerns of the broader PJM </a:t>
            </a:r>
            <a:r>
              <a:rPr lang="en-US" sz="8000" dirty="0" smtClean="0"/>
              <a:t>membership.  </a:t>
            </a:r>
          </a:p>
          <a:p>
            <a:pPr lvl="1"/>
            <a:r>
              <a:rPr lang="en-US" sz="8000" dirty="0" smtClean="0"/>
              <a:t>Phase II was to include a negotiated process to recommend changes to address the concerns</a:t>
            </a:r>
          </a:p>
          <a:p>
            <a:r>
              <a:rPr lang="en-US" sz="8000" dirty="0" smtClean="0"/>
              <a:t>GAST retained </a:t>
            </a:r>
            <a:r>
              <a:rPr lang="en-US" sz="8000" dirty="0" err="1" smtClean="0"/>
              <a:t>Raab</a:t>
            </a:r>
            <a:r>
              <a:rPr lang="en-US" sz="8000" dirty="0" smtClean="0"/>
              <a:t> </a:t>
            </a:r>
            <a:r>
              <a:rPr lang="en-US" sz="8000" dirty="0"/>
              <a:t>Associates, Ltd. and CBI </a:t>
            </a:r>
            <a:r>
              <a:rPr lang="en-US" sz="8000" dirty="0" smtClean="0"/>
              <a:t>in June </a:t>
            </a:r>
            <a:r>
              <a:rPr lang="en-US" sz="8000" dirty="0"/>
              <a:t>2009 to perform an assessment of PJM’s stakeholder </a:t>
            </a:r>
            <a:r>
              <a:rPr lang="en-US" sz="8000" dirty="0" smtClean="0"/>
              <a:t>process; and later Al Roth from HBS joined us</a:t>
            </a:r>
            <a:endParaRPr lang="en-US" sz="8000" dirty="0"/>
          </a:p>
          <a:p>
            <a:endParaRPr lang="en-US" dirty="0" smtClean="0"/>
          </a:p>
        </p:txBody>
      </p:sp>
    </p:spTree>
    <p:extLst>
      <p:ext uri="{BB962C8B-B14F-4D97-AF65-F5344CB8AC3E}">
        <p14:creationId xmlns:p14="http://schemas.microsoft.com/office/powerpoint/2010/main" val="4170907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  Summer 2009</a:t>
            </a:r>
            <a:endParaRPr lang="en-US" dirty="0"/>
          </a:p>
        </p:txBody>
      </p:sp>
      <p:sp>
        <p:nvSpPr>
          <p:cNvPr id="5" name="Text Placeholder 4"/>
          <p:cNvSpPr>
            <a:spLocks noGrp="1"/>
          </p:cNvSpPr>
          <p:nvPr>
            <p:ph type="body" idx="1"/>
          </p:nvPr>
        </p:nvSpPr>
        <p:spPr/>
        <p:txBody>
          <a:bodyPr/>
          <a:lstStyle/>
          <a:p>
            <a:r>
              <a:rPr lang="en-US" dirty="0" smtClean="0"/>
              <a:t>The Assessment Phase</a:t>
            </a:r>
            <a:endParaRPr lang="en-US" dirty="0"/>
          </a:p>
        </p:txBody>
      </p:sp>
    </p:spTree>
    <p:extLst>
      <p:ext uri="{BB962C8B-B14F-4D97-AF65-F5344CB8AC3E}">
        <p14:creationId xmlns:p14="http://schemas.microsoft.com/office/powerpoint/2010/main" val="2069275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Process </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From June to September 2009</a:t>
            </a:r>
          </a:p>
          <a:p>
            <a:pPr lvl="0"/>
            <a:r>
              <a:rPr lang="en-US" dirty="0" smtClean="0"/>
              <a:t>Met with GAST four times</a:t>
            </a:r>
          </a:p>
          <a:p>
            <a:pPr lvl="0"/>
            <a:r>
              <a:rPr lang="en-US" dirty="0" smtClean="0"/>
              <a:t>Completed 75 confidential interviews</a:t>
            </a:r>
          </a:p>
          <a:p>
            <a:pPr lvl="0"/>
            <a:r>
              <a:rPr lang="en-US" dirty="0" smtClean="0"/>
              <a:t>Observed various GAST meetings</a:t>
            </a:r>
          </a:p>
          <a:p>
            <a:pPr lvl="0"/>
            <a:r>
              <a:rPr lang="en-US" dirty="0" smtClean="0"/>
              <a:t>Conducted four (4) focus groups with related entities (State regulators, PJM Board, etc.)</a:t>
            </a:r>
          </a:p>
          <a:p>
            <a:pPr lvl="0"/>
            <a:r>
              <a:rPr lang="en-US" dirty="0" smtClean="0"/>
              <a:t>Conducted </a:t>
            </a:r>
            <a:r>
              <a:rPr lang="en-US" dirty="0"/>
              <a:t>background research on and interviews with other Regional Transmission Operators (</a:t>
            </a:r>
            <a:r>
              <a:rPr lang="en-US" dirty="0" smtClean="0"/>
              <a:t>RTOs)and several </a:t>
            </a:r>
            <a:r>
              <a:rPr lang="en-US" dirty="0"/>
              <a:t>comparable membership organizations in the U.S. </a:t>
            </a:r>
          </a:p>
          <a:p>
            <a:pPr lvl="0"/>
            <a:r>
              <a:rPr lang="en-US" dirty="0"/>
              <a:t> </a:t>
            </a:r>
            <a:r>
              <a:rPr lang="en-US" dirty="0" smtClean="0"/>
              <a:t>Gathered 114 company response to an </a:t>
            </a:r>
            <a:r>
              <a:rPr lang="en-US" dirty="0"/>
              <a:t>on-line survey of all PJM members </a:t>
            </a:r>
            <a:endParaRPr lang="en-US" dirty="0" smtClean="0"/>
          </a:p>
          <a:p>
            <a:pPr lvl="0"/>
            <a:r>
              <a:rPr lang="en-US" dirty="0" smtClean="0"/>
              <a:t>Prepared findings </a:t>
            </a:r>
            <a:r>
              <a:rPr lang="en-US" dirty="0"/>
              <a:t>and recommendations </a:t>
            </a:r>
            <a:r>
              <a:rPr lang="en-US" dirty="0" smtClean="0"/>
              <a:t>for PJM Members Committee (MC)</a:t>
            </a:r>
            <a:endParaRPr lang="en-US" dirty="0"/>
          </a:p>
          <a:p>
            <a:endParaRPr lang="en-US" dirty="0"/>
          </a:p>
        </p:txBody>
      </p:sp>
    </p:spTree>
    <p:extLst>
      <p:ext uri="{BB962C8B-B14F-4D97-AF65-F5344CB8AC3E}">
        <p14:creationId xmlns:p14="http://schemas.microsoft.com/office/powerpoint/2010/main" val="3714312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p:txBody>
          <a:bodyPr/>
          <a:lstStyle/>
          <a:p>
            <a:pPr eaLnBrk="1" hangingPunct="1"/>
            <a:r>
              <a:rPr lang="en-US">
                <a:latin typeface="Lucida Sans Unicode" charset="0"/>
              </a:rPr>
              <a:t>May save process related time and money</a:t>
            </a:r>
          </a:p>
          <a:p>
            <a:pPr eaLnBrk="1" hangingPunct="1"/>
            <a:r>
              <a:rPr lang="en-US">
                <a:latin typeface="Lucida Sans Unicode" charset="0"/>
              </a:rPr>
              <a:t>More importantly</a:t>
            </a:r>
          </a:p>
          <a:p>
            <a:pPr lvl="1" eaLnBrk="1" hangingPunct="1"/>
            <a:r>
              <a:rPr lang="en-US">
                <a:latin typeface="Lucida Sans Unicode" charset="0"/>
              </a:rPr>
              <a:t>Can improve the </a:t>
            </a:r>
            <a:r>
              <a:rPr lang="en-US" b="1">
                <a:latin typeface="Lucida Sans Unicode" charset="0"/>
              </a:rPr>
              <a:t>practicality</a:t>
            </a:r>
            <a:r>
              <a:rPr lang="en-US">
                <a:latin typeface="Lucida Sans Unicode" charset="0"/>
              </a:rPr>
              <a:t> of policies, programs, and laws</a:t>
            </a:r>
          </a:p>
          <a:p>
            <a:pPr lvl="1" eaLnBrk="1" hangingPunct="1"/>
            <a:r>
              <a:rPr lang="en-US">
                <a:latin typeface="Lucida Sans Unicode" charset="0"/>
              </a:rPr>
              <a:t>While enhancing their </a:t>
            </a:r>
            <a:r>
              <a:rPr lang="en-US" b="1">
                <a:latin typeface="Lucida Sans Unicode" charset="0"/>
              </a:rPr>
              <a:t>legitimacy</a:t>
            </a:r>
            <a:r>
              <a:rPr lang="en-US">
                <a:latin typeface="Lucida Sans Unicode" charset="0"/>
              </a:rPr>
              <a:t> </a:t>
            </a:r>
          </a:p>
        </p:txBody>
      </p:sp>
      <p:sp>
        <p:nvSpPr>
          <p:cNvPr id="2355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85B636-2383-8A4F-9362-2F60BAB5D315}" type="slidenum">
              <a:rPr lang="en-US" sz="1000"/>
              <a:pPr eaLnBrk="1" hangingPunct="1"/>
              <a:t>3</a:t>
            </a:fld>
            <a:endParaRPr lang="en-US" sz="1000"/>
          </a:p>
        </p:txBody>
      </p:sp>
      <p:sp>
        <p:nvSpPr>
          <p:cNvPr id="38914" name="Rectangle 2"/>
          <p:cNvSpPr>
            <a:spLocks noGrp="1" noChangeArrowheads="1"/>
          </p:cNvSpPr>
          <p:nvPr>
            <p:ph type="title"/>
          </p:nvPr>
        </p:nvSpPr>
        <p:spPr/>
        <p:txBody>
          <a:bodyPr>
            <a:normAutofit/>
          </a:bodyPr>
          <a:lstStyle/>
          <a:p>
            <a:pPr eaLnBrk="1" fontAlgn="auto" hangingPunct="1">
              <a:spcAft>
                <a:spcPts val="0"/>
              </a:spcAft>
              <a:defRPr/>
            </a:pPr>
            <a:r>
              <a:rPr lang="en-US" sz="4000" smtClean="0">
                <a:ea typeface="+mj-ea"/>
                <a:cs typeface="+mj-cs"/>
              </a:rPr>
              <a:t>Consensus Building: Why Bother?</a:t>
            </a:r>
          </a:p>
        </p:txBody>
      </p:sp>
    </p:spTree>
    <p:extLst>
      <p:ext uri="{BB962C8B-B14F-4D97-AF65-F5344CB8AC3E}">
        <p14:creationId xmlns:p14="http://schemas.microsoft.com/office/powerpoint/2010/main" val="2496664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GAST Phase I</a:t>
            </a:r>
            <a:br>
              <a:rPr lang="en-US" dirty="0" smtClean="0"/>
            </a:br>
            <a:r>
              <a:rPr lang="en-US" dirty="0" smtClean="0"/>
              <a:t>Governance Assessment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p:cNvSpPr/>
          <p:nvPr/>
        </p:nvSpPr>
        <p:spPr>
          <a:xfrm>
            <a:off x="3962400" y="6172200"/>
            <a:ext cx="1219200" cy="381000"/>
          </a:xfrm>
          <a:prstGeom prst="lef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26" name="Picture 2" descr="C:\Documents and Settings\huisdc\Local Settings\Temporary Internet Files\Content.IE5\G5QJ4TM7\dglxasset[1].aspx"/>
          <p:cNvPicPr>
            <a:picLocks noChangeAspect="1" noChangeArrowheads="1"/>
          </p:cNvPicPr>
          <p:nvPr/>
        </p:nvPicPr>
        <p:blipFill>
          <a:blip r:embed="rId8" cstate="print"/>
          <a:srcRect/>
          <a:stretch>
            <a:fillRect/>
          </a:stretch>
        </p:blipFill>
        <p:spPr bwMode="auto">
          <a:xfrm>
            <a:off x="3657600" y="2590800"/>
            <a:ext cx="1966112" cy="1219200"/>
          </a:xfrm>
          <a:prstGeom prst="rect">
            <a:avLst/>
          </a:prstGeom>
          <a:noFill/>
        </p:spPr>
      </p:pic>
    </p:spTree>
    <p:extLst>
      <p:ext uri="{BB962C8B-B14F-4D97-AF65-F5344CB8AC3E}">
        <p14:creationId xmlns:p14="http://schemas.microsoft.com/office/powerpoint/2010/main" val="1956853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p:cNvSpPr>
          <p:nvPr>
            <p:ph type="title"/>
          </p:nvPr>
        </p:nvSpPr>
        <p:spPr/>
        <p:txBody>
          <a:bodyPr>
            <a:normAutofit/>
          </a:bodyPr>
          <a:lstStyle/>
          <a:p>
            <a:pPr eaLnBrk="1" hangingPunct="1"/>
            <a:r>
              <a:rPr lang="en-US" dirty="0" smtClean="0"/>
              <a:t>Stakeholder Process Objectives</a:t>
            </a:r>
          </a:p>
        </p:txBody>
      </p:sp>
      <p:sp>
        <p:nvSpPr>
          <p:cNvPr id="4" name="Slide Number Placeholder 5"/>
          <p:cNvSpPr>
            <a:spLocks noGrp="1"/>
          </p:cNvSpPr>
          <p:nvPr>
            <p:ph type="sldNum" sz="quarter" idx="12"/>
          </p:nvPr>
        </p:nvSpPr>
        <p:spPr/>
        <p:txBody>
          <a:bodyPr/>
          <a:lstStyle/>
          <a:p>
            <a:pPr>
              <a:defRPr/>
            </a:pPr>
            <a:fld id="{2B8F0126-2F7D-4E6D-A938-86ED9176EDF1}" type="slidenum">
              <a:rPr lang="en-US"/>
              <a:pPr>
                <a:defRPr/>
              </a:pPr>
              <a:t>31</a:t>
            </a:fld>
            <a:endParaRPr lang="en-US"/>
          </a:p>
        </p:txBody>
      </p:sp>
      <p:graphicFrame>
        <p:nvGraphicFramePr>
          <p:cNvPr id="8" name="Chart 7"/>
          <p:cNvGraphicFramePr/>
          <p:nvPr>
            <p:extLst>
              <p:ext uri="{D42A27DB-BD31-4B8C-83A1-F6EECF244321}">
                <p14:modId xmlns:p14="http://schemas.microsoft.com/office/powerpoint/2010/main" val="1270413048"/>
              </p:ext>
            </p:extLst>
          </p:nvPr>
        </p:nvGraphicFramePr>
        <p:xfrm>
          <a:off x="609600" y="1447800"/>
          <a:ext cx="7848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5459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4"/>
          <p:cNvSpPr>
            <a:spLocks noGrp="1"/>
          </p:cNvSpPr>
          <p:nvPr>
            <p:ph type="title" idx="4294967295"/>
          </p:nvPr>
        </p:nvSpPr>
        <p:spPr/>
        <p:txBody>
          <a:bodyPr/>
          <a:lstStyle/>
          <a:p>
            <a:pPr eaLnBrk="1" hangingPunct="1"/>
            <a:r>
              <a:rPr lang="en-US" smtClean="0">
                <a:latin typeface="Franklin Gothic Book" pitchFamily="34" charset="0"/>
              </a:rPr>
              <a:t>Stakeholder Process Goals</a:t>
            </a:r>
          </a:p>
        </p:txBody>
      </p:sp>
      <p:sp>
        <p:nvSpPr>
          <p:cNvPr id="4" name="Slide Number Placeholder 5"/>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a:defRPr/>
            </a:pPr>
            <a:fld id="{509DDE38-5827-40DE-9A90-950E1DE350F1}" type="slidenum">
              <a:rPr lang="en-US" sz="1400">
                <a:solidFill>
                  <a:srgbClr val="FFFFFF"/>
                </a:solidFill>
                <a:latin typeface="+mj-lt"/>
                <a:ea typeface="+mj-ea"/>
                <a:cs typeface="+mj-cs"/>
              </a:rPr>
              <a:pPr algn="ctr">
                <a:defRPr/>
              </a:pPr>
              <a:t>32</a:t>
            </a:fld>
            <a:endParaRPr lang="en-US" sz="1400">
              <a:solidFill>
                <a:srgbClr val="FFFFFF"/>
              </a:solidFill>
              <a:latin typeface="+mj-lt"/>
              <a:ea typeface="+mj-ea"/>
              <a:cs typeface="+mj-cs"/>
            </a:endParaRPr>
          </a:p>
        </p:txBody>
      </p:sp>
      <p:graphicFrame>
        <p:nvGraphicFramePr>
          <p:cNvPr id="9" name="Chart 8"/>
          <p:cNvGraphicFramePr>
            <a:graphicFrameLocks noChangeAspect="1"/>
          </p:cNvGraphicFramePr>
          <p:nvPr/>
        </p:nvGraphicFramePr>
        <p:xfrm>
          <a:off x="381000" y="2286000"/>
          <a:ext cx="8361890" cy="2548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552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p:txBody>
          <a:bodyPr>
            <a:normAutofit fontScale="90000"/>
          </a:bodyPr>
          <a:lstStyle/>
          <a:p>
            <a:r>
              <a:rPr lang="en-US" dirty="0" smtClean="0"/>
              <a:t>Key Areas of Convergence</a:t>
            </a:r>
            <a:br>
              <a:rPr lang="en-US" dirty="0" smtClean="0"/>
            </a:br>
            <a:r>
              <a:rPr lang="en-US" sz="3100" dirty="0" smtClean="0"/>
              <a:t>(#s on scale is 1 to 6)</a:t>
            </a:r>
          </a:p>
        </p:txBody>
      </p:sp>
      <p:sp>
        <p:nvSpPr>
          <p:cNvPr id="181251" name="Rectangle 3"/>
          <p:cNvSpPr>
            <a:spLocks noGrp="1"/>
          </p:cNvSpPr>
          <p:nvPr>
            <p:ph idx="1"/>
          </p:nvPr>
        </p:nvSpPr>
        <p:spPr/>
        <p:txBody>
          <a:bodyPr>
            <a:normAutofit/>
          </a:bodyPr>
          <a:lstStyle/>
          <a:p>
            <a:pPr eaLnBrk="1" hangingPunct="1">
              <a:lnSpc>
                <a:spcPct val="90000"/>
              </a:lnSpc>
            </a:pPr>
            <a:r>
              <a:rPr lang="en-US" sz="2400" dirty="0" smtClean="0"/>
              <a:t>Most important goals of stakeholder process:  help PJM </a:t>
            </a:r>
            <a:r>
              <a:rPr lang="en-US" sz="2400" b="1" dirty="0" smtClean="0"/>
              <a:t>meet it’s mission</a:t>
            </a:r>
            <a:r>
              <a:rPr lang="en-US" sz="2400" dirty="0" smtClean="0"/>
              <a:t> (5.7), and </a:t>
            </a:r>
            <a:r>
              <a:rPr lang="en-US" sz="2400" b="1" dirty="0" smtClean="0"/>
              <a:t>inform the Board </a:t>
            </a:r>
            <a:r>
              <a:rPr lang="en-US" sz="2400" dirty="0" smtClean="0"/>
              <a:t>of Members’ perspectives (5.3)</a:t>
            </a:r>
          </a:p>
          <a:p>
            <a:pPr>
              <a:lnSpc>
                <a:spcPct val="90000"/>
              </a:lnSpc>
            </a:pPr>
            <a:r>
              <a:rPr lang="en-US" sz="2400" dirty="0"/>
              <a:t>It is </a:t>
            </a:r>
            <a:r>
              <a:rPr lang="en-US" sz="2400" b="1" dirty="0"/>
              <a:t>beneficial for issues to be vetted </a:t>
            </a:r>
            <a:r>
              <a:rPr lang="en-US" sz="2400" dirty="0"/>
              <a:t>through the PJM process even when Members can’t reach agreement (5.2</a:t>
            </a:r>
            <a:r>
              <a:rPr lang="en-US" sz="2400" dirty="0" smtClean="0"/>
              <a:t>)</a:t>
            </a:r>
          </a:p>
          <a:p>
            <a:pPr eaLnBrk="1" hangingPunct="1">
              <a:lnSpc>
                <a:spcPct val="90000"/>
              </a:lnSpc>
            </a:pPr>
            <a:r>
              <a:rPr lang="en-US" sz="2400" dirty="0" smtClean="0"/>
              <a:t>PJM and its Members need to do a </a:t>
            </a:r>
            <a:r>
              <a:rPr lang="en-US" sz="2400" b="1" dirty="0" smtClean="0"/>
              <a:t>better job prioritizing issues</a:t>
            </a:r>
            <a:r>
              <a:rPr lang="en-US" sz="2400" dirty="0" smtClean="0"/>
              <a:t> (4.2), setting deadlines (4.1), and framing issues (4.2)</a:t>
            </a:r>
          </a:p>
          <a:p>
            <a:pPr>
              <a:lnSpc>
                <a:spcPct val="90000"/>
              </a:lnSpc>
            </a:pPr>
            <a:r>
              <a:rPr lang="en-US" sz="2400" dirty="0"/>
              <a:t>Working groups should </a:t>
            </a:r>
            <a:r>
              <a:rPr lang="en-US" sz="2400" b="1" dirty="0"/>
              <a:t>strive for consensus </a:t>
            </a:r>
            <a:r>
              <a:rPr lang="en-US" sz="2400" dirty="0"/>
              <a:t>on a single proposal, elevating multiple proposals if no consensus (5.2</a:t>
            </a:r>
            <a:r>
              <a:rPr lang="en-US" sz="2400" dirty="0" smtClean="0"/>
              <a:t>)</a:t>
            </a:r>
          </a:p>
          <a:p>
            <a:pPr>
              <a:lnSpc>
                <a:spcPct val="90000"/>
              </a:lnSpc>
            </a:pPr>
            <a:endParaRPr lang="en-US" sz="2400" dirty="0"/>
          </a:p>
          <a:p>
            <a:pPr eaLnBrk="1" hangingPunct="1">
              <a:lnSpc>
                <a:spcPct val="90000"/>
              </a:lnSpc>
            </a:pPr>
            <a:endParaRPr lang="en-US" sz="2400" dirty="0" smtClean="0"/>
          </a:p>
          <a:p>
            <a:pPr>
              <a:lnSpc>
                <a:spcPct val="90000"/>
              </a:lnSpc>
            </a:pPr>
            <a:endParaRPr lang="en-US" sz="2400" dirty="0" smtClean="0"/>
          </a:p>
        </p:txBody>
      </p:sp>
    </p:spTree>
    <p:extLst>
      <p:ext uri="{BB962C8B-B14F-4D97-AF65-F5344CB8AC3E}">
        <p14:creationId xmlns:p14="http://schemas.microsoft.com/office/powerpoint/2010/main" val="152029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p:cNvSpPr>
          <p:nvPr>
            <p:ph type="title"/>
          </p:nvPr>
        </p:nvSpPr>
        <p:spPr/>
        <p:txBody>
          <a:bodyPr/>
          <a:lstStyle/>
          <a:p>
            <a:r>
              <a:rPr lang="en-US" dirty="0" smtClean="0"/>
              <a:t>Key Areas of Convergence</a:t>
            </a:r>
          </a:p>
        </p:txBody>
      </p:sp>
      <p:sp>
        <p:nvSpPr>
          <p:cNvPr id="197635" name="Rectangle 3"/>
          <p:cNvSpPr>
            <a:spLocks noGrp="1"/>
          </p:cNvSpPr>
          <p:nvPr>
            <p:ph idx="1"/>
          </p:nvPr>
        </p:nvSpPr>
        <p:spPr/>
        <p:txBody>
          <a:bodyPr>
            <a:normAutofit/>
          </a:bodyPr>
          <a:lstStyle/>
          <a:p>
            <a:r>
              <a:rPr lang="en-US" dirty="0" smtClean="0"/>
              <a:t>Satisfaction with PJM’s technical assistance role (5.0), and agreement that there </a:t>
            </a:r>
            <a:r>
              <a:rPr lang="en-US" b="1" dirty="0" smtClean="0"/>
              <a:t>facilitative role </a:t>
            </a:r>
            <a:r>
              <a:rPr lang="en-US" dirty="0" smtClean="0"/>
              <a:t>is very uneven across staff (4.7) and needs to be adjusted when PJM has a strong view on an issue</a:t>
            </a:r>
          </a:p>
          <a:p>
            <a:r>
              <a:rPr lang="en-US" dirty="0" smtClean="0"/>
              <a:t>Members </a:t>
            </a:r>
            <a:r>
              <a:rPr lang="en-US" b="1" dirty="0"/>
              <a:t>sector placement </a:t>
            </a:r>
            <a:r>
              <a:rPr lang="en-US" dirty="0"/>
              <a:t>should be better monitored and enforced (5.8)</a:t>
            </a:r>
          </a:p>
          <a:p>
            <a:endParaRPr lang="en-US" dirty="0" smtClean="0"/>
          </a:p>
          <a:p>
            <a:endParaRPr lang="en-US" dirty="0" smtClean="0"/>
          </a:p>
        </p:txBody>
      </p:sp>
    </p:spTree>
    <p:extLst>
      <p:ext uri="{BB962C8B-B14F-4D97-AF65-F5344CB8AC3E}">
        <p14:creationId xmlns:p14="http://schemas.microsoft.com/office/powerpoint/2010/main" val="2166761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4"/>
          <p:cNvSpPr>
            <a:spLocks noGrp="1"/>
          </p:cNvSpPr>
          <p:nvPr>
            <p:ph type="title"/>
          </p:nvPr>
        </p:nvSpPr>
        <p:spPr/>
        <p:txBody>
          <a:bodyPr>
            <a:normAutofit/>
          </a:bodyPr>
          <a:lstStyle/>
          <a:p>
            <a:r>
              <a:rPr lang="en-US" dirty="0" smtClean="0"/>
              <a:t>Sector Weighted Voting</a:t>
            </a:r>
            <a:endParaRPr lang="en-US" dirty="0" smtClean="0">
              <a:solidFill>
                <a:srgbClr val="FF0000"/>
              </a:solidFill>
            </a:endParaRPr>
          </a:p>
        </p:txBody>
      </p:sp>
      <p:graphicFrame>
        <p:nvGraphicFramePr>
          <p:cNvPr id="8" name="Content Placeholder 7"/>
          <p:cNvGraphicFramePr>
            <a:graphicFrameLocks noGrp="1"/>
          </p:cNvGraphicFramePr>
          <p:nvPr>
            <p:ph idx="1"/>
          </p:nvPr>
        </p:nvGraphicFramePr>
        <p:xfrm>
          <a:off x="457200" y="1600200"/>
          <a:ext cx="8229600" cy="4453890"/>
        </p:xfrm>
        <a:graphic>
          <a:graphicData uri="http://schemas.openxmlformats.org/drawingml/2006/table">
            <a:tbl>
              <a:tblPr firstRow="1" bandRow="1">
                <a:tableStyleId>{5C22544A-7EE6-4342-B048-85BDC9FD1C3A}</a:tableStyleId>
              </a:tblPr>
              <a:tblGrid>
                <a:gridCol w="1600200"/>
                <a:gridCol w="1143000"/>
                <a:gridCol w="1143000"/>
                <a:gridCol w="1371600"/>
                <a:gridCol w="1447800"/>
                <a:gridCol w="1524000"/>
              </a:tblGrid>
              <a:tr h="370840">
                <a:tc gridSpan="6">
                  <a:txBody>
                    <a:bodyPr/>
                    <a:lstStyle/>
                    <a:p>
                      <a:pPr algn="l" fontAlgn="t"/>
                      <a:r>
                        <a:rPr lang="en-US" sz="1300" b="1" i="0" u="none" strike="noStrike" dirty="0" smtClean="0">
                          <a:latin typeface="Tahoma"/>
                        </a:rPr>
                        <a:t>          </a:t>
                      </a:r>
                    </a:p>
                    <a:p>
                      <a:pPr algn="l" fontAlgn="t"/>
                      <a:r>
                        <a:rPr lang="en-US" sz="1300" b="1" i="0" u="none" strike="noStrike" dirty="0" smtClean="0">
                          <a:latin typeface="Tahoma"/>
                        </a:rPr>
                        <a:t>      30</a:t>
                      </a:r>
                      <a:r>
                        <a:rPr lang="en-US" sz="1300" b="1" i="0" u="none" strike="noStrike" dirty="0">
                          <a:latin typeface="Tahoma"/>
                        </a:rPr>
                        <a:t>. The current method of sector weighted voting is</a:t>
                      </a:r>
                      <a:r>
                        <a:rPr lang="en-US" sz="1300" b="1" i="0" u="none" strike="noStrike" dirty="0" smtClean="0">
                          <a:latin typeface="Tahoma"/>
                        </a:rPr>
                        <a:t>…</a:t>
                      </a:r>
                    </a:p>
                    <a:p>
                      <a:pPr algn="l" fontAlgn="t"/>
                      <a:r>
                        <a:rPr lang="en-US" sz="1300" b="1" i="0" u="none" strike="noStrike" dirty="0" smtClean="0">
                          <a:latin typeface="Tahoma"/>
                        </a:rPr>
                        <a:t> </a:t>
                      </a:r>
                      <a:endParaRPr lang="en-US" sz="1300" b="1" i="0" u="none" strike="noStrike" dirty="0">
                        <a:latin typeface="Tahoma"/>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fontAlgn="ctr"/>
                      <a:r>
                        <a:rPr lang="en-US" sz="1100" b="1" i="0" u="none" strike="noStrike" dirty="0">
                          <a:latin typeface="Tahoma"/>
                        </a:rPr>
                        <a:t> </a:t>
                      </a:r>
                    </a:p>
                  </a:txBody>
                  <a:tcPr marL="9525" marR="9525" marT="9525" marB="0" anchor="ctr"/>
                </a:tc>
                <a:tc>
                  <a:txBody>
                    <a:bodyPr/>
                    <a:lstStyle/>
                    <a:p>
                      <a:pPr algn="ctr" fontAlgn="ctr"/>
                      <a:r>
                        <a:rPr lang="en-US" sz="1100" b="1" i="0" u="none" strike="noStrike">
                          <a:latin typeface="Tahoma"/>
                        </a:rPr>
                        <a:t># of Respondents</a:t>
                      </a:r>
                    </a:p>
                  </a:txBody>
                  <a:tcPr marL="9525" marR="9525" marT="9525" marB="0" anchor="ctr"/>
                </a:tc>
                <a:tc>
                  <a:txBody>
                    <a:bodyPr/>
                    <a:lstStyle/>
                    <a:p>
                      <a:pPr algn="ctr" fontAlgn="ctr"/>
                      <a:r>
                        <a:rPr lang="en-US" sz="1100" b="1" i="0" u="none" strike="noStrike">
                          <a:latin typeface="Tahoma"/>
                        </a:rPr>
                        <a:t>Effective</a:t>
                      </a:r>
                    </a:p>
                  </a:txBody>
                  <a:tcPr marL="9525" marR="9525" marT="9525" marB="0" anchor="ctr"/>
                </a:tc>
                <a:tc>
                  <a:txBody>
                    <a:bodyPr/>
                    <a:lstStyle/>
                    <a:p>
                      <a:pPr algn="ctr" fontAlgn="ctr"/>
                      <a:r>
                        <a:rPr lang="en-US" sz="1100" b="1" i="0" u="none" strike="noStrike" dirty="0">
                          <a:latin typeface="Tahoma"/>
                        </a:rPr>
                        <a:t>Imperfect, </a:t>
                      </a:r>
                      <a:r>
                        <a:rPr lang="en-US" sz="1100" b="1" i="0" u="none" strike="noStrike" dirty="0" smtClean="0">
                          <a:latin typeface="Tahoma"/>
                        </a:rPr>
                        <a:t>but </a:t>
                      </a:r>
                      <a:r>
                        <a:rPr lang="en-US" sz="1100" b="1" i="0" u="none" strike="noStrike" dirty="0">
                          <a:latin typeface="Tahoma"/>
                        </a:rPr>
                        <a:t>Workable</a:t>
                      </a:r>
                    </a:p>
                  </a:txBody>
                  <a:tcPr marL="9525" marR="9525" marT="9525" marB="0" anchor="ctr"/>
                </a:tc>
                <a:tc>
                  <a:txBody>
                    <a:bodyPr/>
                    <a:lstStyle/>
                    <a:p>
                      <a:pPr algn="ctr" fontAlgn="ctr"/>
                      <a:r>
                        <a:rPr lang="en-US" sz="1100" b="1" i="0" u="none" strike="noStrike" dirty="0">
                          <a:latin typeface="Tahoma"/>
                        </a:rPr>
                        <a:t>Not Desirable, </a:t>
                      </a:r>
                      <a:r>
                        <a:rPr lang="en-US" sz="1100" b="1" i="0" u="none" strike="noStrike" dirty="0" smtClean="0">
                          <a:latin typeface="Tahoma"/>
                        </a:rPr>
                        <a:t>but </a:t>
                      </a:r>
                      <a:r>
                        <a:rPr lang="en-US" sz="1100" b="1" i="0" u="none" strike="noStrike" dirty="0">
                          <a:latin typeface="Tahoma"/>
                        </a:rPr>
                        <a:t>Unlikely to Change</a:t>
                      </a:r>
                    </a:p>
                  </a:txBody>
                  <a:tcPr marL="9525" marR="9525" marT="9525" marB="0" anchor="ctr"/>
                </a:tc>
                <a:tc>
                  <a:txBody>
                    <a:bodyPr/>
                    <a:lstStyle/>
                    <a:p>
                      <a:pPr algn="ctr" fontAlgn="ctr"/>
                      <a:r>
                        <a:rPr lang="en-US" sz="1100" b="1" i="0" u="none" strike="noStrike" dirty="0">
                          <a:latin typeface="Tahoma"/>
                        </a:rPr>
                        <a:t>Very Undesirable </a:t>
                      </a:r>
                      <a:r>
                        <a:rPr lang="en-US" sz="1100" b="1" i="0" u="none" strike="noStrike" dirty="0" smtClean="0">
                          <a:latin typeface="Tahoma"/>
                        </a:rPr>
                        <a:t>&amp; Must </a:t>
                      </a:r>
                      <a:r>
                        <a:rPr lang="en-US" sz="1100" b="1" i="0" u="none" strike="noStrike" dirty="0">
                          <a:latin typeface="Tahoma"/>
                        </a:rPr>
                        <a:t>Be Seriously Reconsidered</a:t>
                      </a:r>
                    </a:p>
                  </a:txBody>
                  <a:tcPr marL="9525" marR="9525" marT="9525" marB="0" anchor="ctr"/>
                </a:tc>
              </a:tr>
              <a:tr h="370840">
                <a:tc>
                  <a:txBody>
                    <a:bodyPr/>
                    <a:lstStyle/>
                    <a:p>
                      <a:pPr marL="225425" indent="0" algn="l" fontAlgn="ctr"/>
                      <a:r>
                        <a:rPr lang="en-US" sz="1100" b="1" i="0" u="none" strike="noStrike" dirty="0">
                          <a:latin typeface="Tahoma"/>
                        </a:rPr>
                        <a:t>All Members (with affiliates)</a:t>
                      </a:r>
                    </a:p>
                  </a:txBody>
                  <a:tcPr marL="9525" marR="9525" marT="9525" marB="0" anchor="ctr"/>
                </a:tc>
                <a:tc>
                  <a:txBody>
                    <a:bodyPr/>
                    <a:lstStyle/>
                    <a:p>
                      <a:pPr algn="ctr" fontAlgn="ctr"/>
                      <a:r>
                        <a:rPr lang="en-US" sz="1100" b="0" i="0" u="none" strike="noStrike">
                          <a:latin typeface="Tahoma"/>
                        </a:rPr>
                        <a:t>105</a:t>
                      </a:r>
                    </a:p>
                  </a:txBody>
                  <a:tcPr marL="9525" marR="9525" marT="9525" marB="0" anchor="ctr"/>
                </a:tc>
                <a:tc>
                  <a:txBody>
                    <a:bodyPr/>
                    <a:lstStyle/>
                    <a:p>
                      <a:pPr algn="ctr" fontAlgn="ctr"/>
                      <a:r>
                        <a:rPr lang="en-US" sz="1100" b="0" i="0" u="none" strike="noStrike">
                          <a:latin typeface="Tahoma"/>
                        </a:rPr>
                        <a:t>27.6%</a:t>
                      </a:r>
                    </a:p>
                  </a:txBody>
                  <a:tcPr marL="9525" marR="9525" marT="9525" marB="0" anchor="ctr"/>
                </a:tc>
                <a:tc>
                  <a:txBody>
                    <a:bodyPr/>
                    <a:lstStyle/>
                    <a:p>
                      <a:pPr algn="ctr" fontAlgn="ctr"/>
                      <a:r>
                        <a:rPr lang="en-US" sz="1100" b="0" i="0" u="none" strike="noStrike">
                          <a:latin typeface="Tahoma"/>
                        </a:rPr>
                        <a:t>21.0%</a:t>
                      </a:r>
                    </a:p>
                  </a:txBody>
                  <a:tcPr marL="9525" marR="9525" marT="9525" marB="0" anchor="ctr"/>
                </a:tc>
                <a:tc>
                  <a:txBody>
                    <a:bodyPr/>
                    <a:lstStyle/>
                    <a:p>
                      <a:pPr algn="ctr" fontAlgn="ctr"/>
                      <a:r>
                        <a:rPr lang="en-US" sz="1100" b="0" i="0" u="none" strike="noStrike">
                          <a:latin typeface="Tahoma"/>
                        </a:rPr>
                        <a:t>22.9%</a:t>
                      </a:r>
                    </a:p>
                  </a:txBody>
                  <a:tcPr marL="9525" marR="9525" marT="9525" marB="0" anchor="ctr"/>
                </a:tc>
                <a:tc>
                  <a:txBody>
                    <a:bodyPr/>
                    <a:lstStyle/>
                    <a:p>
                      <a:pPr algn="ctr" fontAlgn="ctr"/>
                      <a:r>
                        <a:rPr lang="en-US" sz="1100" b="0" i="0" u="none" strike="noStrike">
                          <a:latin typeface="Tahoma"/>
                        </a:rPr>
                        <a:t>28.6%</a:t>
                      </a:r>
                    </a:p>
                  </a:txBody>
                  <a:tcPr marL="9525" marR="9525" marT="9525" marB="0" anchor="ctr"/>
                </a:tc>
              </a:tr>
              <a:tr h="370840">
                <a:tc>
                  <a:txBody>
                    <a:bodyPr/>
                    <a:lstStyle/>
                    <a:p>
                      <a:pPr marL="225425" indent="0" algn="l" fontAlgn="ctr"/>
                      <a:r>
                        <a:rPr lang="en-US" sz="1100" b="1" i="0" u="none" strike="noStrike" dirty="0">
                          <a:latin typeface="Tahoma"/>
                        </a:rPr>
                        <a:t>By Sector (without affiliates)</a:t>
                      </a:r>
                    </a:p>
                  </a:txBody>
                  <a:tcPr marL="9525" marR="9525" marT="9525" marB="0" anchor="ctr"/>
                </a:tc>
                <a:tc>
                  <a:txBody>
                    <a:bodyPr/>
                    <a:lstStyle/>
                    <a:p>
                      <a:pPr algn="ctr" fontAlgn="ctr"/>
                      <a:r>
                        <a:rPr lang="en-US" sz="1100" b="0" i="0" u="none" strike="noStrike" dirty="0">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r>
              <a:tr h="370840">
                <a:tc>
                  <a:txBody>
                    <a:bodyPr/>
                    <a:lstStyle/>
                    <a:p>
                      <a:pPr marL="225425" indent="-225425" algn="l" fontAlgn="ctr"/>
                      <a:r>
                        <a:rPr lang="en-US" sz="1100" b="1" i="0" u="none" strike="noStrike" dirty="0">
                          <a:latin typeface="Tahoma"/>
                        </a:rPr>
                        <a:t>     Transmission owners</a:t>
                      </a:r>
                    </a:p>
                  </a:txBody>
                  <a:tcPr marL="9525" marR="9525" marT="9525" marB="0" anchor="ctr"/>
                </a:tc>
                <a:tc>
                  <a:txBody>
                    <a:bodyPr/>
                    <a:lstStyle/>
                    <a:p>
                      <a:pPr algn="ctr" fontAlgn="ctr"/>
                      <a:r>
                        <a:rPr lang="en-US" sz="1100" b="0" i="0" u="none" strike="noStrike" dirty="0">
                          <a:latin typeface="Tahoma"/>
                        </a:rPr>
                        <a:t>13</a:t>
                      </a:r>
                    </a:p>
                  </a:txBody>
                  <a:tcPr marL="9525" marR="9525" marT="9525" marB="0" anchor="ctr"/>
                </a:tc>
                <a:tc>
                  <a:txBody>
                    <a:bodyPr/>
                    <a:lstStyle/>
                    <a:p>
                      <a:pPr algn="ctr" fontAlgn="ctr"/>
                      <a:r>
                        <a:rPr lang="en-US" sz="1100" b="0" i="0" u="none" strike="noStrike">
                          <a:latin typeface="Tahoma"/>
                        </a:rPr>
                        <a:t>7.7%</a:t>
                      </a:r>
                    </a:p>
                  </a:txBody>
                  <a:tcPr marL="9525" marR="9525" marT="9525" marB="0" anchor="ctr"/>
                </a:tc>
                <a:tc>
                  <a:txBody>
                    <a:bodyPr/>
                    <a:lstStyle/>
                    <a:p>
                      <a:pPr algn="ctr" fontAlgn="ctr"/>
                      <a:r>
                        <a:rPr lang="en-US" sz="1100" b="0" i="0" u="none" strike="noStrike">
                          <a:latin typeface="Tahoma"/>
                        </a:rPr>
                        <a:t>53.8%</a:t>
                      </a:r>
                    </a:p>
                  </a:txBody>
                  <a:tcPr marL="9525" marR="9525" marT="9525" marB="0" anchor="ctr"/>
                </a:tc>
                <a:tc>
                  <a:txBody>
                    <a:bodyPr/>
                    <a:lstStyle/>
                    <a:p>
                      <a:pPr algn="ctr" fontAlgn="ctr"/>
                      <a:r>
                        <a:rPr lang="en-US" sz="1100" b="0" i="0" u="none" strike="noStrike">
                          <a:latin typeface="Tahoma"/>
                        </a:rPr>
                        <a:t>7.7%</a:t>
                      </a:r>
                    </a:p>
                  </a:txBody>
                  <a:tcPr marL="9525" marR="9525" marT="9525" marB="0" anchor="ctr"/>
                </a:tc>
                <a:tc>
                  <a:txBody>
                    <a:bodyPr/>
                    <a:lstStyle/>
                    <a:p>
                      <a:pPr algn="ctr" fontAlgn="ctr"/>
                      <a:r>
                        <a:rPr lang="en-US" sz="1100" b="0" i="0" u="none" strike="noStrike">
                          <a:latin typeface="Tahoma"/>
                        </a:rPr>
                        <a:t>30.8%</a:t>
                      </a:r>
                    </a:p>
                  </a:txBody>
                  <a:tcPr marL="9525" marR="9525" marT="9525" marB="0" anchor="ctr"/>
                </a:tc>
              </a:tr>
              <a:tr h="370840">
                <a:tc>
                  <a:txBody>
                    <a:bodyPr/>
                    <a:lstStyle/>
                    <a:p>
                      <a:pPr algn="l" fontAlgn="ctr"/>
                      <a:r>
                        <a:rPr lang="en-US" sz="1100" b="1" i="0" u="none" strike="noStrike">
                          <a:latin typeface="Tahoma"/>
                        </a:rPr>
                        <a:t>     Generation owners</a:t>
                      </a:r>
                    </a:p>
                  </a:txBody>
                  <a:tcPr marL="9525" marR="9525" marT="9525" marB="0" anchor="ctr"/>
                </a:tc>
                <a:tc>
                  <a:txBody>
                    <a:bodyPr/>
                    <a:lstStyle/>
                    <a:p>
                      <a:pPr algn="ctr" fontAlgn="ctr"/>
                      <a:r>
                        <a:rPr lang="en-US" sz="1100" b="0" i="0" u="none" strike="noStrike">
                          <a:latin typeface="Tahoma"/>
                        </a:rPr>
                        <a:t>12</a:t>
                      </a:r>
                    </a:p>
                  </a:txBody>
                  <a:tcPr marL="9525" marR="9525" marT="9525" marB="0" anchor="ctr"/>
                </a:tc>
                <a:tc>
                  <a:txBody>
                    <a:bodyPr/>
                    <a:lstStyle/>
                    <a:p>
                      <a:pPr algn="ctr" fontAlgn="ctr"/>
                      <a:r>
                        <a:rPr lang="en-US" sz="1100" b="0" i="0" u="none" strike="noStrike">
                          <a:latin typeface="Tahoma"/>
                        </a:rPr>
                        <a:t>25.0%</a:t>
                      </a:r>
                    </a:p>
                  </a:txBody>
                  <a:tcPr marL="9525" marR="9525" marT="9525" marB="0" anchor="ctr"/>
                </a:tc>
                <a:tc>
                  <a:txBody>
                    <a:bodyPr/>
                    <a:lstStyle/>
                    <a:p>
                      <a:pPr algn="ctr" fontAlgn="ctr"/>
                      <a:r>
                        <a:rPr lang="en-US" sz="1100" b="0" i="0" u="none" strike="noStrike">
                          <a:latin typeface="Tahoma"/>
                        </a:rPr>
                        <a:t>25.0%</a:t>
                      </a:r>
                    </a:p>
                  </a:txBody>
                  <a:tcPr marL="9525" marR="9525" marT="9525" marB="0" anchor="ctr"/>
                </a:tc>
                <a:tc>
                  <a:txBody>
                    <a:bodyPr/>
                    <a:lstStyle/>
                    <a:p>
                      <a:pPr algn="ctr" fontAlgn="ctr"/>
                      <a:r>
                        <a:rPr lang="en-US" sz="1100" b="0" i="0" u="none" strike="noStrike">
                          <a:latin typeface="Tahoma"/>
                        </a:rPr>
                        <a:t>33.3%</a:t>
                      </a:r>
                    </a:p>
                  </a:txBody>
                  <a:tcPr marL="9525" marR="9525" marT="9525" marB="0" anchor="ctr"/>
                </a:tc>
                <a:tc>
                  <a:txBody>
                    <a:bodyPr/>
                    <a:lstStyle/>
                    <a:p>
                      <a:pPr algn="ctr" fontAlgn="ctr"/>
                      <a:r>
                        <a:rPr lang="en-US" sz="1100" b="0" i="0" u="none" strike="noStrike">
                          <a:latin typeface="Tahoma"/>
                        </a:rPr>
                        <a:t>16.7%</a:t>
                      </a:r>
                    </a:p>
                  </a:txBody>
                  <a:tcPr marL="9525" marR="9525" marT="9525" marB="0" anchor="ctr"/>
                </a:tc>
              </a:tr>
              <a:tr h="370840">
                <a:tc>
                  <a:txBody>
                    <a:bodyPr/>
                    <a:lstStyle/>
                    <a:p>
                      <a:pPr algn="l" fontAlgn="ctr"/>
                      <a:r>
                        <a:rPr lang="en-US" sz="1100" b="1" i="0" u="none" strike="noStrike">
                          <a:latin typeface="Tahoma"/>
                        </a:rPr>
                        <a:t>     End use customers</a:t>
                      </a:r>
                    </a:p>
                  </a:txBody>
                  <a:tcPr marL="9525" marR="9525" marT="9525" marB="0" anchor="ctr"/>
                </a:tc>
                <a:tc>
                  <a:txBody>
                    <a:bodyPr/>
                    <a:lstStyle/>
                    <a:p>
                      <a:pPr algn="ctr" fontAlgn="ctr"/>
                      <a:r>
                        <a:rPr lang="en-US" sz="1100" b="0" i="0" u="none" strike="noStrike">
                          <a:latin typeface="Tahoma"/>
                        </a:rPr>
                        <a:t>12</a:t>
                      </a:r>
                    </a:p>
                  </a:txBody>
                  <a:tcPr marL="9525" marR="9525" marT="9525" marB="0" anchor="ctr"/>
                </a:tc>
                <a:tc>
                  <a:txBody>
                    <a:bodyPr/>
                    <a:lstStyle/>
                    <a:p>
                      <a:pPr algn="ctr" fontAlgn="ctr"/>
                      <a:r>
                        <a:rPr lang="en-US" sz="1100" b="0" i="0" u="none" strike="noStrike" dirty="0">
                          <a:latin typeface="Tahoma"/>
                        </a:rPr>
                        <a:t>58.3%</a:t>
                      </a:r>
                    </a:p>
                  </a:txBody>
                  <a:tcPr marL="9525" marR="9525" marT="9525" marB="0" anchor="ctr"/>
                </a:tc>
                <a:tc>
                  <a:txBody>
                    <a:bodyPr/>
                    <a:lstStyle/>
                    <a:p>
                      <a:pPr algn="ctr" fontAlgn="ctr"/>
                      <a:r>
                        <a:rPr lang="en-US" sz="1100" b="0" i="0" u="none" strike="noStrike">
                          <a:latin typeface="Tahoma"/>
                        </a:rPr>
                        <a:t>25.0%</a:t>
                      </a:r>
                    </a:p>
                  </a:txBody>
                  <a:tcPr marL="9525" marR="9525" marT="9525" marB="0" anchor="ctr"/>
                </a:tc>
                <a:tc>
                  <a:txBody>
                    <a:bodyPr/>
                    <a:lstStyle/>
                    <a:p>
                      <a:pPr algn="ctr" fontAlgn="ctr"/>
                      <a:r>
                        <a:rPr lang="en-US" sz="1100" b="0" i="0" u="none" strike="noStrike">
                          <a:latin typeface="Tahoma"/>
                        </a:rPr>
                        <a:t>16.7%</a:t>
                      </a:r>
                    </a:p>
                  </a:txBody>
                  <a:tcPr marL="9525" marR="9525" marT="9525" marB="0" anchor="ctr"/>
                </a:tc>
                <a:tc>
                  <a:txBody>
                    <a:bodyPr/>
                    <a:lstStyle/>
                    <a:p>
                      <a:pPr algn="ctr" fontAlgn="ctr"/>
                      <a:r>
                        <a:rPr lang="en-US" sz="1100" b="0" i="0" u="none" strike="noStrike">
                          <a:latin typeface="Tahoma"/>
                        </a:rPr>
                        <a:t>0.0%</a:t>
                      </a:r>
                    </a:p>
                  </a:txBody>
                  <a:tcPr marL="9525" marR="9525" marT="9525" marB="0" anchor="ctr"/>
                </a:tc>
              </a:tr>
              <a:tr h="370840">
                <a:tc>
                  <a:txBody>
                    <a:bodyPr/>
                    <a:lstStyle/>
                    <a:p>
                      <a:pPr marL="225425" indent="-225425" algn="l" fontAlgn="ctr">
                        <a:tabLst>
                          <a:tab pos="225425" algn="l"/>
                        </a:tabLst>
                      </a:pPr>
                      <a:r>
                        <a:rPr lang="en-US" sz="1100" b="1" i="0" u="none" strike="noStrike" dirty="0">
                          <a:latin typeface="Tahoma"/>
                        </a:rPr>
                        <a:t>     </a:t>
                      </a:r>
                      <a:r>
                        <a:rPr lang="en-US" sz="1100" b="1" i="0" u="none" strike="noStrike" dirty="0" smtClean="0">
                          <a:latin typeface="Tahoma"/>
                        </a:rPr>
                        <a:t>Electric</a:t>
                      </a:r>
                      <a:r>
                        <a:rPr lang="en-US" sz="1100" b="1" i="0" u="none" strike="noStrike" baseline="0" dirty="0" smtClean="0">
                          <a:latin typeface="Tahoma"/>
                        </a:rPr>
                        <a:t>  </a:t>
                      </a:r>
                      <a:r>
                        <a:rPr lang="en-US" sz="1100" b="1" i="0" u="none" strike="noStrike" dirty="0" smtClean="0">
                          <a:latin typeface="Tahoma"/>
                        </a:rPr>
                        <a:t>distributors</a:t>
                      </a:r>
                      <a:endParaRPr lang="en-US" sz="1100" b="1" i="0" u="none" strike="noStrike" dirty="0">
                        <a:latin typeface="Tahoma"/>
                      </a:endParaRPr>
                    </a:p>
                  </a:txBody>
                  <a:tcPr marL="9525" marR="9525" marT="9525" marB="0" anchor="ctr"/>
                </a:tc>
                <a:tc>
                  <a:txBody>
                    <a:bodyPr/>
                    <a:lstStyle/>
                    <a:p>
                      <a:pPr algn="ctr" fontAlgn="ctr"/>
                      <a:r>
                        <a:rPr lang="en-US" sz="1100" b="0" i="0" u="none" strike="noStrike">
                          <a:latin typeface="Tahoma"/>
                        </a:rPr>
                        <a:t>15</a:t>
                      </a:r>
                    </a:p>
                  </a:txBody>
                  <a:tcPr marL="9525" marR="9525" marT="9525" marB="0" anchor="ctr"/>
                </a:tc>
                <a:tc>
                  <a:txBody>
                    <a:bodyPr/>
                    <a:lstStyle/>
                    <a:p>
                      <a:pPr algn="ctr" fontAlgn="ctr"/>
                      <a:r>
                        <a:rPr lang="en-US" sz="1100" b="0" i="0" u="none" strike="noStrike" dirty="0">
                          <a:latin typeface="Tahoma"/>
                        </a:rPr>
                        <a:t>80.0%</a:t>
                      </a:r>
                    </a:p>
                  </a:txBody>
                  <a:tcPr marL="9525" marR="9525" marT="9525" marB="0" anchor="ctr"/>
                </a:tc>
                <a:tc>
                  <a:txBody>
                    <a:bodyPr/>
                    <a:lstStyle/>
                    <a:p>
                      <a:pPr algn="ctr" fontAlgn="ctr"/>
                      <a:r>
                        <a:rPr lang="en-US" sz="1100" b="0" i="0" u="none" strike="noStrike">
                          <a:latin typeface="Tahoma"/>
                        </a:rPr>
                        <a:t>13.3%</a:t>
                      </a:r>
                    </a:p>
                  </a:txBody>
                  <a:tcPr marL="9525" marR="9525" marT="9525" marB="0" anchor="ctr"/>
                </a:tc>
                <a:tc>
                  <a:txBody>
                    <a:bodyPr/>
                    <a:lstStyle/>
                    <a:p>
                      <a:pPr algn="ctr" fontAlgn="ctr"/>
                      <a:r>
                        <a:rPr lang="en-US" sz="1100" b="0" i="0" u="none" strike="noStrike">
                          <a:latin typeface="Tahoma"/>
                        </a:rPr>
                        <a:t>0.0%</a:t>
                      </a:r>
                    </a:p>
                  </a:txBody>
                  <a:tcPr marL="9525" marR="9525" marT="9525" marB="0" anchor="ctr"/>
                </a:tc>
                <a:tc>
                  <a:txBody>
                    <a:bodyPr/>
                    <a:lstStyle/>
                    <a:p>
                      <a:pPr algn="ctr" fontAlgn="ctr"/>
                      <a:r>
                        <a:rPr lang="en-US" sz="1100" b="0" i="0" u="none" strike="noStrike">
                          <a:latin typeface="Tahoma"/>
                        </a:rPr>
                        <a:t>6.7%</a:t>
                      </a:r>
                    </a:p>
                  </a:txBody>
                  <a:tcPr marL="9525" marR="9525" marT="9525" marB="0" anchor="ctr"/>
                </a:tc>
              </a:tr>
              <a:tr h="370840">
                <a:tc>
                  <a:txBody>
                    <a:bodyPr/>
                    <a:lstStyle/>
                    <a:p>
                      <a:pPr algn="l" fontAlgn="ctr"/>
                      <a:r>
                        <a:rPr lang="en-US" sz="1100" b="1" i="0" u="none" strike="noStrike">
                          <a:latin typeface="Tahoma"/>
                        </a:rPr>
                        <a:t>     Other suppliers</a:t>
                      </a:r>
                    </a:p>
                  </a:txBody>
                  <a:tcPr marL="9525" marR="9525" marT="9525" marB="0" anchor="ctr"/>
                </a:tc>
                <a:tc>
                  <a:txBody>
                    <a:bodyPr/>
                    <a:lstStyle/>
                    <a:p>
                      <a:pPr algn="ctr" fontAlgn="ctr"/>
                      <a:r>
                        <a:rPr lang="en-US" sz="1100" b="0" i="0" u="none" strike="noStrike">
                          <a:latin typeface="Tahoma"/>
                        </a:rPr>
                        <a:t>28</a:t>
                      </a:r>
                    </a:p>
                  </a:txBody>
                  <a:tcPr marL="9525" marR="9525" marT="9525" marB="0" anchor="ctr"/>
                </a:tc>
                <a:tc>
                  <a:txBody>
                    <a:bodyPr/>
                    <a:lstStyle/>
                    <a:p>
                      <a:pPr algn="ctr" fontAlgn="ctr"/>
                      <a:r>
                        <a:rPr lang="en-US" sz="1100" b="0" i="0" u="none" strike="noStrike" dirty="0">
                          <a:latin typeface="Tahoma"/>
                        </a:rPr>
                        <a:t>17.9%</a:t>
                      </a:r>
                    </a:p>
                  </a:txBody>
                  <a:tcPr marL="9525" marR="9525" marT="9525" marB="0" anchor="ctr"/>
                </a:tc>
                <a:tc>
                  <a:txBody>
                    <a:bodyPr/>
                    <a:lstStyle/>
                    <a:p>
                      <a:pPr algn="ctr" fontAlgn="ctr"/>
                      <a:r>
                        <a:rPr lang="en-US" sz="1100" b="0" i="0" u="none" strike="noStrike">
                          <a:latin typeface="Tahoma"/>
                        </a:rPr>
                        <a:t>25.0%</a:t>
                      </a:r>
                    </a:p>
                  </a:txBody>
                  <a:tcPr marL="9525" marR="9525" marT="9525" marB="0" anchor="ctr"/>
                </a:tc>
                <a:tc>
                  <a:txBody>
                    <a:bodyPr/>
                    <a:lstStyle/>
                    <a:p>
                      <a:pPr algn="ctr" fontAlgn="ctr"/>
                      <a:r>
                        <a:rPr lang="en-US" sz="1100" b="0" i="0" u="none" strike="noStrike">
                          <a:latin typeface="Tahoma"/>
                        </a:rPr>
                        <a:t>46.4%</a:t>
                      </a:r>
                    </a:p>
                  </a:txBody>
                  <a:tcPr marL="9525" marR="9525" marT="9525" marB="0" anchor="ctr"/>
                </a:tc>
                <a:tc>
                  <a:txBody>
                    <a:bodyPr/>
                    <a:lstStyle/>
                    <a:p>
                      <a:pPr algn="ctr" fontAlgn="ctr"/>
                      <a:r>
                        <a:rPr lang="en-US" sz="1100" b="0" i="0" u="none" strike="noStrike">
                          <a:latin typeface="Tahoma"/>
                        </a:rPr>
                        <a:t>10.7%</a:t>
                      </a:r>
                    </a:p>
                  </a:txBody>
                  <a:tcPr marL="9525" marR="9525" marT="9525" marB="0" anchor="ctr"/>
                </a:tc>
              </a:tr>
              <a:tr h="370840">
                <a:tc>
                  <a:txBody>
                    <a:bodyPr/>
                    <a:lstStyle/>
                    <a:p>
                      <a:pPr algn="l" fontAlgn="ctr"/>
                      <a:r>
                        <a:rPr lang="en-US" sz="1100" b="1"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dirty="0">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r>
              <a:tr h="370840">
                <a:tc>
                  <a:txBody>
                    <a:bodyPr/>
                    <a:lstStyle/>
                    <a:p>
                      <a:pPr marL="225425" indent="0" algn="l" fontAlgn="ctr"/>
                      <a:r>
                        <a:rPr lang="en-US" sz="1100" b="1" i="0" u="none" strike="noStrike" dirty="0">
                          <a:latin typeface="Tahoma"/>
                        </a:rPr>
                        <a:t>OPSI (state regulators)</a:t>
                      </a:r>
                    </a:p>
                  </a:txBody>
                  <a:tcPr marL="9525" marR="9525" marT="9525" marB="0" anchor="ctr"/>
                </a:tc>
                <a:tc>
                  <a:txBody>
                    <a:bodyPr/>
                    <a:lstStyle/>
                    <a:p>
                      <a:pPr algn="ctr" fontAlgn="ctr"/>
                      <a:r>
                        <a:rPr lang="en-US" sz="1100" b="0" i="0" u="none" strike="noStrike">
                          <a:latin typeface="Tahoma"/>
                        </a:rPr>
                        <a:t>6</a:t>
                      </a:r>
                    </a:p>
                  </a:txBody>
                  <a:tcPr marL="9525" marR="9525" marT="9525" marB="0" anchor="ctr"/>
                </a:tc>
                <a:tc>
                  <a:txBody>
                    <a:bodyPr/>
                    <a:lstStyle/>
                    <a:p>
                      <a:pPr algn="ctr" fontAlgn="ctr"/>
                      <a:r>
                        <a:rPr lang="en-US" sz="1100" b="0" i="0" u="none" strike="noStrike">
                          <a:latin typeface="Tahoma"/>
                        </a:rPr>
                        <a:t>0.0%</a:t>
                      </a:r>
                    </a:p>
                  </a:txBody>
                  <a:tcPr marL="9525" marR="9525" marT="9525" marB="0" anchor="ctr"/>
                </a:tc>
                <a:tc>
                  <a:txBody>
                    <a:bodyPr/>
                    <a:lstStyle/>
                    <a:p>
                      <a:pPr algn="ctr" fontAlgn="ctr"/>
                      <a:r>
                        <a:rPr lang="en-US" sz="1100" b="0" i="0" u="none" strike="noStrike" dirty="0">
                          <a:latin typeface="Tahoma"/>
                        </a:rPr>
                        <a:t>66.7%</a:t>
                      </a:r>
                    </a:p>
                  </a:txBody>
                  <a:tcPr marL="9525" marR="9525" marT="9525" marB="0" anchor="ctr"/>
                </a:tc>
                <a:tc>
                  <a:txBody>
                    <a:bodyPr/>
                    <a:lstStyle/>
                    <a:p>
                      <a:pPr algn="ctr" fontAlgn="ctr"/>
                      <a:r>
                        <a:rPr lang="en-US" sz="1100" b="0" i="0" u="none" strike="noStrike" dirty="0">
                          <a:latin typeface="Tahoma"/>
                        </a:rPr>
                        <a:t>33.3%</a:t>
                      </a:r>
                    </a:p>
                  </a:txBody>
                  <a:tcPr marL="9525" marR="9525" marT="9525" marB="0" anchor="ctr"/>
                </a:tc>
                <a:tc>
                  <a:txBody>
                    <a:bodyPr/>
                    <a:lstStyle/>
                    <a:p>
                      <a:pPr algn="ctr" fontAlgn="ctr"/>
                      <a:r>
                        <a:rPr lang="en-US" sz="1100" b="0" i="0" u="none" strike="noStrike" dirty="0">
                          <a:latin typeface="Tahoma"/>
                        </a:rPr>
                        <a:t>0.0%</a:t>
                      </a:r>
                    </a:p>
                  </a:txBody>
                  <a:tcPr marL="9525" marR="9525" marT="9525" marB="0" anchor="ctr"/>
                </a:tc>
              </a:tr>
            </a:tbl>
          </a:graphicData>
        </a:graphic>
      </p:graphicFrame>
      <p:graphicFrame>
        <p:nvGraphicFramePr>
          <p:cNvPr id="9" name="Table 8"/>
          <p:cNvGraphicFramePr>
            <a:graphicFrameLocks noGrp="1"/>
          </p:cNvGraphicFramePr>
          <p:nvPr/>
        </p:nvGraphicFramePr>
        <p:xfrm>
          <a:off x="457200" y="1638795"/>
          <a:ext cx="8217725" cy="4457205"/>
        </p:xfrm>
        <a:graphic>
          <a:graphicData uri="http://schemas.openxmlformats.org/drawingml/2006/table">
            <a:tbl>
              <a:tblPr/>
              <a:tblGrid>
                <a:gridCol w="8217725"/>
              </a:tblGrid>
              <a:tr h="4457205">
                <a:tc>
                  <a:txBody>
                    <a:bodyPr/>
                    <a:lstStyle/>
                    <a:p>
                      <a:endParaRPr lang="en-US" dirty="0"/>
                    </a:p>
                  </a:txBody>
                  <a:tcPr>
                    <a:lnL w="28575" cmpd="sng">
                      <a:solidFill>
                        <a:schemeClr val="tx2"/>
                      </a:solidFill>
                      <a:prstDash val="solid"/>
                    </a:lnL>
                    <a:lnR w="28575" cmpd="sng">
                      <a:solidFill>
                        <a:schemeClr val="tx2"/>
                      </a:solidFill>
                      <a:prstDash val="solid"/>
                    </a:lnR>
                    <a:lnT w="28575" cmpd="sng">
                      <a:solidFill>
                        <a:schemeClr val="tx2"/>
                      </a:solidFill>
                      <a:prstDash val="solid"/>
                    </a:lnT>
                    <a:lnB w="28575" cmpd="sng">
                      <a:solidFill>
                        <a:schemeClr val="tx2"/>
                      </a:solidFill>
                      <a:prstDash val="solid"/>
                    </a:lnB>
                  </a:tcPr>
                </a:tc>
              </a:tr>
            </a:tbl>
          </a:graphicData>
        </a:graphic>
      </p:graphicFrame>
    </p:spTree>
    <p:extLst>
      <p:ext uri="{BB962C8B-B14F-4D97-AF65-F5344CB8AC3E}">
        <p14:creationId xmlns:p14="http://schemas.microsoft.com/office/powerpoint/2010/main" val="2386099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p:nvPr>
        </p:nvSpPr>
        <p:spPr/>
        <p:txBody>
          <a:bodyPr/>
          <a:lstStyle/>
          <a:p>
            <a:r>
              <a:rPr lang="en-US" dirty="0" smtClean="0"/>
              <a:t>Key Areas of Divergence</a:t>
            </a:r>
          </a:p>
        </p:txBody>
      </p:sp>
      <p:sp>
        <p:nvSpPr>
          <p:cNvPr id="183299" name="Rectangle 3"/>
          <p:cNvSpPr>
            <a:spLocks noGrp="1"/>
          </p:cNvSpPr>
          <p:nvPr>
            <p:ph idx="1"/>
          </p:nvPr>
        </p:nvSpPr>
        <p:spPr/>
        <p:txBody>
          <a:bodyPr>
            <a:normAutofit fontScale="92500" lnSpcReduction="10000"/>
          </a:bodyPr>
          <a:lstStyle/>
          <a:p>
            <a:r>
              <a:rPr lang="en-US" dirty="0" smtClean="0"/>
              <a:t>Sector weighted voting (i.e. power)</a:t>
            </a:r>
          </a:p>
          <a:p>
            <a:pPr lvl="1"/>
            <a:r>
              <a:rPr lang="en-US" dirty="0" smtClean="0"/>
              <a:t>80% of Electric Distributors find current voting method effective</a:t>
            </a:r>
          </a:p>
          <a:p>
            <a:pPr lvl="1"/>
            <a:r>
              <a:rPr lang="en-US" dirty="0"/>
              <a:t>8</a:t>
            </a:r>
            <a:r>
              <a:rPr lang="en-US" dirty="0" smtClean="0"/>
              <a:t>% of Transmission owners find it effective</a:t>
            </a:r>
          </a:p>
          <a:p>
            <a:r>
              <a:rPr lang="en-US" dirty="0" smtClean="0"/>
              <a:t>Extent of PJM Board transparency</a:t>
            </a:r>
          </a:p>
          <a:p>
            <a:pPr lvl="1"/>
            <a:r>
              <a:rPr lang="en-US" dirty="0" smtClean="0"/>
              <a:t>Large number of members want more transparency</a:t>
            </a:r>
          </a:p>
          <a:p>
            <a:pPr lvl="1"/>
            <a:r>
              <a:rPr lang="en-US" dirty="0" smtClean="0"/>
              <a:t>Board itself concerned about independence, deliberation, and undue influence</a:t>
            </a:r>
          </a:p>
          <a:p>
            <a:pPr lvl="1">
              <a:lnSpc>
                <a:spcPct val="80000"/>
              </a:lnSpc>
            </a:pPr>
            <a:endParaRPr lang="en-US" sz="1800" dirty="0" smtClean="0"/>
          </a:p>
          <a:p>
            <a:r>
              <a:rPr lang="en-US" dirty="0" smtClean="0"/>
              <a:t>Role of affiliates and agents </a:t>
            </a:r>
          </a:p>
        </p:txBody>
      </p:sp>
    </p:spTree>
    <p:extLst>
      <p:ext uri="{BB962C8B-B14F-4D97-AF65-F5344CB8AC3E}">
        <p14:creationId xmlns:p14="http://schemas.microsoft.com/office/powerpoint/2010/main" val="320811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77"/>
            <a:ext cx="8229600" cy="932623"/>
          </a:xfrm>
        </p:spPr>
        <p:txBody>
          <a:bodyPr rtlCol="0">
            <a:normAutofit fontScale="90000"/>
          </a:bodyPr>
          <a:lstStyle/>
          <a:p>
            <a:pPr eaLnBrk="1" fontAlgn="auto" hangingPunct="1">
              <a:spcBef>
                <a:spcPts val="0"/>
              </a:spcBef>
              <a:spcAft>
                <a:spcPts val="0"/>
              </a:spcAft>
              <a:defRPr/>
            </a:pPr>
            <a:r>
              <a:rPr lang="en-US" dirty="0" smtClean="0"/>
              <a:t>Interface Between PJM </a:t>
            </a:r>
            <a:br>
              <a:rPr lang="en-US" dirty="0" smtClean="0"/>
            </a:br>
            <a:r>
              <a:rPr lang="en-US" dirty="0" smtClean="0"/>
              <a:t>Advocacy and Facilitation</a:t>
            </a:r>
            <a:endParaRPr lang="en-US" dirty="0">
              <a:solidFill>
                <a:srgbClr val="FF0000"/>
              </a:solidFill>
            </a:endParaRPr>
          </a:p>
        </p:txBody>
      </p:sp>
      <p:graphicFrame>
        <p:nvGraphicFramePr>
          <p:cNvPr id="7" name="Content Placeholder 6"/>
          <p:cNvGraphicFramePr>
            <a:graphicFrameLocks noGrp="1"/>
          </p:cNvGraphicFramePr>
          <p:nvPr>
            <p:ph idx="1"/>
          </p:nvPr>
        </p:nvGraphicFramePr>
        <p:xfrm>
          <a:off x="533400" y="1411627"/>
          <a:ext cx="7924800" cy="4899522"/>
        </p:xfrm>
        <a:graphic>
          <a:graphicData uri="http://schemas.openxmlformats.org/drawingml/2006/table">
            <a:tbl>
              <a:tblPr firstRow="1" bandRow="1">
                <a:tableStyleId>{5C22544A-7EE6-4342-B048-85BDC9FD1C3A}</a:tableStyleId>
              </a:tblPr>
              <a:tblGrid>
                <a:gridCol w="1752600"/>
                <a:gridCol w="990600"/>
                <a:gridCol w="1219200"/>
                <a:gridCol w="1320800"/>
                <a:gridCol w="1394178"/>
                <a:gridCol w="1247422"/>
              </a:tblGrid>
              <a:tr h="546252">
                <a:tc gridSpan="6">
                  <a:txBody>
                    <a:bodyPr/>
                    <a:lstStyle/>
                    <a:p>
                      <a:pPr marL="569913" indent="-284163" algn="l" fontAlgn="t"/>
                      <a:endParaRPr lang="en-US" sz="600" b="1" i="0" u="none" strike="noStrike" dirty="0" smtClean="0">
                        <a:latin typeface="Tahoma"/>
                      </a:endParaRPr>
                    </a:p>
                    <a:p>
                      <a:pPr marL="569913" indent="-284163" algn="l" fontAlgn="t"/>
                      <a:r>
                        <a:rPr lang="en-US" sz="1300" b="1" i="0" u="none" strike="noStrike" dirty="0" smtClean="0">
                          <a:latin typeface="Tahoma"/>
                        </a:rPr>
                        <a:t>50</a:t>
                      </a:r>
                      <a:r>
                        <a:rPr lang="en-US" sz="1300" b="1" i="0" u="none" strike="noStrike" dirty="0">
                          <a:latin typeface="Tahoma"/>
                        </a:rPr>
                        <a:t>. If PJM staff and management have a strong opinion about how an issue should be substantively resolved, should they</a:t>
                      </a:r>
                      <a:r>
                        <a:rPr lang="en-US" sz="1300" b="1" i="0" u="none" strike="noStrike" dirty="0" smtClean="0">
                          <a:latin typeface="Tahoma"/>
                        </a:rPr>
                        <a:t>…</a:t>
                      </a:r>
                    </a:p>
                    <a:p>
                      <a:pPr marL="569913" indent="-284163" algn="l" fontAlgn="t"/>
                      <a:endParaRPr lang="en-US" sz="1000" b="1" i="0" u="none" strike="noStrike" dirty="0">
                        <a:latin typeface="Tahoma"/>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1218">
                <a:tc>
                  <a:txBody>
                    <a:bodyPr/>
                    <a:lstStyle/>
                    <a:p>
                      <a:pPr algn="ctr" fontAlgn="ctr"/>
                      <a:r>
                        <a:rPr lang="en-US" sz="1100" b="1" i="0" u="none" strike="noStrike" dirty="0">
                          <a:latin typeface="Tahoma"/>
                        </a:rPr>
                        <a:t> </a:t>
                      </a:r>
                    </a:p>
                  </a:txBody>
                  <a:tcPr marL="9525" marR="9525" marT="9525" marB="0" anchor="ctr"/>
                </a:tc>
                <a:tc>
                  <a:txBody>
                    <a:bodyPr/>
                    <a:lstStyle/>
                    <a:p>
                      <a:pPr algn="ctr" fontAlgn="ctr"/>
                      <a:r>
                        <a:rPr lang="en-US" sz="1100" b="1" i="0" u="none" strike="noStrike" dirty="0">
                          <a:latin typeface="Tahoma"/>
                        </a:rPr>
                        <a:t># of Respondents</a:t>
                      </a:r>
                    </a:p>
                  </a:txBody>
                  <a:tcPr marL="9525" marR="9525" marT="9525" marB="0" anchor="ctr"/>
                </a:tc>
                <a:tc>
                  <a:txBody>
                    <a:bodyPr/>
                    <a:lstStyle/>
                    <a:p>
                      <a:pPr algn="ctr" fontAlgn="ctr"/>
                      <a:r>
                        <a:rPr lang="en-US" sz="1100" b="1" i="0" u="none" strike="noStrike" dirty="0">
                          <a:latin typeface="Tahoma"/>
                        </a:rPr>
                        <a:t>Keep it to </a:t>
                      </a:r>
                      <a:r>
                        <a:rPr lang="en-US" sz="1100" b="1" i="0" u="none" strike="noStrike" dirty="0" smtClean="0">
                          <a:latin typeface="Tahoma"/>
                        </a:rPr>
                        <a:t>Themselves</a:t>
                      </a:r>
                      <a:endParaRPr lang="en-US" sz="1100" b="1" i="0" u="none" strike="noStrike" dirty="0">
                        <a:latin typeface="Tahoma"/>
                      </a:endParaRPr>
                    </a:p>
                  </a:txBody>
                  <a:tcPr marL="9525" marR="9525" marT="9525" marB="0" anchor="ctr"/>
                </a:tc>
                <a:tc>
                  <a:txBody>
                    <a:bodyPr/>
                    <a:lstStyle/>
                    <a:p>
                      <a:pPr algn="ctr" fontAlgn="ctr"/>
                      <a:r>
                        <a:rPr lang="en-US" sz="1100" b="1" i="0" u="none" strike="noStrike" dirty="0">
                          <a:latin typeface="Tahoma"/>
                        </a:rPr>
                        <a:t>State it Clearly </a:t>
                      </a:r>
                      <a:endParaRPr lang="en-US" sz="1100" b="1" i="0" u="none" strike="noStrike" dirty="0" smtClean="0">
                        <a:latin typeface="Tahoma"/>
                      </a:endParaRPr>
                    </a:p>
                    <a:p>
                      <a:pPr algn="ctr" fontAlgn="ctr"/>
                      <a:r>
                        <a:rPr lang="en-US" sz="1100" b="1" i="0" u="none" strike="noStrike" dirty="0" smtClean="0">
                          <a:latin typeface="Tahoma"/>
                        </a:rPr>
                        <a:t>and </a:t>
                      </a:r>
                      <a:r>
                        <a:rPr lang="en-US" sz="1100" b="1" i="0" u="none" strike="noStrike" dirty="0">
                          <a:latin typeface="Tahoma"/>
                        </a:rPr>
                        <a:t>Continue to Chair/Facilitate</a:t>
                      </a:r>
                    </a:p>
                  </a:txBody>
                  <a:tcPr marL="9525" marR="9525" marT="9525" marB="0" anchor="ctr"/>
                </a:tc>
                <a:tc>
                  <a:txBody>
                    <a:bodyPr/>
                    <a:lstStyle/>
                    <a:p>
                      <a:pPr algn="ctr" fontAlgn="ctr"/>
                      <a:r>
                        <a:rPr lang="en-US" sz="1100" b="1" i="0" u="none" strike="noStrike" dirty="0">
                          <a:latin typeface="Tahoma"/>
                        </a:rPr>
                        <a:t>State it Clearly But Assign Two PJM Staff (One to represent PJM and another to chair/facilitate)</a:t>
                      </a:r>
                    </a:p>
                  </a:txBody>
                  <a:tcPr marL="9525" marR="9525" marT="9525" marB="0" anchor="ctr"/>
                </a:tc>
                <a:tc>
                  <a:txBody>
                    <a:bodyPr/>
                    <a:lstStyle/>
                    <a:p>
                      <a:pPr algn="ctr" fontAlgn="ctr"/>
                      <a:r>
                        <a:rPr lang="en-US" sz="1100" b="1" i="0" u="none" strike="noStrike">
                          <a:latin typeface="Tahoma"/>
                        </a:rPr>
                        <a:t>State it clearly but bring in a 3rd party to chair/facilitate</a:t>
                      </a:r>
                    </a:p>
                  </a:txBody>
                  <a:tcPr marL="9525" marR="9525" marT="9525" marB="0" anchor="ctr"/>
                </a:tc>
              </a:tr>
              <a:tr h="396289">
                <a:tc>
                  <a:txBody>
                    <a:bodyPr/>
                    <a:lstStyle/>
                    <a:p>
                      <a:pPr marL="166688" indent="0" algn="l" fontAlgn="ctr"/>
                      <a:r>
                        <a:rPr lang="en-US" sz="1100" b="1" i="0" u="none" strike="noStrike" dirty="0">
                          <a:latin typeface="Tahoma"/>
                        </a:rPr>
                        <a:t>All Members (with affiliates)</a:t>
                      </a:r>
                    </a:p>
                  </a:txBody>
                  <a:tcPr marL="9525" marR="9525" marT="9525" marB="0" anchor="ctr"/>
                </a:tc>
                <a:tc>
                  <a:txBody>
                    <a:bodyPr/>
                    <a:lstStyle/>
                    <a:p>
                      <a:pPr algn="ctr" fontAlgn="ctr"/>
                      <a:r>
                        <a:rPr lang="en-US" sz="1100" b="0" i="0" u="none" strike="noStrike" dirty="0">
                          <a:latin typeface="Tahoma"/>
                        </a:rPr>
                        <a:t>104</a:t>
                      </a:r>
                    </a:p>
                  </a:txBody>
                  <a:tcPr marL="9525" marR="9525" marT="9525" marB="0" anchor="ctr"/>
                </a:tc>
                <a:tc>
                  <a:txBody>
                    <a:bodyPr/>
                    <a:lstStyle/>
                    <a:p>
                      <a:pPr algn="ctr" fontAlgn="ctr"/>
                      <a:r>
                        <a:rPr lang="en-US" sz="1100" b="0" i="0" u="none" strike="noStrike">
                          <a:latin typeface="Tahoma"/>
                        </a:rPr>
                        <a:t>1.9%</a:t>
                      </a:r>
                    </a:p>
                  </a:txBody>
                  <a:tcPr marL="9525" marR="9525" marT="9525" marB="0" anchor="ctr"/>
                </a:tc>
                <a:tc>
                  <a:txBody>
                    <a:bodyPr/>
                    <a:lstStyle/>
                    <a:p>
                      <a:pPr algn="ctr" fontAlgn="ctr"/>
                      <a:r>
                        <a:rPr lang="en-US" sz="1100" b="0" i="0" u="none" strike="noStrike">
                          <a:latin typeface="Tahoma"/>
                        </a:rPr>
                        <a:t>40.4%</a:t>
                      </a:r>
                    </a:p>
                  </a:txBody>
                  <a:tcPr marL="9525" marR="9525" marT="9525" marB="0" anchor="ctr"/>
                </a:tc>
                <a:tc>
                  <a:txBody>
                    <a:bodyPr/>
                    <a:lstStyle/>
                    <a:p>
                      <a:pPr algn="ctr" fontAlgn="ctr"/>
                      <a:r>
                        <a:rPr lang="en-US" sz="1100" b="0" i="0" u="none" strike="noStrike">
                          <a:latin typeface="Tahoma"/>
                        </a:rPr>
                        <a:t>37.5%</a:t>
                      </a:r>
                    </a:p>
                  </a:txBody>
                  <a:tcPr marL="9525" marR="9525" marT="9525" marB="0" anchor="ctr"/>
                </a:tc>
                <a:tc>
                  <a:txBody>
                    <a:bodyPr/>
                    <a:lstStyle/>
                    <a:p>
                      <a:pPr algn="ctr" fontAlgn="ctr"/>
                      <a:r>
                        <a:rPr lang="en-US" sz="1100" b="0" i="0" u="none" strike="noStrike">
                          <a:latin typeface="Tahoma"/>
                        </a:rPr>
                        <a:t>20.2%</a:t>
                      </a:r>
                    </a:p>
                  </a:txBody>
                  <a:tcPr marL="9525" marR="9525" marT="9525" marB="0" anchor="ctr"/>
                </a:tc>
              </a:tr>
              <a:tr h="384459">
                <a:tc>
                  <a:txBody>
                    <a:bodyPr/>
                    <a:lstStyle/>
                    <a:p>
                      <a:pPr marL="166688" indent="0" algn="l" fontAlgn="ctr"/>
                      <a:r>
                        <a:rPr lang="en-US" sz="1100" b="1" i="0" u="none" strike="noStrike" dirty="0">
                          <a:latin typeface="Tahoma"/>
                        </a:rPr>
                        <a:t>By Sector (without affiliates)</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dirty="0">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r>
              <a:tr h="320382">
                <a:tc>
                  <a:txBody>
                    <a:bodyPr/>
                    <a:lstStyle/>
                    <a:p>
                      <a:pPr marL="166688" indent="-166688" algn="l" fontAlgn="ctr"/>
                      <a:r>
                        <a:rPr lang="en-US" sz="1100" b="1" i="0" u="none" strike="noStrike" dirty="0">
                          <a:latin typeface="Tahoma"/>
                        </a:rPr>
                        <a:t>    </a:t>
                      </a:r>
                      <a:r>
                        <a:rPr lang="en-US" sz="1100" b="1" i="0" u="none" strike="noStrike" dirty="0" smtClean="0">
                          <a:latin typeface="Tahoma"/>
                        </a:rPr>
                        <a:t>Transmission </a:t>
                      </a:r>
                      <a:r>
                        <a:rPr lang="en-US" sz="1100" b="1" i="0" u="none" strike="noStrike" dirty="0">
                          <a:latin typeface="Tahoma"/>
                        </a:rPr>
                        <a:t>owners</a:t>
                      </a:r>
                    </a:p>
                  </a:txBody>
                  <a:tcPr marL="9525" marR="9525" marT="9525" marB="0" anchor="ctr"/>
                </a:tc>
                <a:tc>
                  <a:txBody>
                    <a:bodyPr/>
                    <a:lstStyle/>
                    <a:p>
                      <a:pPr algn="ctr" fontAlgn="ctr"/>
                      <a:r>
                        <a:rPr lang="en-US" sz="1100" b="0" i="0" u="none" strike="noStrike">
                          <a:latin typeface="Tahoma"/>
                        </a:rPr>
                        <a:t>13</a:t>
                      </a:r>
                    </a:p>
                  </a:txBody>
                  <a:tcPr marL="9525" marR="9525" marT="9525" marB="0" anchor="ctr"/>
                </a:tc>
                <a:tc>
                  <a:txBody>
                    <a:bodyPr/>
                    <a:lstStyle/>
                    <a:p>
                      <a:pPr algn="ctr" fontAlgn="ctr"/>
                      <a:r>
                        <a:rPr lang="en-US" sz="1100" b="0" i="0" u="none" strike="noStrike" dirty="0">
                          <a:latin typeface="Tahoma"/>
                        </a:rPr>
                        <a:t>0.0%</a:t>
                      </a:r>
                    </a:p>
                  </a:txBody>
                  <a:tcPr marL="9525" marR="9525" marT="9525" marB="0" anchor="ctr"/>
                </a:tc>
                <a:tc>
                  <a:txBody>
                    <a:bodyPr/>
                    <a:lstStyle/>
                    <a:p>
                      <a:pPr algn="ctr" fontAlgn="ctr"/>
                      <a:r>
                        <a:rPr lang="en-US" sz="1100" b="0" i="0" u="none" strike="noStrike">
                          <a:latin typeface="Tahoma"/>
                        </a:rPr>
                        <a:t>46.2%</a:t>
                      </a:r>
                    </a:p>
                  </a:txBody>
                  <a:tcPr marL="9525" marR="9525" marT="9525" marB="0" anchor="ctr"/>
                </a:tc>
                <a:tc>
                  <a:txBody>
                    <a:bodyPr/>
                    <a:lstStyle/>
                    <a:p>
                      <a:pPr algn="ctr" fontAlgn="ctr"/>
                      <a:r>
                        <a:rPr lang="en-US" sz="1100" b="0" i="0" u="none" strike="noStrike">
                          <a:latin typeface="Tahoma"/>
                        </a:rPr>
                        <a:t>38.5%</a:t>
                      </a:r>
                    </a:p>
                  </a:txBody>
                  <a:tcPr marL="9525" marR="9525" marT="9525" marB="0" anchor="ctr"/>
                </a:tc>
                <a:tc>
                  <a:txBody>
                    <a:bodyPr/>
                    <a:lstStyle/>
                    <a:p>
                      <a:pPr algn="ctr" fontAlgn="ctr"/>
                      <a:r>
                        <a:rPr lang="en-US" sz="1100" b="0" i="0" u="none" strike="noStrike">
                          <a:latin typeface="Tahoma"/>
                        </a:rPr>
                        <a:t>15.4%</a:t>
                      </a:r>
                    </a:p>
                  </a:txBody>
                  <a:tcPr marL="9525" marR="9525" marT="9525" marB="0" anchor="ctr"/>
                </a:tc>
              </a:tr>
              <a:tr h="320382">
                <a:tc>
                  <a:txBody>
                    <a:bodyPr/>
                    <a:lstStyle/>
                    <a:p>
                      <a:pPr algn="l" fontAlgn="ctr"/>
                      <a:r>
                        <a:rPr lang="en-US" sz="1100" b="1" i="0" u="none" strike="noStrike" dirty="0">
                          <a:latin typeface="Tahoma"/>
                        </a:rPr>
                        <a:t>    </a:t>
                      </a:r>
                      <a:r>
                        <a:rPr lang="en-US" sz="1100" b="1" i="0" u="none" strike="noStrike" dirty="0" smtClean="0">
                          <a:latin typeface="Tahoma"/>
                        </a:rPr>
                        <a:t>Generation </a:t>
                      </a:r>
                      <a:r>
                        <a:rPr lang="en-US" sz="1100" b="1" i="0" u="none" strike="noStrike" dirty="0">
                          <a:latin typeface="Tahoma"/>
                        </a:rPr>
                        <a:t>owners</a:t>
                      </a:r>
                    </a:p>
                  </a:txBody>
                  <a:tcPr marL="9525" marR="9525" marT="9525" marB="0" anchor="ctr"/>
                </a:tc>
                <a:tc>
                  <a:txBody>
                    <a:bodyPr/>
                    <a:lstStyle/>
                    <a:p>
                      <a:pPr algn="ctr" fontAlgn="ctr"/>
                      <a:r>
                        <a:rPr lang="en-US" sz="1100" b="0" i="0" u="none" strike="noStrike">
                          <a:latin typeface="Tahoma"/>
                        </a:rPr>
                        <a:t>12</a:t>
                      </a:r>
                    </a:p>
                  </a:txBody>
                  <a:tcPr marL="9525" marR="9525" marT="9525" marB="0" anchor="ctr"/>
                </a:tc>
                <a:tc>
                  <a:txBody>
                    <a:bodyPr/>
                    <a:lstStyle/>
                    <a:p>
                      <a:pPr algn="ctr" fontAlgn="ctr"/>
                      <a:r>
                        <a:rPr lang="en-US" sz="1100" b="0" i="0" u="none" strike="noStrike">
                          <a:latin typeface="Tahoma"/>
                        </a:rPr>
                        <a:t>8.3%</a:t>
                      </a:r>
                    </a:p>
                  </a:txBody>
                  <a:tcPr marL="9525" marR="9525" marT="9525" marB="0" anchor="ctr"/>
                </a:tc>
                <a:tc>
                  <a:txBody>
                    <a:bodyPr/>
                    <a:lstStyle/>
                    <a:p>
                      <a:pPr algn="ctr" fontAlgn="ctr"/>
                      <a:r>
                        <a:rPr lang="en-US" sz="1100" b="0" i="0" u="none" strike="noStrike" dirty="0">
                          <a:latin typeface="Tahoma"/>
                        </a:rPr>
                        <a:t>66.7%</a:t>
                      </a:r>
                    </a:p>
                  </a:txBody>
                  <a:tcPr marL="9525" marR="9525" marT="9525" marB="0" anchor="ctr"/>
                </a:tc>
                <a:tc>
                  <a:txBody>
                    <a:bodyPr/>
                    <a:lstStyle/>
                    <a:p>
                      <a:pPr algn="ctr" fontAlgn="ctr"/>
                      <a:r>
                        <a:rPr lang="en-US" sz="1100" b="0" i="0" u="none" strike="noStrike">
                          <a:latin typeface="Tahoma"/>
                        </a:rPr>
                        <a:t>16.7%</a:t>
                      </a:r>
                    </a:p>
                  </a:txBody>
                  <a:tcPr marL="9525" marR="9525" marT="9525" marB="0" anchor="ctr"/>
                </a:tc>
                <a:tc>
                  <a:txBody>
                    <a:bodyPr/>
                    <a:lstStyle/>
                    <a:p>
                      <a:pPr algn="ctr" fontAlgn="ctr"/>
                      <a:r>
                        <a:rPr lang="en-US" sz="1100" b="0" i="0" u="none" strike="noStrike">
                          <a:latin typeface="Tahoma"/>
                        </a:rPr>
                        <a:t>8.3%</a:t>
                      </a:r>
                    </a:p>
                  </a:txBody>
                  <a:tcPr marL="9525" marR="9525" marT="9525" marB="0" anchor="ctr"/>
                </a:tc>
              </a:tr>
              <a:tr h="273674">
                <a:tc>
                  <a:txBody>
                    <a:bodyPr/>
                    <a:lstStyle/>
                    <a:p>
                      <a:pPr algn="l" fontAlgn="ctr"/>
                      <a:r>
                        <a:rPr lang="en-US" sz="1100" b="1" i="0" u="none" strike="noStrike" dirty="0">
                          <a:latin typeface="Tahoma"/>
                        </a:rPr>
                        <a:t>    </a:t>
                      </a:r>
                      <a:r>
                        <a:rPr lang="en-US" sz="1100" b="1" i="0" u="none" strike="noStrike" dirty="0" smtClean="0">
                          <a:latin typeface="Tahoma"/>
                        </a:rPr>
                        <a:t>End </a:t>
                      </a:r>
                      <a:r>
                        <a:rPr lang="en-US" sz="1100" b="1" i="0" u="none" strike="noStrike" dirty="0">
                          <a:latin typeface="Tahoma"/>
                        </a:rPr>
                        <a:t>use customers</a:t>
                      </a:r>
                    </a:p>
                  </a:txBody>
                  <a:tcPr marL="9525" marR="9525" marT="9525" marB="0" anchor="ctr"/>
                </a:tc>
                <a:tc>
                  <a:txBody>
                    <a:bodyPr/>
                    <a:lstStyle/>
                    <a:p>
                      <a:pPr algn="ctr" fontAlgn="ctr"/>
                      <a:r>
                        <a:rPr lang="en-US" sz="1100" b="0" i="0" u="none" strike="noStrike">
                          <a:latin typeface="Tahoma"/>
                        </a:rPr>
                        <a:t>11</a:t>
                      </a:r>
                    </a:p>
                  </a:txBody>
                  <a:tcPr marL="9525" marR="9525" marT="9525" marB="0" anchor="ctr"/>
                </a:tc>
                <a:tc>
                  <a:txBody>
                    <a:bodyPr/>
                    <a:lstStyle/>
                    <a:p>
                      <a:pPr algn="ctr" fontAlgn="ctr"/>
                      <a:r>
                        <a:rPr lang="en-US" sz="1100" b="0" i="0" u="none" strike="noStrike">
                          <a:latin typeface="Tahoma"/>
                        </a:rPr>
                        <a:t>0.0%</a:t>
                      </a:r>
                    </a:p>
                  </a:txBody>
                  <a:tcPr marL="9525" marR="9525" marT="9525" marB="0" anchor="ctr"/>
                </a:tc>
                <a:tc>
                  <a:txBody>
                    <a:bodyPr/>
                    <a:lstStyle/>
                    <a:p>
                      <a:pPr algn="ctr" fontAlgn="ctr"/>
                      <a:r>
                        <a:rPr lang="en-US" sz="1100" b="0" i="0" u="none" strike="noStrike" dirty="0">
                          <a:latin typeface="Tahoma"/>
                        </a:rPr>
                        <a:t>0.0%</a:t>
                      </a:r>
                    </a:p>
                  </a:txBody>
                  <a:tcPr marL="9525" marR="9525" marT="9525" marB="0" anchor="ctr"/>
                </a:tc>
                <a:tc>
                  <a:txBody>
                    <a:bodyPr/>
                    <a:lstStyle/>
                    <a:p>
                      <a:pPr algn="ctr" fontAlgn="ctr"/>
                      <a:r>
                        <a:rPr lang="en-US" sz="1100" b="0" i="0" u="none" strike="noStrike">
                          <a:latin typeface="Tahoma"/>
                        </a:rPr>
                        <a:t>54.5%</a:t>
                      </a:r>
                    </a:p>
                  </a:txBody>
                  <a:tcPr marL="9525" marR="9525" marT="9525" marB="0" anchor="ctr"/>
                </a:tc>
                <a:tc>
                  <a:txBody>
                    <a:bodyPr/>
                    <a:lstStyle/>
                    <a:p>
                      <a:pPr algn="ctr" fontAlgn="ctr"/>
                      <a:r>
                        <a:rPr lang="en-US" sz="1100" b="0" i="0" u="none" strike="noStrike">
                          <a:latin typeface="Tahoma"/>
                        </a:rPr>
                        <a:t>45.5%</a:t>
                      </a:r>
                    </a:p>
                  </a:txBody>
                  <a:tcPr marL="9525" marR="9525" marT="9525" marB="0" anchor="ctr"/>
                </a:tc>
              </a:tr>
              <a:tr h="273674">
                <a:tc>
                  <a:txBody>
                    <a:bodyPr/>
                    <a:lstStyle/>
                    <a:p>
                      <a:pPr marL="166688" indent="-166688" algn="l" fontAlgn="ctr"/>
                      <a:r>
                        <a:rPr lang="en-US" sz="1100" b="1" i="0" u="none" strike="noStrike" dirty="0">
                          <a:latin typeface="Tahoma"/>
                        </a:rPr>
                        <a:t>    </a:t>
                      </a:r>
                      <a:r>
                        <a:rPr lang="en-US" sz="1100" b="1" i="0" u="none" strike="noStrike" dirty="0" smtClean="0">
                          <a:latin typeface="Tahoma"/>
                        </a:rPr>
                        <a:t>Electric  distributors</a:t>
                      </a:r>
                      <a:endParaRPr lang="en-US" sz="1100" b="1" i="0" u="none" strike="noStrike" dirty="0">
                        <a:latin typeface="Tahoma"/>
                      </a:endParaRPr>
                    </a:p>
                  </a:txBody>
                  <a:tcPr marL="9525" marR="9525" marT="9525" marB="0" anchor="ctr"/>
                </a:tc>
                <a:tc>
                  <a:txBody>
                    <a:bodyPr/>
                    <a:lstStyle/>
                    <a:p>
                      <a:pPr algn="ctr" fontAlgn="ctr"/>
                      <a:r>
                        <a:rPr lang="en-US" sz="1100" b="0" i="0" u="none" strike="noStrike">
                          <a:latin typeface="Tahoma"/>
                        </a:rPr>
                        <a:t>16</a:t>
                      </a:r>
                    </a:p>
                  </a:txBody>
                  <a:tcPr marL="9525" marR="9525" marT="9525" marB="0" anchor="ctr"/>
                </a:tc>
                <a:tc>
                  <a:txBody>
                    <a:bodyPr/>
                    <a:lstStyle/>
                    <a:p>
                      <a:pPr algn="ctr" fontAlgn="ctr"/>
                      <a:r>
                        <a:rPr lang="en-US" sz="1100" b="0" i="0" u="none" strike="noStrike">
                          <a:latin typeface="Tahoma"/>
                        </a:rPr>
                        <a:t>0.0%</a:t>
                      </a:r>
                    </a:p>
                  </a:txBody>
                  <a:tcPr marL="9525" marR="9525" marT="9525" marB="0" anchor="ctr"/>
                </a:tc>
                <a:tc>
                  <a:txBody>
                    <a:bodyPr/>
                    <a:lstStyle/>
                    <a:p>
                      <a:pPr algn="ctr" fontAlgn="ctr"/>
                      <a:r>
                        <a:rPr lang="en-US" sz="1100" b="0" i="0" u="none" strike="noStrike" dirty="0">
                          <a:latin typeface="Tahoma"/>
                        </a:rPr>
                        <a:t>18.8%</a:t>
                      </a:r>
                    </a:p>
                  </a:txBody>
                  <a:tcPr marL="9525" marR="9525" marT="9525" marB="0" anchor="ctr"/>
                </a:tc>
                <a:tc>
                  <a:txBody>
                    <a:bodyPr/>
                    <a:lstStyle/>
                    <a:p>
                      <a:pPr algn="ctr" fontAlgn="ctr"/>
                      <a:r>
                        <a:rPr lang="en-US" sz="1100" b="0" i="0" u="none" strike="noStrike" dirty="0">
                          <a:latin typeface="Tahoma"/>
                        </a:rPr>
                        <a:t>75.0%</a:t>
                      </a:r>
                    </a:p>
                  </a:txBody>
                  <a:tcPr marL="9525" marR="9525" marT="9525" marB="0" anchor="ctr"/>
                </a:tc>
                <a:tc>
                  <a:txBody>
                    <a:bodyPr/>
                    <a:lstStyle/>
                    <a:p>
                      <a:pPr algn="ctr" fontAlgn="ctr"/>
                      <a:r>
                        <a:rPr lang="en-US" sz="1100" b="0" i="0" u="none" strike="noStrike">
                          <a:latin typeface="Tahoma"/>
                        </a:rPr>
                        <a:t>6.3%</a:t>
                      </a:r>
                    </a:p>
                  </a:txBody>
                  <a:tcPr marL="9525" marR="9525" marT="9525" marB="0" anchor="ctr"/>
                </a:tc>
              </a:tr>
              <a:tr h="349723">
                <a:tc>
                  <a:txBody>
                    <a:bodyPr/>
                    <a:lstStyle/>
                    <a:p>
                      <a:pPr algn="l" fontAlgn="ctr"/>
                      <a:r>
                        <a:rPr lang="en-US" sz="1100" b="1" i="0" u="none" strike="noStrike" dirty="0">
                          <a:latin typeface="Tahoma"/>
                        </a:rPr>
                        <a:t>     Other suppliers</a:t>
                      </a:r>
                    </a:p>
                  </a:txBody>
                  <a:tcPr marL="9525" marR="9525" marT="9525" marB="0" anchor="ctr"/>
                </a:tc>
                <a:tc>
                  <a:txBody>
                    <a:bodyPr/>
                    <a:lstStyle/>
                    <a:p>
                      <a:pPr algn="ctr" fontAlgn="ctr"/>
                      <a:r>
                        <a:rPr lang="en-US" sz="1100" b="0" i="0" u="none" strike="noStrike">
                          <a:latin typeface="Tahoma"/>
                        </a:rPr>
                        <a:t>27</a:t>
                      </a:r>
                    </a:p>
                  </a:txBody>
                  <a:tcPr marL="9525" marR="9525" marT="9525" marB="0" anchor="ctr"/>
                </a:tc>
                <a:tc>
                  <a:txBody>
                    <a:bodyPr/>
                    <a:lstStyle/>
                    <a:p>
                      <a:pPr algn="ctr" fontAlgn="ctr"/>
                      <a:r>
                        <a:rPr lang="en-US" sz="1100" b="0" i="0" u="none" strike="noStrike">
                          <a:latin typeface="Tahoma"/>
                        </a:rPr>
                        <a:t>3.7%</a:t>
                      </a:r>
                    </a:p>
                  </a:txBody>
                  <a:tcPr marL="9525" marR="9525" marT="9525" marB="0" anchor="ctr"/>
                </a:tc>
                <a:tc>
                  <a:txBody>
                    <a:bodyPr/>
                    <a:lstStyle/>
                    <a:p>
                      <a:pPr algn="ctr" fontAlgn="ctr"/>
                      <a:r>
                        <a:rPr lang="en-US" sz="1100" b="0" i="0" u="none" strike="noStrike">
                          <a:latin typeface="Tahoma"/>
                        </a:rPr>
                        <a:t>29.6%</a:t>
                      </a:r>
                    </a:p>
                  </a:txBody>
                  <a:tcPr marL="9525" marR="9525" marT="9525" marB="0" anchor="ctr"/>
                </a:tc>
                <a:tc>
                  <a:txBody>
                    <a:bodyPr/>
                    <a:lstStyle/>
                    <a:p>
                      <a:pPr algn="ctr" fontAlgn="ctr"/>
                      <a:r>
                        <a:rPr lang="en-US" sz="1100" b="0" i="0" u="none" strike="noStrike" dirty="0">
                          <a:latin typeface="Tahoma"/>
                        </a:rPr>
                        <a:t>40.7%</a:t>
                      </a:r>
                    </a:p>
                  </a:txBody>
                  <a:tcPr marL="9525" marR="9525" marT="9525" marB="0" anchor="ctr"/>
                </a:tc>
                <a:tc>
                  <a:txBody>
                    <a:bodyPr/>
                    <a:lstStyle/>
                    <a:p>
                      <a:pPr algn="ctr" fontAlgn="ctr"/>
                      <a:r>
                        <a:rPr lang="en-US" sz="1100" b="0" i="0" u="none" strike="noStrike">
                          <a:latin typeface="Tahoma"/>
                        </a:rPr>
                        <a:t>25.9%</a:t>
                      </a:r>
                    </a:p>
                  </a:txBody>
                  <a:tcPr marL="9525" marR="9525" marT="9525" marB="0" anchor="ctr"/>
                </a:tc>
              </a:tr>
              <a:tr h="301870">
                <a:tc>
                  <a:txBody>
                    <a:bodyPr/>
                    <a:lstStyle/>
                    <a:p>
                      <a:pPr algn="l" fontAlgn="ctr"/>
                      <a:r>
                        <a:rPr lang="en-US" sz="1100" b="1"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a:latin typeface="Tahoma"/>
                        </a:rPr>
                        <a:t> </a:t>
                      </a:r>
                    </a:p>
                  </a:txBody>
                  <a:tcPr marL="9525" marR="9525" marT="9525" marB="0" anchor="ctr"/>
                </a:tc>
                <a:tc>
                  <a:txBody>
                    <a:bodyPr/>
                    <a:lstStyle/>
                    <a:p>
                      <a:pPr algn="ctr" fontAlgn="ctr"/>
                      <a:r>
                        <a:rPr lang="en-US" sz="1100" b="0" i="0" u="none" strike="noStrike" dirty="0">
                          <a:latin typeface="Tahoma"/>
                        </a:rPr>
                        <a:t> </a:t>
                      </a:r>
                    </a:p>
                  </a:txBody>
                  <a:tcPr marL="9525" marR="9525" marT="9525" marB="0" anchor="ctr"/>
                </a:tc>
                <a:tc>
                  <a:txBody>
                    <a:bodyPr/>
                    <a:lstStyle/>
                    <a:p>
                      <a:pPr algn="ctr" fontAlgn="ctr"/>
                      <a:r>
                        <a:rPr lang="en-US" sz="1100" b="0" i="0" u="none" strike="noStrike" dirty="0">
                          <a:latin typeface="Tahoma"/>
                        </a:rPr>
                        <a:t> </a:t>
                      </a:r>
                    </a:p>
                  </a:txBody>
                  <a:tcPr marL="9525" marR="9525" marT="9525" marB="0" anchor="ctr"/>
                </a:tc>
              </a:tr>
              <a:tr h="521697">
                <a:tc>
                  <a:txBody>
                    <a:bodyPr/>
                    <a:lstStyle/>
                    <a:p>
                      <a:pPr marL="166688" indent="0" algn="l" fontAlgn="ctr"/>
                      <a:r>
                        <a:rPr lang="en-US" sz="1100" b="1" i="0" u="none" strike="noStrike" dirty="0" smtClean="0">
                          <a:latin typeface="Tahoma"/>
                        </a:rPr>
                        <a:t>OPSI </a:t>
                      </a:r>
                      <a:r>
                        <a:rPr lang="en-US" sz="1100" b="1" i="0" u="none" strike="noStrike" dirty="0">
                          <a:latin typeface="Tahoma"/>
                        </a:rPr>
                        <a:t>(state </a:t>
                      </a:r>
                      <a:r>
                        <a:rPr lang="en-US" sz="1100" b="1" i="0" u="none" strike="noStrike" dirty="0" smtClean="0">
                          <a:latin typeface="Tahoma"/>
                        </a:rPr>
                        <a:t>regulators)</a:t>
                      </a:r>
                      <a:endParaRPr lang="en-US" sz="1100" b="1" i="0" u="none" strike="noStrike" dirty="0">
                        <a:latin typeface="Tahoma"/>
                      </a:endParaRPr>
                    </a:p>
                  </a:txBody>
                  <a:tcPr marL="9525" marR="9525" marT="9525" marB="0" anchor="ctr"/>
                </a:tc>
                <a:tc>
                  <a:txBody>
                    <a:bodyPr/>
                    <a:lstStyle/>
                    <a:p>
                      <a:pPr algn="ctr" fontAlgn="ctr"/>
                      <a:r>
                        <a:rPr lang="en-US" sz="1100" b="0" i="0" u="none" strike="noStrike" dirty="0" smtClean="0">
                          <a:latin typeface="Tahoma"/>
                        </a:rPr>
                        <a:t>6</a:t>
                      </a:r>
                      <a:endParaRPr lang="en-US" sz="1100" b="0" i="0" u="none" strike="noStrike" dirty="0">
                        <a:latin typeface="Tahoma"/>
                      </a:endParaRPr>
                    </a:p>
                  </a:txBody>
                  <a:tcPr marL="9525" marR="9525" marT="9525" marB="0" anchor="ctr"/>
                </a:tc>
                <a:tc>
                  <a:txBody>
                    <a:bodyPr/>
                    <a:lstStyle/>
                    <a:p>
                      <a:pPr algn="ctr" fontAlgn="ctr"/>
                      <a:r>
                        <a:rPr lang="en-US" sz="1100" b="0" i="0" u="none" strike="noStrike" dirty="0">
                          <a:latin typeface="Tahoma"/>
                        </a:rPr>
                        <a:t>0.0%</a:t>
                      </a:r>
                    </a:p>
                  </a:txBody>
                  <a:tcPr marL="9525" marR="9525" marT="9525" marB="0" anchor="ctr"/>
                </a:tc>
                <a:tc>
                  <a:txBody>
                    <a:bodyPr/>
                    <a:lstStyle/>
                    <a:p>
                      <a:pPr algn="ctr" fontAlgn="ctr"/>
                      <a:r>
                        <a:rPr lang="en-US" sz="1100" b="0" i="0" u="none" strike="noStrike" dirty="0">
                          <a:latin typeface="Tahoma"/>
                        </a:rPr>
                        <a:t>16.7%</a:t>
                      </a:r>
                    </a:p>
                  </a:txBody>
                  <a:tcPr marL="9525" marR="9525" marT="9525" marB="0" anchor="ctr"/>
                </a:tc>
                <a:tc>
                  <a:txBody>
                    <a:bodyPr/>
                    <a:lstStyle/>
                    <a:p>
                      <a:pPr algn="ctr" fontAlgn="ctr"/>
                      <a:r>
                        <a:rPr lang="en-US" sz="1100" b="0" i="0" u="none" strike="noStrike" dirty="0">
                          <a:latin typeface="Tahoma"/>
                        </a:rPr>
                        <a:t>66.7%</a:t>
                      </a:r>
                    </a:p>
                  </a:txBody>
                  <a:tcPr marL="9525" marR="9525" marT="9525" marB="0" anchor="ctr"/>
                </a:tc>
                <a:tc>
                  <a:txBody>
                    <a:bodyPr/>
                    <a:lstStyle/>
                    <a:p>
                      <a:pPr algn="ctr" fontAlgn="ctr"/>
                      <a:r>
                        <a:rPr lang="en-US" sz="1100" b="0" i="0" u="none" strike="noStrike" dirty="0">
                          <a:latin typeface="Tahoma"/>
                        </a:rPr>
                        <a:t>16.7%</a:t>
                      </a:r>
                    </a:p>
                  </a:txBody>
                  <a:tcPr marL="9525" marR="9525" marT="9525" marB="0" anchor="ctr"/>
                </a:tc>
              </a:tr>
            </a:tbl>
          </a:graphicData>
        </a:graphic>
      </p:graphicFrame>
      <p:sp>
        <p:nvSpPr>
          <p:cNvPr id="5" name="Slide Number Placeholder 5"/>
          <p:cNvSpPr>
            <a:spLocks noGrp="1"/>
          </p:cNvSpPr>
          <p:nvPr>
            <p:ph type="sldNum" sz="quarter" idx="12"/>
          </p:nvPr>
        </p:nvSpPr>
        <p:spPr/>
        <p:txBody>
          <a:bodyPr/>
          <a:lstStyle/>
          <a:p>
            <a:pPr>
              <a:defRPr/>
            </a:pPr>
            <a:fld id="{C279742C-206A-4E68-8230-686E36FA8EB0}" type="slidenum">
              <a:rPr lang="en-US"/>
              <a:pPr>
                <a:defRPr/>
              </a:pPr>
              <a:t>37</a:t>
            </a:fld>
            <a:endParaRPr lang="en-US"/>
          </a:p>
        </p:txBody>
      </p:sp>
    </p:spTree>
    <p:extLst>
      <p:ext uri="{BB962C8B-B14F-4D97-AF65-F5344CB8AC3E}">
        <p14:creationId xmlns:p14="http://schemas.microsoft.com/office/powerpoint/2010/main" val="3556596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Insights</a:t>
            </a:r>
            <a:endParaRPr lang="en-US" dirty="0">
              <a:solidFill>
                <a:srgbClr val="FF0000"/>
              </a:solidFill>
            </a:endParaRPr>
          </a:p>
        </p:txBody>
      </p:sp>
      <p:sp>
        <p:nvSpPr>
          <p:cNvPr id="3" name="Content Placeholder 2"/>
          <p:cNvSpPr>
            <a:spLocks noGrp="1"/>
          </p:cNvSpPr>
          <p:nvPr>
            <p:ph idx="1"/>
          </p:nvPr>
        </p:nvSpPr>
        <p:spPr>
          <a:xfrm>
            <a:off x="457200" y="1287066"/>
            <a:ext cx="8229600" cy="4525963"/>
          </a:xfrm>
        </p:spPr>
        <p:txBody>
          <a:bodyPr>
            <a:noAutofit/>
          </a:bodyPr>
          <a:lstStyle/>
          <a:p>
            <a:r>
              <a:rPr lang="en-US" sz="2400" b="1" dirty="0" smtClean="0">
                <a:solidFill>
                  <a:srgbClr val="000000"/>
                </a:solidFill>
              </a:rPr>
              <a:t>Bottom Up</a:t>
            </a:r>
            <a:r>
              <a:rPr lang="en-US" sz="2400" dirty="0" smtClean="0">
                <a:solidFill>
                  <a:srgbClr val="000000"/>
                </a:solidFill>
              </a:rPr>
              <a:t>:  </a:t>
            </a:r>
            <a:r>
              <a:rPr lang="en-US" sz="2400" dirty="0">
                <a:solidFill>
                  <a:srgbClr val="000000"/>
                </a:solidFill>
              </a:rPr>
              <a:t>initial worry was on alleged failure of sector weighted voting, but most of work happens at nearly 400 </a:t>
            </a:r>
            <a:r>
              <a:rPr lang="en-US" sz="2400" dirty="0" smtClean="0">
                <a:solidFill>
                  <a:srgbClr val="000000"/>
                </a:solidFill>
              </a:rPr>
              <a:t>meetings </a:t>
            </a:r>
            <a:r>
              <a:rPr lang="en-US" sz="2400" dirty="0">
                <a:solidFill>
                  <a:srgbClr val="000000"/>
                </a:solidFill>
              </a:rPr>
              <a:t>before voting </a:t>
            </a:r>
            <a:r>
              <a:rPr lang="en-US" sz="2400" dirty="0" smtClean="0">
                <a:solidFill>
                  <a:srgbClr val="000000"/>
                </a:solidFill>
              </a:rPr>
              <a:t>occurs</a:t>
            </a:r>
            <a:endParaRPr lang="en-US" sz="2400" b="1" dirty="0" smtClean="0">
              <a:solidFill>
                <a:srgbClr val="000000"/>
              </a:solidFill>
            </a:endParaRPr>
          </a:p>
          <a:p>
            <a:r>
              <a:rPr lang="en-US" sz="2400" b="1" dirty="0" smtClean="0">
                <a:solidFill>
                  <a:srgbClr val="000000"/>
                </a:solidFill>
              </a:rPr>
              <a:t>Priority setting</a:t>
            </a:r>
            <a:r>
              <a:rPr lang="en-US" sz="2400" dirty="0" smtClean="0">
                <a:solidFill>
                  <a:srgbClr val="000000"/>
                </a:solidFill>
              </a:rPr>
              <a:t>:  Large groups must be deliberate about if and when to take up numerous issues in complex settings</a:t>
            </a:r>
          </a:p>
          <a:p>
            <a:r>
              <a:rPr lang="en-US" sz="2400" b="1" dirty="0" smtClean="0"/>
              <a:t>Problem ID</a:t>
            </a:r>
            <a:r>
              <a:rPr lang="en-US" sz="2400" dirty="0" smtClean="0"/>
              <a:t>:  Strong, joint problem identification key to working on the “right” problem</a:t>
            </a:r>
          </a:p>
          <a:p>
            <a:r>
              <a:rPr lang="en-US" sz="2400" b="1" dirty="0" smtClean="0"/>
              <a:t>Structured Problem Solving</a:t>
            </a:r>
            <a:r>
              <a:rPr lang="en-US" sz="2400" dirty="0" smtClean="0"/>
              <a:t>: </a:t>
            </a:r>
            <a:r>
              <a:rPr lang="en-US" sz="2400" dirty="0" err="1" smtClean="0"/>
              <a:t>Decisionmaking</a:t>
            </a:r>
            <a:r>
              <a:rPr lang="en-US" sz="2400" dirty="0" smtClean="0"/>
              <a:t> for large groups requires clear, repeat procedures utilized consistently across groups and issues</a:t>
            </a:r>
          </a:p>
          <a:p>
            <a:r>
              <a:rPr lang="en-US" sz="2400" b="1" dirty="0" smtClean="0"/>
              <a:t>Facilitation</a:t>
            </a:r>
            <a:r>
              <a:rPr lang="en-US" sz="2400" dirty="0" smtClean="0"/>
              <a:t>:  Facilitation has to be a distinct activity even in complex, technical settings with a strong need for technical competence</a:t>
            </a:r>
          </a:p>
        </p:txBody>
      </p:sp>
    </p:spTree>
    <p:extLst>
      <p:ext uri="{BB962C8B-B14F-4D97-AF65-F5344CB8AC3E}">
        <p14:creationId xmlns:p14="http://schemas.microsoft.com/office/powerpoint/2010/main" val="3227059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Assignment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0000"/>
                </a:solidFill>
              </a:rPr>
              <a:t>Group 1: Solution Development Process: (pp. 12-15, 18)</a:t>
            </a:r>
          </a:p>
          <a:p>
            <a:pPr lvl="1"/>
            <a:r>
              <a:rPr lang="en-US" dirty="0" smtClean="0">
                <a:solidFill>
                  <a:srgbClr val="000000"/>
                </a:solidFill>
              </a:rPr>
              <a:t>How do you put in place a working group process that is efficient, effective, transparent, and repeatable to develop proposals on complex issues and reach as much agreement as possible?</a:t>
            </a:r>
          </a:p>
          <a:p>
            <a:r>
              <a:rPr lang="en-US" dirty="0" smtClean="0">
                <a:solidFill>
                  <a:srgbClr val="000000"/>
                </a:solidFill>
              </a:rPr>
              <a:t>Group 2: Facilitation:  (pp.26-30)</a:t>
            </a:r>
          </a:p>
          <a:p>
            <a:pPr lvl="1"/>
            <a:r>
              <a:rPr lang="en-US" dirty="0" smtClean="0">
                <a:solidFill>
                  <a:srgbClr val="000000"/>
                </a:solidFill>
              </a:rPr>
              <a:t>How should the meeting facilitation (mediation) role at PJM be handled such that it is both more effective and more non-partisan (recognizing that PJM currently facilitates and has both substantial expertise but also often strong opinions)?</a:t>
            </a:r>
          </a:p>
          <a:p>
            <a:r>
              <a:rPr lang="en-US" dirty="0" smtClean="0">
                <a:solidFill>
                  <a:srgbClr val="000000"/>
                </a:solidFill>
              </a:rPr>
              <a:t>Group 3: </a:t>
            </a:r>
            <a:r>
              <a:rPr lang="en-US" dirty="0" err="1" smtClean="0">
                <a:solidFill>
                  <a:srgbClr val="000000"/>
                </a:solidFill>
              </a:rPr>
              <a:t>Decisionmaking</a:t>
            </a:r>
            <a:r>
              <a:rPr lang="en-US" dirty="0" smtClean="0">
                <a:solidFill>
                  <a:srgbClr val="000000"/>
                </a:solidFill>
              </a:rPr>
              <a:t> Process: (pp. 19-25)</a:t>
            </a:r>
          </a:p>
          <a:p>
            <a:pPr lvl="1"/>
            <a:r>
              <a:rPr lang="en-US" dirty="0" smtClean="0">
                <a:solidFill>
                  <a:srgbClr val="000000"/>
                </a:solidFill>
              </a:rPr>
              <a:t>What improvements would you recommend to the voting process in PJM (majority rules at Standing Committees with affiliates; </a:t>
            </a:r>
            <a:r>
              <a:rPr lang="en-US" dirty="0">
                <a:solidFill>
                  <a:srgbClr val="000000"/>
                </a:solidFill>
              </a:rPr>
              <a:t>s</a:t>
            </a:r>
            <a:r>
              <a:rPr lang="en-US" dirty="0" smtClean="0">
                <a:solidFill>
                  <a:srgbClr val="000000"/>
                </a:solidFill>
              </a:rPr>
              <a:t>ector-weighted voting at MRC &amp; MC w/o affiliates)?</a:t>
            </a:r>
            <a:endParaRPr lang="en-US" dirty="0">
              <a:solidFill>
                <a:srgbClr val="000000"/>
              </a:solidFill>
            </a:endParaRPr>
          </a:p>
        </p:txBody>
      </p:sp>
    </p:spTree>
    <p:extLst>
      <p:ext uri="{BB962C8B-B14F-4D97-AF65-F5344CB8AC3E}">
        <p14:creationId xmlns:p14="http://schemas.microsoft.com/office/powerpoint/2010/main" val="125682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685800" y="1752600"/>
            <a:ext cx="8001000" cy="4724400"/>
          </a:xfrm>
        </p:spPr>
        <p:txBody>
          <a:bodyPr>
            <a:normAutofit/>
          </a:bodyPr>
          <a:lstStyle/>
          <a:p>
            <a:pPr marL="514350" indent="-514350" eaLnBrk="1" fontAlgn="auto" hangingPunct="1">
              <a:spcAft>
                <a:spcPts val="0"/>
              </a:spcAft>
              <a:buFont typeface="+mj-lt"/>
              <a:buAutoNum type="arabicPeriod"/>
              <a:defRPr/>
            </a:pPr>
            <a:r>
              <a:rPr lang="en-US" sz="2100" dirty="0" smtClean="0">
                <a:ea typeface="+mn-ea"/>
                <a:cs typeface="+mn-cs"/>
              </a:rPr>
              <a:t>Initiate consensus-building as early as possible.</a:t>
            </a:r>
          </a:p>
          <a:p>
            <a:pPr marL="514350" indent="-514350" eaLnBrk="1" fontAlgn="auto" hangingPunct="1">
              <a:spcAft>
                <a:spcPts val="0"/>
              </a:spcAft>
              <a:buFont typeface="+mj-lt"/>
              <a:buAutoNum type="arabicPeriod"/>
              <a:defRPr/>
            </a:pPr>
            <a:r>
              <a:rPr lang="en-US" sz="2100" dirty="0" smtClean="0">
                <a:ea typeface="+mn-ea"/>
                <a:cs typeface="+mn-cs"/>
              </a:rPr>
              <a:t>Include all stakeholders.</a:t>
            </a:r>
          </a:p>
          <a:p>
            <a:pPr marL="514350" indent="-514350" eaLnBrk="1" fontAlgn="auto" hangingPunct="1">
              <a:spcAft>
                <a:spcPts val="0"/>
              </a:spcAft>
              <a:buFont typeface="+mj-lt"/>
              <a:buAutoNum type="arabicPeriod"/>
              <a:defRPr/>
            </a:pPr>
            <a:r>
              <a:rPr lang="en-US" sz="2100" dirty="0" smtClean="0">
                <a:ea typeface="+mn-ea"/>
                <a:cs typeface="+mn-cs"/>
              </a:rPr>
              <a:t>Secure direct involvement of the Regulators whenever possible.</a:t>
            </a:r>
          </a:p>
          <a:p>
            <a:pPr marL="514350" indent="-514350" eaLnBrk="1" fontAlgn="auto" hangingPunct="1">
              <a:spcAft>
                <a:spcPts val="0"/>
              </a:spcAft>
              <a:buFont typeface="+mj-lt"/>
              <a:buAutoNum type="arabicPeriod"/>
              <a:defRPr/>
            </a:pPr>
            <a:r>
              <a:rPr lang="en-US" sz="2100" dirty="0" smtClean="0">
                <a:ea typeface="+mn-ea"/>
                <a:cs typeface="+mn-cs"/>
              </a:rPr>
              <a:t>Provide adequate resources.</a:t>
            </a:r>
          </a:p>
          <a:p>
            <a:pPr marL="514350" indent="-514350" eaLnBrk="1" fontAlgn="auto" hangingPunct="1">
              <a:spcAft>
                <a:spcPts val="0"/>
              </a:spcAft>
              <a:buFont typeface="+mj-lt"/>
              <a:buAutoNum type="arabicPeriod"/>
              <a:defRPr/>
            </a:pPr>
            <a:r>
              <a:rPr lang="en-US" sz="2100" dirty="0" smtClean="0">
                <a:ea typeface="+mn-ea"/>
                <a:cs typeface="+mn-cs"/>
              </a:rPr>
              <a:t>Do not exclude contentious or sensitive issues from consensus-building efforts.</a:t>
            </a:r>
          </a:p>
          <a:p>
            <a:pPr marL="514350" indent="-514350" eaLnBrk="1" fontAlgn="auto" hangingPunct="1">
              <a:spcAft>
                <a:spcPts val="0"/>
              </a:spcAft>
              <a:buFont typeface="+mj-lt"/>
              <a:buAutoNum type="arabicPeriod"/>
              <a:defRPr/>
            </a:pPr>
            <a:r>
              <a:rPr lang="en-US" sz="2100" dirty="0" smtClean="0">
                <a:ea typeface="+mn-ea"/>
                <a:cs typeface="+mn-cs"/>
              </a:rPr>
              <a:t>Consider assisted negotiation (e.g., facilitation/mediation).</a:t>
            </a:r>
          </a:p>
          <a:p>
            <a:pPr marL="514350" indent="-514350" eaLnBrk="1" fontAlgn="auto" hangingPunct="1">
              <a:spcAft>
                <a:spcPts val="0"/>
              </a:spcAft>
              <a:buFont typeface="+mj-lt"/>
              <a:buAutoNum type="arabicPeriod"/>
              <a:defRPr/>
            </a:pPr>
            <a:r>
              <a:rPr lang="en-US" sz="2100" dirty="0" smtClean="0">
                <a:ea typeface="+mn-ea"/>
                <a:cs typeface="+mn-cs"/>
              </a:rPr>
              <a:t>Structure consensus-building processes to supplement traditional adjudicatory and rulemaking procedures.</a:t>
            </a:r>
          </a:p>
          <a:p>
            <a:pPr marL="514350" indent="-514350" eaLnBrk="1" fontAlgn="auto" hangingPunct="1">
              <a:spcAft>
                <a:spcPts val="0"/>
              </a:spcAft>
              <a:buFont typeface="+mj-lt"/>
              <a:buAutoNum type="arabicPeriod"/>
              <a:defRPr/>
            </a:pPr>
            <a:r>
              <a:rPr lang="en-US" sz="2100" dirty="0" smtClean="0">
                <a:ea typeface="+mn-ea"/>
                <a:cs typeface="+mn-cs"/>
              </a:rPr>
              <a:t>Modify traditional procedures to better accommodate consensus-building opportunities.</a:t>
            </a:r>
          </a:p>
          <a:p>
            <a:pPr marL="514350" indent="-514350" eaLnBrk="1" fontAlgn="auto" hangingPunct="1">
              <a:spcAft>
                <a:spcPts val="0"/>
              </a:spcAft>
              <a:buFont typeface="Wingdings" pitchFamily="2" charset="2"/>
              <a:buNone/>
              <a:defRPr/>
            </a:pPr>
            <a:endParaRPr lang="en-US" sz="2000" dirty="0" smtClean="0">
              <a:ea typeface="+mn-ea"/>
              <a:cs typeface="+mn-cs"/>
            </a:endParaRPr>
          </a:p>
          <a:p>
            <a:pPr marL="365760" indent="-256032" eaLnBrk="1" fontAlgn="auto" hangingPunct="1">
              <a:spcAft>
                <a:spcPts val="0"/>
              </a:spcAft>
              <a:buFont typeface="Wingdings 3"/>
              <a:buChar char=""/>
              <a:defRPr/>
            </a:pPr>
            <a:endParaRPr lang="en-US" dirty="0" smtClean="0">
              <a:ea typeface="+mn-ea"/>
              <a:cs typeface="+mn-cs"/>
            </a:endParaRPr>
          </a:p>
        </p:txBody>
      </p:sp>
      <p:sp>
        <p:nvSpPr>
          <p:cNvPr id="25602" name="Slide Number Placeholder 3"/>
          <p:cNvSpPr>
            <a:spLocks noGrp="1"/>
          </p:cNvSpPr>
          <p:nvPr>
            <p:ph type="sldNum" sz="quarter" idx="12"/>
          </p:nvPr>
        </p:nvSpPr>
        <p:spPr bwMode="auto">
          <a:xfrm>
            <a:off x="6858000" y="6248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78A1C1-6BFA-EE43-853F-18C66AE9F0CC}" type="slidenum">
              <a:rPr lang="en-US" sz="1000"/>
              <a:pPr eaLnBrk="1" hangingPunct="1"/>
              <a:t>4</a:t>
            </a:fld>
            <a:endParaRPr lang="en-US" sz="1000"/>
          </a:p>
        </p:txBody>
      </p:sp>
      <p:sp>
        <p:nvSpPr>
          <p:cNvPr id="399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3200" smtClean="0">
                <a:ea typeface="+mj-ea"/>
                <a:cs typeface="+mj-cs"/>
              </a:rPr>
              <a:t>8 Principles for Consensus Building (in Electric Utility Regulation)-- From Raab (ACEEE Book)</a:t>
            </a:r>
            <a:r>
              <a:rPr lang="en-US" sz="4000" smtClean="0">
                <a:ea typeface="+mj-ea"/>
                <a:cs typeface="+mj-cs"/>
              </a:rPr>
              <a:t> </a:t>
            </a:r>
          </a:p>
        </p:txBody>
      </p:sp>
    </p:spTree>
    <p:extLst>
      <p:ext uri="{BB962C8B-B14F-4D97-AF65-F5344CB8AC3E}">
        <p14:creationId xmlns:p14="http://schemas.microsoft.com/office/powerpoint/2010/main" val="3156618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FACILITATION:  October to August 2010</a:t>
            </a:r>
            <a:endParaRPr lang="en-US" dirty="0"/>
          </a:p>
        </p:txBody>
      </p:sp>
      <p:sp>
        <p:nvSpPr>
          <p:cNvPr id="5" name="Text Placeholder 4"/>
          <p:cNvSpPr>
            <a:spLocks noGrp="1"/>
          </p:cNvSpPr>
          <p:nvPr>
            <p:ph type="body" idx="1"/>
          </p:nvPr>
        </p:nvSpPr>
        <p:spPr/>
        <p:txBody>
          <a:bodyPr/>
          <a:lstStyle/>
          <a:p>
            <a:r>
              <a:rPr lang="en-US" dirty="0" smtClean="0"/>
              <a:t>Governance Assessment Team Phase IIA</a:t>
            </a:r>
            <a:endParaRPr lang="en-US" dirty="0"/>
          </a:p>
        </p:txBody>
      </p:sp>
    </p:spTree>
    <p:extLst>
      <p:ext uri="{BB962C8B-B14F-4D97-AF65-F5344CB8AC3E}">
        <p14:creationId xmlns:p14="http://schemas.microsoft.com/office/powerpoint/2010/main" val="47266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57"/>
            <a:ext cx="8229600" cy="1143000"/>
          </a:xfrm>
        </p:spPr>
        <p:txBody>
          <a:bodyPr>
            <a:normAutofit/>
          </a:bodyPr>
          <a:lstStyle/>
          <a:p>
            <a:r>
              <a:rPr lang="en-US" dirty="0" smtClean="0"/>
              <a:t>Process Steps</a:t>
            </a:r>
            <a:endParaRPr lang="en-US" dirty="0"/>
          </a:p>
        </p:txBody>
      </p:sp>
      <p:sp>
        <p:nvSpPr>
          <p:cNvPr id="4" name="Slide Number Placeholder 3"/>
          <p:cNvSpPr>
            <a:spLocks noGrp="1"/>
          </p:cNvSpPr>
          <p:nvPr>
            <p:ph type="sldNum" sz="quarter" idx="12"/>
          </p:nvPr>
        </p:nvSpPr>
        <p:spPr/>
        <p:txBody>
          <a:bodyPr/>
          <a:lstStyle/>
          <a:p>
            <a:fld id="{D6B9C50D-7558-463F-BB00-504FDFCDD603}" type="slidenum">
              <a:rPr lang="en-US" smtClean="0"/>
              <a:pPr/>
              <a:t>41</a:t>
            </a:fld>
            <a:endParaRPr lang="en-US"/>
          </a:p>
        </p:txBody>
      </p:sp>
      <p:graphicFrame>
        <p:nvGraphicFramePr>
          <p:cNvPr id="5" name="Diagram 4"/>
          <p:cNvGraphicFramePr/>
          <p:nvPr>
            <p:extLst>
              <p:ext uri="{D42A27DB-BD31-4B8C-83A1-F6EECF244321}">
                <p14:modId xmlns:p14="http://schemas.microsoft.com/office/powerpoint/2010/main" val="1536044760"/>
              </p:ext>
            </p:extLst>
          </p:nvPr>
        </p:nvGraphicFramePr>
        <p:xfrm>
          <a:off x="788187" y="1229930"/>
          <a:ext cx="8077200" cy="5426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58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IIA Process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0000"/>
                </a:solidFill>
              </a:rPr>
              <a:t>Facilitation team moved from “assessors” to “facilitators”</a:t>
            </a:r>
          </a:p>
          <a:p>
            <a:r>
              <a:rPr lang="en-US" dirty="0" smtClean="0">
                <a:solidFill>
                  <a:srgbClr val="000000"/>
                </a:solidFill>
              </a:rPr>
              <a:t>Further scoped issues with GAST</a:t>
            </a:r>
          </a:p>
          <a:p>
            <a:r>
              <a:rPr lang="en-US" dirty="0" smtClean="0">
                <a:solidFill>
                  <a:srgbClr val="000000"/>
                </a:solidFill>
              </a:rPr>
              <a:t>Held monthly or  more frequent meetings to proceed through issues</a:t>
            </a:r>
          </a:p>
          <a:p>
            <a:r>
              <a:rPr lang="en-US" dirty="0" smtClean="0">
                <a:solidFill>
                  <a:srgbClr val="000000"/>
                </a:solidFill>
              </a:rPr>
              <a:t>Used </a:t>
            </a:r>
            <a:r>
              <a:rPr lang="en-US" dirty="0" err="1" smtClean="0">
                <a:solidFill>
                  <a:srgbClr val="000000"/>
                </a:solidFill>
              </a:rPr>
              <a:t>Webex</a:t>
            </a:r>
            <a:r>
              <a:rPr lang="en-US" dirty="0" smtClean="0">
                <a:solidFill>
                  <a:srgbClr val="000000"/>
                </a:solidFill>
              </a:rPr>
              <a:t>, white boards, conference call in, and tried SharePoint to post documents</a:t>
            </a:r>
          </a:p>
          <a:p>
            <a:r>
              <a:rPr lang="en-US" dirty="0" smtClean="0">
                <a:solidFill>
                  <a:srgbClr val="000000"/>
                </a:solidFill>
              </a:rPr>
              <a:t>Created work groups for specific topics</a:t>
            </a:r>
          </a:p>
          <a:p>
            <a:r>
              <a:rPr lang="en-US" dirty="0" smtClean="0">
                <a:solidFill>
                  <a:srgbClr val="000000"/>
                </a:solidFill>
              </a:rPr>
              <a:t>Conducted research on other organizations and RTOs, and on alternative voting schemas</a:t>
            </a:r>
          </a:p>
          <a:p>
            <a:r>
              <a:rPr lang="en-US" dirty="0" smtClean="0">
                <a:solidFill>
                  <a:srgbClr val="000000"/>
                </a:solidFill>
              </a:rPr>
              <a:t>Final product was fully revised Stakeholders Manual (i.e. operating procedures) delineating a new consensus-based issue resolution (CBIR) process</a:t>
            </a:r>
            <a:endParaRPr lang="en-US" dirty="0">
              <a:solidFill>
                <a:srgbClr val="000000"/>
              </a:solidFill>
            </a:endParaRPr>
          </a:p>
        </p:txBody>
      </p:sp>
    </p:spTree>
    <p:extLst>
      <p:ext uri="{BB962C8B-B14F-4D97-AF65-F5344CB8AC3E}">
        <p14:creationId xmlns:p14="http://schemas.microsoft.com/office/powerpoint/2010/main" val="1703840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9511431"/>
              </p:ext>
            </p:extLst>
          </p:nvPr>
        </p:nvGraphicFramePr>
        <p:xfrm>
          <a:off x="685800" y="990600"/>
          <a:ext cx="8001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txBox="1">
            <a:spLocks/>
          </p:cNvSpPr>
          <p:nvPr/>
        </p:nvSpPr>
        <p:spPr bwMode="auto">
          <a:xfrm>
            <a:off x="304800" y="0"/>
            <a:ext cx="8229600" cy="1143000"/>
          </a:xfrm>
          <a:prstGeom prst="rect">
            <a:avLst/>
          </a:prstGeom>
          <a:noFill/>
          <a:ln w="9525">
            <a:noFill/>
            <a:miter lim="800000"/>
            <a:headEnd/>
            <a:tailEnd/>
          </a:ln>
        </p:spPr>
        <p:txBody>
          <a:bodyPr anchor="ctr"/>
          <a:lstStyle/>
          <a:p>
            <a:pPr algn="ctr" eaLnBrk="0" hangingPunct="0">
              <a:defRPr/>
            </a:pPr>
            <a:r>
              <a:rPr lang="en-US" sz="4400" dirty="0" smtClean="0">
                <a:latin typeface="+mj-lt"/>
                <a:ea typeface="+mj-ea"/>
                <a:cs typeface="+mj-cs"/>
              </a:rPr>
              <a:t>Issues Addressed in Phase IIA</a:t>
            </a:r>
            <a:endParaRPr lang="en-US" sz="4400" dirty="0">
              <a:latin typeface="+mj-lt"/>
              <a:ea typeface="+mj-ea"/>
              <a:cs typeface="+mj-cs"/>
            </a:endParaRPr>
          </a:p>
        </p:txBody>
      </p:sp>
    </p:spTree>
    <p:extLst>
      <p:ext uri="{BB962C8B-B14F-4D97-AF65-F5344CB8AC3E}">
        <p14:creationId xmlns:p14="http://schemas.microsoft.com/office/powerpoint/2010/main" val="3423240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206"/>
          </a:xfrm>
        </p:spPr>
        <p:txBody>
          <a:bodyPr>
            <a:normAutofit/>
          </a:bodyPr>
          <a:lstStyle/>
          <a:p>
            <a:r>
              <a:rPr lang="en-US" dirty="0" smtClean="0"/>
              <a:t>Group 1: </a:t>
            </a:r>
            <a:br>
              <a:rPr lang="en-US" dirty="0" smtClean="0"/>
            </a:br>
            <a:r>
              <a:rPr lang="en-US" dirty="0" smtClean="0"/>
              <a:t>Solution Development Process</a:t>
            </a:r>
            <a:br>
              <a:rPr lang="en-US" dirty="0" smtClean="0"/>
            </a:br>
            <a:r>
              <a:rPr lang="en-US" dirty="0" smtClean="0"/>
              <a:t>What do you recommend? </a:t>
            </a:r>
            <a:endParaRPr lang="en-US" dirty="0"/>
          </a:p>
        </p:txBody>
      </p:sp>
    </p:spTree>
    <p:extLst>
      <p:ext uri="{BB962C8B-B14F-4D97-AF65-F5344CB8AC3E}">
        <p14:creationId xmlns:p14="http://schemas.microsoft.com/office/powerpoint/2010/main" val="43422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idx="4294967295"/>
          </p:nvPr>
        </p:nvSpPr>
        <p:spPr>
          <a:xfrm>
            <a:off x="609600" y="152400"/>
            <a:ext cx="8229600" cy="1143000"/>
          </a:xfrm>
        </p:spPr>
        <p:txBody>
          <a:bodyPr/>
          <a:lstStyle/>
          <a:p>
            <a:r>
              <a:rPr lang="en-US" sz="3600" dirty="0" smtClean="0"/>
              <a:t>PJM GAST Process Overview</a:t>
            </a:r>
          </a:p>
        </p:txBody>
      </p:sp>
      <p:sp>
        <p:nvSpPr>
          <p:cNvPr id="33" name="TextBox 32"/>
          <p:cNvSpPr txBox="1"/>
          <p:nvPr/>
        </p:nvSpPr>
        <p:spPr>
          <a:xfrm>
            <a:off x="1066800" y="990600"/>
            <a:ext cx="7761292" cy="461665"/>
          </a:xfrm>
          <a:prstGeom prst="rect">
            <a:avLst/>
          </a:prstGeom>
          <a:solidFill>
            <a:schemeClr val="accent1">
              <a:lumMod val="40000"/>
              <a:lumOff val="60000"/>
            </a:schemeClr>
          </a:solidFill>
        </p:spPr>
        <p:txBody>
          <a:bodyPr wrap="none" rtlCol="0">
            <a:spAutoFit/>
          </a:bodyPr>
          <a:lstStyle/>
          <a:p>
            <a:r>
              <a:rPr lang="en-US" sz="2400" dirty="0" smtClean="0"/>
              <a:t>Work Group and Lower Level Standing Comm. Process</a:t>
            </a:r>
            <a:endParaRPr lang="en-US" sz="2400" dirty="0"/>
          </a:p>
        </p:txBody>
      </p:sp>
      <p:graphicFrame>
        <p:nvGraphicFramePr>
          <p:cNvPr id="34" name="Diagram 33"/>
          <p:cNvGraphicFramePr/>
          <p:nvPr>
            <p:extLst>
              <p:ext uri="{D42A27DB-BD31-4B8C-83A1-F6EECF244321}">
                <p14:modId xmlns:p14="http://schemas.microsoft.com/office/powerpoint/2010/main" val="568743283"/>
              </p:ext>
            </p:extLst>
          </p:nvPr>
        </p:nvGraphicFramePr>
        <p:xfrm>
          <a:off x="304800" y="14478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060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0"/>
            <a:ext cx="7772400" cy="609600"/>
          </a:xfrm>
        </p:spPr>
        <p:txBody>
          <a:bodyPr rtlCol="0"/>
          <a:lstStyle/>
          <a:p>
            <a:pPr eaLnBrk="1" fontAlgn="auto" hangingPunct="1">
              <a:spcAft>
                <a:spcPts val="0"/>
              </a:spcAft>
              <a:defRPr/>
            </a:pPr>
            <a:r>
              <a:rPr lang="en-US" sz="2400" dirty="0" smtClean="0">
                <a:effectLst/>
                <a:ea typeface="+mj-ea"/>
              </a:rPr>
              <a:t>Consensus Based Issue Resolution - Process</a:t>
            </a:r>
            <a:endParaRPr lang="en-US" sz="2400" dirty="0">
              <a:effectLst/>
              <a:ea typeface="+mj-ea"/>
            </a:endParaRPr>
          </a:p>
        </p:txBody>
      </p:sp>
      <p:sp>
        <p:nvSpPr>
          <p:cNvPr id="6" name="Content Placeholder 5"/>
          <p:cNvSpPr>
            <a:spLocks noGrp="1"/>
          </p:cNvSpPr>
          <p:nvPr>
            <p:ph idx="1"/>
          </p:nvPr>
        </p:nvSpPr>
        <p:spPr>
          <a:xfrm>
            <a:off x="457200" y="2743200"/>
            <a:ext cx="8229600" cy="3048000"/>
          </a:xfrm>
        </p:spPr>
        <p:txBody>
          <a:bodyPr rtlCol="0">
            <a:normAutofit/>
          </a:bodyPr>
          <a:lstStyle/>
          <a:p>
            <a:pPr marL="400050" indent="-400050" eaLnBrk="1" fontAlgn="auto" hangingPunct="1">
              <a:lnSpc>
                <a:spcPct val="90000"/>
              </a:lnSpc>
              <a:spcAft>
                <a:spcPts val="1200"/>
              </a:spcAft>
              <a:buSzPct val="75000"/>
              <a:buFont typeface="Arial" charset="0"/>
              <a:buNone/>
              <a:defRPr/>
            </a:pPr>
            <a:endParaRPr lang="en-US" dirty="0" smtClean="0">
              <a:ea typeface="+mn-ea"/>
            </a:endParaRPr>
          </a:p>
          <a:p>
            <a:pPr marL="400050" indent="-400050" eaLnBrk="1" fontAlgn="auto" hangingPunct="1">
              <a:lnSpc>
                <a:spcPct val="90000"/>
              </a:lnSpc>
              <a:spcAft>
                <a:spcPts val="1200"/>
              </a:spcAft>
              <a:buSzPct val="75000"/>
              <a:buFont typeface="Arial" charset="0"/>
              <a:buNone/>
              <a:defRPr/>
            </a:pPr>
            <a:endParaRPr lang="en-US" sz="2400" dirty="0" smtClean="0">
              <a:ea typeface="+mn-ea"/>
            </a:endParaRPr>
          </a:p>
          <a:p>
            <a:pPr marL="911225" lvl="1" indent="-511175" eaLnBrk="1" fontAlgn="auto" hangingPunct="1">
              <a:lnSpc>
                <a:spcPct val="90000"/>
              </a:lnSpc>
              <a:spcAft>
                <a:spcPts val="1200"/>
              </a:spcAft>
              <a:buSzPct val="75000"/>
              <a:buFont typeface="Arial" charset="0"/>
              <a:buNone/>
              <a:defRPr/>
            </a:pPr>
            <a:endParaRPr lang="en-US" dirty="0" smtClean="0"/>
          </a:p>
          <a:p>
            <a:pPr marL="511175" indent="-511175" eaLnBrk="1" fontAlgn="auto" hangingPunct="1">
              <a:lnSpc>
                <a:spcPct val="90000"/>
              </a:lnSpc>
              <a:spcAft>
                <a:spcPts val="0"/>
              </a:spcAft>
              <a:buSzPct val="75000"/>
              <a:buFont typeface="Wingdings" pitchFamily="2" charset="2"/>
              <a:buChar char="§"/>
              <a:defRPr/>
            </a:pPr>
            <a:endParaRPr lang="en-US" dirty="0" smtClean="0">
              <a:ea typeface="+mn-ea"/>
            </a:endParaRPr>
          </a:p>
          <a:p>
            <a:pPr marL="511175" indent="-511175" eaLnBrk="1" fontAlgn="auto" hangingPunct="1">
              <a:lnSpc>
                <a:spcPct val="90000"/>
              </a:lnSpc>
              <a:spcAft>
                <a:spcPts val="0"/>
              </a:spcAft>
              <a:buSzPct val="75000"/>
              <a:buFont typeface="Wingdings" pitchFamily="2" charset="2"/>
              <a:buChar char="q"/>
              <a:defRPr/>
            </a:pPr>
            <a:endParaRPr lang="en-US" sz="2400" dirty="0" smtClean="0">
              <a:ea typeface="+mn-ea"/>
            </a:endParaRPr>
          </a:p>
          <a:p>
            <a:pPr eaLnBrk="1" fontAlgn="auto" hangingPunct="1">
              <a:spcAft>
                <a:spcPts val="0"/>
              </a:spcAft>
              <a:buFont typeface="Arial" pitchFamily="34" charset="0"/>
              <a:buChar char="•"/>
              <a:defRPr/>
            </a:pPr>
            <a:endParaRPr lang="en-US" dirty="0">
              <a:ea typeface="+mn-ea"/>
            </a:endParaRPr>
          </a:p>
        </p:txBody>
      </p:sp>
      <p:sp>
        <p:nvSpPr>
          <p:cNvPr id="13" name="Content Placeholder 5"/>
          <p:cNvSpPr txBox="1">
            <a:spLocks/>
          </p:cNvSpPr>
          <p:nvPr/>
        </p:nvSpPr>
        <p:spPr bwMode="auto">
          <a:xfrm>
            <a:off x="0" y="2057400"/>
            <a:ext cx="9144000" cy="533400"/>
          </a:xfrm>
          <a:prstGeom prst="rect">
            <a:avLst/>
          </a:prstGeom>
          <a:noFill/>
          <a:ln w="9525">
            <a:noFill/>
            <a:miter lim="800000"/>
            <a:headEnd/>
            <a:tailEnd/>
          </a:ln>
        </p:spPr>
        <p:txBody>
          <a:bodyPr>
            <a:normAutofit/>
          </a:bodyPr>
          <a:lstStyle/>
          <a:p>
            <a:pPr marL="400050" indent="-400050" algn="ctr" fontAlgn="auto">
              <a:lnSpc>
                <a:spcPct val="90000"/>
              </a:lnSpc>
              <a:spcBef>
                <a:spcPct val="20000"/>
              </a:spcBef>
              <a:spcAft>
                <a:spcPts val="1200"/>
              </a:spcAft>
              <a:buSzPct val="75000"/>
              <a:defRPr/>
            </a:pPr>
            <a:r>
              <a:rPr lang="en-US" sz="2800" b="1" dirty="0">
                <a:latin typeface="+mn-lt"/>
                <a:ea typeface="+mn-ea"/>
              </a:rPr>
              <a:t>EXAMPLE Proposal Development</a:t>
            </a: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l="11874" t="54688" r="28751" b="14844"/>
          <a:stretch>
            <a:fillRect/>
          </a:stretch>
        </p:blipFill>
        <p:spPr bwMode="auto">
          <a:xfrm>
            <a:off x="381000" y="2438400"/>
            <a:ext cx="84582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514600" y="806450"/>
            <a:ext cx="1981200" cy="1174750"/>
          </a:xfrm>
          <a:prstGeom prst="roundRect">
            <a:avLst/>
          </a:prstGeom>
          <a:solidFill>
            <a:schemeClr val="bg1">
              <a:lumMod val="75000"/>
              <a:alpha val="50196"/>
            </a:schemeClr>
          </a:solidFill>
        </p:spPr>
        <p:txBody>
          <a:bodyPr>
            <a:spAutoFit/>
          </a:bodyPr>
          <a:lstStyle/>
          <a:p>
            <a:pPr algn="ctr">
              <a:spcBef>
                <a:spcPts val="600"/>
              </a:spcBef>
              <a:spcAft>
                <a:spcPts val="0"/>
              </a:spcAft>
              <a:defRPr/>
            </a:pPr>
            <a:endParaRPr lang="en-US" sz="1100" b="1" dirty="0">
              <a:latin typeface="+mn-lt"/>
              <a:ea typeface="+mn-ea"/>
            </a:endParaRPr>
          </a:p>
          <a:p>
            <a:pPr algn="ctr">
              <a:spcBef>
                <a:spcPts val="0"/>
              </a:spcBef>
              <a:spcAft>
                <a:spcPts val="0"/>
              </a:spcAft>
              <a:defRPr/>
            </a:pPr>
            <a:r>
              <a:rPr lang="en-US" sz="2000" b="1" dirty="0">
                <a:latin typeface="+mn-lt"/>
                <a:ea typeface="+mn-ea"/>
              </a:rPr>
              <a:t>Proposal</a:t>
            </a:r>
          </a:p>
          <a:p>
            <a:pPr algn="ctr">
              <a:spcBef>
                <a:spcPts val="0"/>
              </a:spcBef>
              <a:spcAft>
                <a:spcPts val="0"/>
              </a:spcAft>
              <a:defRPr/>
            </a:pPr>
            <a:r>
              <a:rPr lang="en-US" sz="2000" b="1" dirty="0">
                <a:latin typeface="+mn-lt"/>
                <a:ea typeface="+mn-ea"/>
              </a:rPr>
              <a:t>Development</a:t>
            </a:r>
          </a:p>
          <a:p>
            <a:pPr algn="ctr">
              <a:spcBef>
                <a:spcPts val="0"/>
              </a:spcBef>
              <a:spcAft>
                <a:spcPts val="0"/>
              </a:spcAft>
              <a:defRPr/>
            </a:pPr>
            <a:endParaRPr lang="en-US" sz="1200" b="1" dirty="0">
              <a:latin typeface="+mn-lt"/>
              <a:ea typeface="+mn-ea"/>
            </a:endParaRPr>
          </a:p>
        </p:txBody>
      </p:sp>
      <p:cxnSp>
        <p:nvCxnSpPr>
          <p:cNvPr id="21" name="Straight Arrow Connector 20"/>
          <p:cNvCxnSpPr/>
          <p:nvPr/>
        </p:nvCxnSpPr>
        <p:spPr>
          <a:xfrm>
            <a:off x="4300538" y="1370013"/>
            <a:ext cx="3476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05000" y="13716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1000" y="838200"/>
            <a:ext cx="1981200" cy="1174750"/>
          </a:xfrm>
          <a:prstGeom prst="roundRect">
            <a:avLst/>
          </a:prstGeom>
          <a:solidFill>
            <a:schemeClr val="bg1">
              <a:lumMod val="85000"/>
            </a:schemeClr>
          </a:solidFill>
        </p:spPr>
        <p:txBody>
          <a:bodyPr>
            <a:spAutoFit/>
          </a:bodyPr>
          <a:lstStyle/>
          <a:p>
            <a:pPr algn="ctr">
              <a:spcBef>
                <a:spcPts val="600"/>
              </a:spcBef>
              <a:spcAft>
                <a:spcPts val="0"/>
              </a:spcAft>
              <a:defRPr/>
            </a:pPr>
            <a:endParaRPr lang="en-US" sz="1100" b="1" dirty="0">
              <a:latin typeface="+mn-lt"/>
              <a:ea typeface="+mn-ea"/>
            </a:endParaRPr>
          </a:p>
          <a:p>
            <a:pPr algn="ctr">
              <a:spcBef>
                <a:spcPts val="0"/>
              </a:spcBef>
              <a:spcAft>
                <a:spcPts val="0"/>
              </a:spcAft>
              <a:defRPr/>
            </a:pPr>
            <a:r>
              <a:rPr lang="en-US" sz="2000" b="1" dirty="0">
                <a:latin typeface="+mn-lt"/>
                <a:ea typeface="+mn-ea"/>
              </a:rPr>
              <a:t>Problem </a:t>
            </a:r>
          </a:p>
          <a:p>
            <a:pPr algn="ctr">
              <a:spcBef>
                <a:spcPts val="0"/>
              </a:spcBef>
              <a:spcAft>
                <a:spcPts val="0"/>
              </a:spcAft>
              <a:defRPr/>
            </a:pPr>
            <a:r>
              <a:rPr lang="en-US" sz="2000" b="1" dirty="0">
                <a:solidFill>
                  <a:srgbClr val="000000"/>
                </a:solidFill>
                <a:latin typeface="+mn-lt"/>
                <a:ea typeface="+mn-ea"/>
              </a:rPr>
              <a:t>Investigation</a:t>
            </a:r>
          </a:p>
          <a:p>
            <a:pPr algn="ctr">
              <a:spcBef>
                <a:spcPts val="0"/>
              </a:spcBef>
              <a:spcAft>
                <a:spcPts val="0"/>
              </a:spcAft>
              <a:defRPr/>
            </a:pPr>
            <a:endParaRPr lang="en-US" sz="1200" b="1" dirty="0">
              <a:latin typeface="+mn-lt"/>
              <a:ea typeface="+mn-ea"/>
            </a:endParaRPr>
          </a:p>
        </p:txBody>
      </p:sp>
      <p:sp>
        <p:nvSpPr>
          <p:cNvPr id="24" name="Oval 23"/>
          <p:cNvSpPr/>
          <p:nvPr/>
        </p:nvSpPr>
        <p:spPr>
          <a:xfrm>
            <a:off x="152400" y="685800"/>
            <a:ext cx="381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1</a:t>
            </a:r>
          </a:p>
        </p:txBody>
      </p:sp>
      <p:sp>
        <p:nvSpPr>
          <p:cNvPr id="25" name="Oval 24"/>
          <p:cNvSpPr/>
          <p:nvPr/>
        </p:nvSpPr>
        <p:spPr>
          <a:xfrm>
            <a:off x="2362200" y="654050"/>
            <a:ext cx="381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2</a:t>
            </a:r>
          </a:p>
        </p:txBody>
      </p:sp>
      <p:sp>
        <p:nvSpPr>
          <p:cNvPr id="26" name="TextBox 25"/>
          <p:cNvSpPr txBox="1"/>
          <p:nvPr/>
        </p:nvSpPr>
        <p:spPr>
          <a:xfrm>
            <a:off x="4648200" y="806450"/>
            <a:ext cx="1828800" cy="1174750"/>
          </a:xfrm>
          <a:prstGeom prst="roundRect">
            <a:avLst/>
          </a:prstGeom>
          <a:solidFill>
            <a:schemeClr val="bg1">
              <a:lumMod val="75000"/>
              <a:alpha val="50196"/>
            </a:schemeClr>
          </a:solidFill>
        </p:spPr>
        <p:txBody>
          <a:bodyPr>
            <a:spAutoFit/>
          </a:bodyPr>
          <a:lstStyle/>
          <a:p>
            <a:pPr algn="ctr">
              <a:spcBef>
                <a:spcPts val="600"/>
              </a:spcBef>
              <a:spcAft>
                <a:spcPts val="0"/>
              </a:spcAft>
              <a:defRPr/>
            </a:pPr>
            <a:endParaRPr lang="en-US" sz="1100" b="1" dirty="0">
              <a:latin typeface="+mn-lt"/>
              <a:ea typeface="+mn-ea"/>
            </a:endParaRPr>
          </a:p>
          <a:p>
            <a:pPr algn="ctr">
              <a:spcBef>
                <a:spcPts val="0"/>
              </a:spcBef>
              <a:spcAft>
                <a:spcPts val="0"/>
              </a:spcAft>
              <a:defRPr/>
            </a:pPr>
            <a:r>
              <a:rPr lang="en-US" sz="2000" b="1" dirty="0">
                <a:latin typeface="+mn-lt"/>
                <a:ea typeface="+mn-ea"/>
              </a:rPr>
              <a:t>Decision</a:t>
            </a:r>
          </a:p>
          <a:p>
            <a:pPr algn="ctr">
              <a:spcBef>
                <a:spcPts val="0"/>
              </a:spcBef>
              <a:spcAft>
                <a:spcPts val="0"/>
              </a:spcAft>
              <a:defRPr/>
            </a:pPr>
            <a:r>
              <a:rPr lang="en-US" sz="2000" b="1" dirty="0">
                <a:latin typeface="+mn-lt"/>
                <a:ea typeface="+mn-ea"/>
              </a:rPr>
              <a:t>Making</a:t>
            </a:r>
          </a:p>
          <a:p>
            <a:pPr algn="ctr">
              <a:spcBef>
                <a:spcPts val="0"/>
              </a:spcBef>
              <a:spcAft>
                <a:spcPts val="0"/>
              </a:spcAft>
              <a:defRPr/>
            </a:pPr>
            <a:endParaRPr lang="en-US" sz="1200" b="1" dirty="0">
              <a:latin typeface="+mn-lt"/>
              <a:ea typeface="+mn-ea"/>
            </a:endParaRPr>
          </a:p>
        </p:txBody>
      </p:sp>
      <p:sp>
        <p:nvSpPr>
          <p:cNvPr id="27" name="Oval 26"/>
          <p:cNvSpPr/>
          <p:nvPr/>
        </p:nvSpPr>
        <p:spPr>
          <a:xfrm>
            <a:off x="4495800" y="609600"/>
            <a:ext cx="381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3</a:t>
            </a:r>
          </a:p>
        </p:txBody>
      </p:sp>
      <p:cxnSp>
        <p:nvCxnSpPr>
          <p:cNvPr id="28" name="Straight Arrow Connector 27"/>
          <p:cNvCxnSpPr/>
          <p:nvPr/>
        </p:nvCxnSpPr>
        <p:spPr>
          <a:xfrm>
            <a:off x="6510338" y="1370013"/>
            <a:ext cx="3476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58000" y="806450"/>
            <a:ext cx="1828800" cy="1179513"/>
          </a:xfrm>
          <a:prstGeom prst="roundRect">
            <a:avLst/>
          </a:prstGeom>
          <a:solidFill>
            <a:srgbClr val="C00000">
              <a:alpha val="50196"/>
            </a:srgbClr>
          </a:solidFill>
        </p:spPr>
        <p:txBody>
          <a:bodyPr>
            <a:spAutoFit/>
          </a:bodyPr>
          <a:lstStyle/>
          <a:p>
            <a:pPr algn="ctr">
              <a:spcBef>
                <a:spcPts val="600"/>
              </a:spcBef>
              <a:spcAft>
                <a:spcPts val="0"/>
              </a:spcAft>
              <a:defRPr/>
            </a:pPr>
            <a:endParaRPr lang="en-US" sz="500" b="1" dirty="0">
              <a:latin typeface="+mn-lt"/>
              <a:ea typeface="+mn-ea"/>
            </a:endParaRPr>
          </a:p>
          <a:p>
            <a:pPr algn="ctr">
              <a:spcBef>
                <a:spcPts val="0"/>
              </a:spcBef>
              <a:spcAft>
                <a:spcPts val="0"/>
              </a:spcAft>
              <a:defRPr/>
            </a:pPr>
            <a:r>
              <a:rPr lang="en-US" b="1" dirty="0">
                <a:latin typeface="+mn-lt"/>
                <a:ea typeface="+mn-ea"/>
              </a:rPr>
              <a:t>Reporting to Parent Committees</a:t>
            </a:r>
          </a:p>
        </p:txBody>
      </p:sp>
      <p:sp>
        <p:nvSpPr>
          <p:cNvPr id="30" name="Oval 29"/>
          <p:cNvSpPr/>
          <p:nvPr/>
        </p:nvSpPr>
        <p:spPr>
          <a:xfrm>
            <a:off x="6705600" y="609600"/>
            <a:ext cx="381000" cy="381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4</a:t>
            </a:r>
          </a:p>
        </p:txBody>
      </p:sp>
    </p:spTree>
    <p:extLst>
      <p:ext uri="{BB962C8B-B14F-4D97-AF65-F5344CB8AC3E}">
        <p14:creationId xmlns:p14="http://schemas.microsoft.com/office/powerpoint/2010/main" val="232410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Matrix (row-by-row)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2546847"/>
              </p:ext>
            </p:extLst>
          </p:nvPr>
        </p:nvGraphicFramePr>
        <p:xfrm>
          <a:off x="457200" y="1524000"/>
          <a:ext cx="8229599" cy="4902393"/>
        </p:xfrm>
        <a:graphic>
          <a:graphicData uri="http://schemas.openxmlformats.org/drawingml/2006/table">
            <a:tbl>
              <a:tblPr firstRow="1" firstCol="1" bandRow="1">
                <a:tableStyleId>{5C22544A-7EE6-4342-B048-85BDC9FD1C3A}</a:tableStyleId>
              </a:tblPr>
              <a:tblGrid>
                <a:gridCol w="1609485"/>
                <a:gridCol w="1296905"/>
                <a:gridCol w="1243083"/>
                <a:gridCol w="1353832"/>
                <a:gridCol w="1444916"/>
                <a:gridCol w="1281378"/>
              </a:tblGrid>
              <a:tr h="914400">
                <a:tc>
                  <a:txBody>
                    <a:bodyPr/>
                    <a:lstStyle/>
                    <a:p>
                      <a:pPr marL="0" marR="0" algn="l" fontAlgn="base">
                        <a:lnSpc>
                          <a:spcPct val="115000"/>
                        </a:lnSpc>
                        <a:spcBef>
                          <a:spcPts val="0"/>
                        </a:spcBef>
                        <a:spcAft>
                          <a:spcPts val="0"/>
                        </a:spcAft>
                      </a:pPr>
                      <a:r>
                        <a:rPr lang="en-US" sz="2000" kern="1200" dirty="0">
                          <a:effectLst/>
                        </a:rPr>
                        <a:t>Design Components</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Priority</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A</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B</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C</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D</a:t>
                      </a:r>
                      <a:endParaRPr lang="en-US" sz="2000">
                        <a:effectLst/>
                        <a:latin typeface="Calibri"/>
                        <a:ea typeface="Calibri"/>
                        <a:cs typeface="Times New Roman"/>
                      </a:endParaRPr>
                    </a:p>
                  </a:txBody>
                  <a:tcPr/>
                </a:tc>
              </a:tr>
              <a:tr h="880400">
                <a:tc>
                  <a:txBody>
                    <a:bodyPr/>
                    <a:lstStyle/>
                    <a:p>
                      <a:pPr marL="0" marR="0" algn="l" fontAlgn="base">
                        <a:lnSpc>
                          <a:spcPct val="115000"/>
                        </a:lnSpc>
                        <a:spcBef>
                          <a:spcPts val="0"/>
                        </a:spcBef>
                        <a:spcAft>
                          <a:spcPts val="0"/>
                        </a:spcAft>
                      </a:pPr>
                      <a:r>
                        <a:rPr lang="en-US" sz="2000" kern="1200" dirty="0">
                          <a:effectLst/>
                        </a:rPr>
                        <a:t>Flour</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dirty="0">
                          <a:effectLst/>
                        </a:rPr>
                        <a:t>Medium</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White</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Whole Wheat</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Gluten-Free</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Rye</a:t>
                      </a:r>
                      <a:endParaRPr lang="en-US" sz="2000">
                        <a:effectLst/>
                        <a:latin typeface="Calibri"/>
                        <a:ea typeface="Calibri"/>
                        <a:cs typeface="Times New Roman"/>
                      </a:endParaRPr>
                    </a:p>
                  </a:txBody>
                  <a:tcPr/>
                </a:tc>
              </a:tr>
              <a:tr h="880400">
                <a:tc>
                  <a:txBody>
                    <a:bodyPr/>
                    <a:lstStyle/>
                    <a:p>
                      <a:pPr marL="0" marR="0" algn="l" fontAlgn="base">
                        <a:lnSpc>
                          <a:spcPct val="115000"/>
                        </a:lnSpc>
                        <a:spcBef>
                          <a:spcPts val="0"/>
                        </a:spcBef>
                        <a:spcAft>
                          <a:spcPts val="0"/>
                        </a:spcAft>
                      </a:pPr>
                      <a:r>
                        <a:rPr lang="en-US" sz="2000" kern="1200">
                          <a:effectLst/>
                        </a:rPr>
                        <a:t>Sweetener</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dirty="0">
                          <a:effectLst/>
                        </a:rPr>
                        <a:t>Medium</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dirty="0">
                          <a:effectLst/>
                        </a:rPr>
                        <a:t>White Sugar</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Brown Sugar</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Honey</a:t>
                      </a:r>
                      <a:endParaRPr lang="en-US" sz="2000">
                        <a:effectLst/>
                        <a:latin typeface="Calibri"/>
                        <a:ea typeface="Calibri"/>
                        <a:cs typeface="Times New Roman"/>
                      </a:endParaRPr>
                    </a:p>
                  </a:txBody>
                  <a:tcPr/>
                </a:tc>
                <a:tc>
                  <a:txBody>
                    <a:bodyPr/>
                    <a:lstStyle/>
                    <a:p>
                      <a:pPr marL="0" marR="0" algn="l">
                        <a:lnSpc>
                          <a:spcPct val="115000"/>
                        </a:lnSpc>
                        <a:spcBef>
                          <a:spcPts val="0"/>
                        </a:spcBef>
                        <a:spcAft>
                          <a:spcPts val="1000"/>
                        </a:spcAft>
                      </a:pPr>
                      <a:r>
                        <a:rPr lang="en-US" sz="2000">
                          <a:effectLst/>
                        </a:rPr>
                        <a:t> </a:t>
                      </a:r>
                      <a:endParaRPr lang="en-US" sz="2000">
                        <a:effectLst/>
                        <a:latin typeface="Calibri"/>
                        <a:ea typeface="Calibri"/>
                        <a:cs typeface="Times New Roman"/>
                      </a:endParaRPr>
                    </a:p>
                  </a:txBody>
                  <a:tcPr/>
                </a:tc>
              </a:tr>
              <a:tr h="507152">
                <a:tc>
                  <a:txBody>
                    <a:bodyPr/>
                    <a:lstStyle/>
                    <a:p>
                      <a:pPr marL="0" marR="0" algn="l" fontAlgn="base">
                        <a:lnSpc>
                          <a:spcPct val="115000"/>
                        </a:lnSpc>
                        <a:spcBef>
                          <a:spcPts val="0"/>
                        </a:spcBef>
                        <a:spcAft>
                          <a:spcPts val="0"/>
                        </a:spcAft>
                      </a:pPr>
                      <a:r>
                        <a:rPr lang="en-US" sz="2000" kern="1200">
                          <a:effectLst/>
                        </a:rPr>
                        <a:t>Shape</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Low</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dirty="0">
                          <a:effectLst/>
                        </a:rPr>
                        <a:t>Flat</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Round</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Bundt</a:t>
                      </a:r>
                      <a:endParaRPr lang="en-US" sz="2000">
                        <a:effectLst/>
                        <a:latin typeface="Calibri"/>
                        <a:ea typeface="Calibri"/>
                        <a:cs typeface="Times New Roman"/>
                      </a:endParaRPr>
                    </a:p>
                  </a:txBody>
                  <a:tcPr/>
                </a:tc>
                <a:tc>
                  <a:txBody>
                    <a:bodyPr/>
                    <a:lstStyle/>
                    <a:p>
                      <a:pPr marL="0" marR="0" algn="l">
                        <a:lnSpc>
                          <a:spcPct val="115000"/>
                        </a:lnSpc>
                        <a:spcBef>
                          <a:spcPts val="0"/>
                        </a:spcBef>
                        <a:spcAft>
                          <a:spcPts val="1000"/>
                        </a:spcAft>
                      </a:pPr>
                      <a:r>
                        <a:rPr lang="en-US" sz="2000">
                          <a:effectLst/>
                        </a:rPr>
                        <a:t> </a:t>
                      </a:r>
                      <a:endParaRPr lang="en-US" sz="2000">
                        <a:effectLst/>
                        <a:latin typeface="Calibri"/>
                        <a:ea typeface="Calibri"/>
                        <a:cs typeface="Times New Roman"/>
                      </a:endParaRPr>
                    </a:p>
                  </a:txBody>
                  <a:tcPr/>
                </a:tc>
              </a:tr>
              <a:tr h="839641">
                <a:tc>
                  <a:txBody>
                    <a:bodyPr/>
                    <a:lstStyle/>
                    <a:p>
                      <a:pPr marL="0" marR="0" algn="l" fontAlgn="base">
                        <a:lnSpc>
                          <a:spcPct val="115000"/>
                        </a:lnSpc>
                        <a:spcBef>
                          <a:spcPts val="0"/>
                        </a:spcBef>
                        <a:spcAft>
                          <a:spcPts val="0"/>
                        </a:spcAft>
                      </a:pPr>
                      <a:r>
                        <a:rPr lang="en-US" sz="2000" kern="1200">
                          <a:effectLst/>
                        </a:rPr>
                        <a:t>Flavor</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High</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Vanilla</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dirty="0">
                          <a:effectLst/>
                        </a:rPr>
                        <a:t>Chocolate</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Strawberry</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Almond</a:t>
                      </a:r>
                      <a:endParaRPr lang="en-US" sz="2000">
                        <a:effectLst/>
                        <a:latin typeface="Calibri"/>
                        <a:ea typeface="Calibri"/>
                        <a:cs typeface="Times New Roman"/>
                      </a:endParaRPr>
                    </a:p>
                  </a:txBody>
                  <a:tcPr/>
                </a:tc>
              </a:tr>
              <a:tr h="880400">
                <a:tc>
                  <a:txBody>
                    <a:bodyPr/>
                    <a:lstStyle/>
                    <a:p>
                      <a:pPr marL="0" marR="0" algn="l" fontAlgn="base">
                        <a:lnSpc>
                          <a:spcPct val="115000"/>
                        </a:lnSpc>
                        <a:spcBef>
                          <a:spcPts val="0"/>
                        </a:spcBef>
                        <a:spcAft>
                          <a:spcPts val="0"/>
                        </a:spcAft>
                      </a:pPr>
                      <a:r>
                        <a:rPr lang="en-US" sz="2000" kern="1200">
                          <a:effectLst/>
                        </a:rPr>
                        <a:t>Moistener</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Low-Medium</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a:effectLst/>
                        </a:rPr>
                        <a:t>Oil</a:t>
                      </a:r>
                      <a:endParaRPr lang="en-US" sz="200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dirty="0">
                          <a:effectLst/>
                        </a:rPr>
                        <a:t>Butter </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0"/>
                        </a:spcAft>
                      </a:pPr>
                      <a:r>
                        <a:rPr lang="en-US" sz="2000" kern="1200" dirty="0">
                          <a:effectLst/>
                        </a:rPr>
                        <a:t>Sour Cream</a:t>
                      </a:r>
                      <a:endParaRPr lang="en-US" sz="2000" dirty="0">
                        <a:effectLst/>
                        <a:latin typeface="Calibri"/>
                        <a:ea typeface="Calibri"/>
                        <a:cs typeface="Times New Roman"/>
                      </a:endParaRPr>
                    </a:p>
                  </a:txBody>
                  <a:tcPr/>
                </a:tc>
                <a:tc>
                  <a:txBody>
                    <a:bodyPr/>
                    <a:lstStyle/>
                    <a:p>
                      <a:pPr marL="0" marR="0" algn="l" fontAlgn="base">
                        <a:lnSpc>
                          <a:spcPct val="115000"/>
                        </a:lnSpc>
                        <a:spcBef>
                          <a:spcPts val="0"/>
                        </a:spcBef>
                        <a:spcAft>
                          <a:spcPts val="1000"/>
                        </a:spcAft>
                      </a:pPr>
                      <a:r>
                        <a:rPr lang="en-US" sz="2000" kern="1200" dirty="0">
                          <a:effectLst/>
                        </a:rPr>
                        <a:t> </a:t>
                      </a:r>
                      <a:endParaRPr lang="en-US" sz="2000" dirty="0">
                        <a:effectLst/>
                        <a:latin typeface="Calibri"/>
                        <a:ea typeface="Calibri"/>
                        <a:cs typeface="Times New Roman"/>
                      </a:endParaRPr>
                    </a:p>
                  </a:txBody>
                  <a:tcPr/>
                </a:tc>
              </a:tr>
            </a:tbl>
          </a:graphicData>
        </a:graphic>
      </p:graphicFrame>
    </p:spTree>
    <p:extLst>
      <p:ext uri="{BB962C8B-B14F-4D97-AF65-F5344CB8AC3E}">
        <p14:creationId xmlns:p14="http://schemas.microsoft.com/office/powerpoint/2010/main" val="2631108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ormAutofit fontScale="90000"/>
          </a:bodyPr>
          <a:lstStyle/>
          <a:p>
            <a:r>
              <a:rPr lang="en-US" dirty="0" smtClean="0"/>
              <a:t>Initial Proposal (recipe) Matrix </a:t>
            </a:r>
            <a:br>
              <a:rPr lang="en-US" dirty="0" smtClean="0"/>
            </a:br>
            <a:r>
              <a:rPr lang="en-US" dirty="0" smtClean="0"/>
              <a:t>(column-by-column)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615" y="1454506"/>
            <a:ext cx="7890290" cy="49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16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80047"/>
          </a:xfrm>
        </p:spPr>
        <p:txBody>
          <a:bodyPr>
            <a:normAutofit fontScale="90000"/>
          </a:bodyPr>
          <a:lstStyle/>
          <a:p>
            <a:r>
              <a:rPr lang="en-US" dirty="0" smtClean="0"/>
              <a:t>Group 2: </a:t>
            </a:r>
            <a:br>
              <a:rPr lang="en-US" dirty="0" smtClean="0"/>
            </a:br>
            <a:r>
              <a:rPr lang="en-US" dirty="0" smtClean="0"/>
              <a:t>Facilitation:</a:t>
            </a:r>
            <a:br>
              <a:rPr lang="en-US" dirty="0" smtClean="0"/>
            </a:br>
            <a:r>
              <a:rPr lang="en-US" dirty="0" smtClean="0"/>
              <a:t>What do you recommend? </a:t>
            </a:r>
            <a:endParaRPr lang="en-US" dirty="0"/>
          </a:p>
        </p:txBody>
      </p:sp>
    </p:spTree>
    <p:extLst>
      <p:ext uri="{BB962C8B-B14F-4D97-AF65-F5344CB8AC3E}">
        <p14:creationId xmlns:p14="http://schemas.microsoft.com/office/powerpoint/2010/main" val="211938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A298DD-C3CA-E245-B0BB-C7C5B45AEEF8}" type="slidenum">
              <a:rPr lang="en-US" sz="1000"/>
              <a:pPr eaLnBrk="1" hangingPunct="1"/>
              <a:t>5</a:t>
            </a:fld>
            <a:endParaRPr lang="en-US" sz="1000"/>
          </a:p>
        </p:txBody>
      </p:sp>
      <p:pic>
        <p:nvPicPr>
          <p:cNvPr id="27650" name="Picture 25" descr="logo"/>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6400800"/>
            <a:ext cx="1060450" cy="182563"/>
          </a:xfrm>
        </p:spPr>
      </p:pic>
      <p:graphicFrame>
        <p:nvGraphicFramePr>
          <p:cNvPr id="78850" name="Group 2"/>
          <p:cNvGraphicFramePr>
            <a:graphicFrameLocks noGrp="1"/>
          </p:cNvGraphicFramePr>
          <p:nvPr/>
        </p:nvGraphicFramePr>
        <p:xfrm>
          <a:off x="1905000" y="376238"/>
          <a:ext cx="5505450" cy="5719905"/>
        </p:xfrm>
        <a:graphic>
          <a:graphicData uri="http://schemas.openxmlformats.org/drawingml/2006/table">
            <a:tbl>
              <a:tblPr/>
              <a:tblGrid>
                <a:gridCol w="2743200"/>
                <a:gridCol w="2762250"/>
              </a:tblGrid>
              <a:tr h="303158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RI GHG Process</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00" b="1" i="0" u="none" strike="noStrike" cap="none" normalizeH="0" baseline="0" dirty="0" smtClean="0">
                        <a:ln>
                          <a:noFill/>
                        </a:ln>
                        <a:solidFill>
                          <a:schemeClr val="bg1"/>
                        </a:solidFill>
                        <a:effectLst/>
                        <a:latin typeface="Times New Roman" pitchFamily="18" charset="0"/>
                        <a:ea typeface="ＭＳ Ｐゴシック" charset="-128"/>
                      </a:endParaRPr>
                    </a:p>
                    <a:p>
                      <a:pPr marL="0" marR="0" lvl="0" indent="0" algn="r"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RI </a:t>
                      </a:r>
                    </a:p>
                    <a:p>
                      <a:pPr marL="0" marR="0" lvl="0" indent="0" algn="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 VT</a:t>
                      </a:r>
                    </a:p>
                    <a:p>
                      <a:pPr marL="0" marR="0" lvl="0" indent="0" algn="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MA</a:t>
                      </a:r>
                    </a:p>
                    <a:p>
                      <a:pPr marL="0" marR="0" lvl="0" indent="0" algn="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New England</a:t>
                      </a:r>
                      <a:r>
                        <a:rPr kumimoji="0" lang="en-US" sz="1800" b="0" i="0" u="none" strike="noStrike" cap="none" normalizeH="0" baseline="0" dirty="0" smtClean="0">
                          <a:ln>
                            <a:noFill/>
                          </a:ln>
                          <a:solidFill>
                            <a:schemeClr val="tx1"/>
                          </a:solidFill>
                          <a:effectLst/>
                          <a:latin typeface="Times New Roman" pitchFamily="18"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0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RGGI (9 States)</a:t>
                      </a:r>
                    </a:p>
                  </a:txBody>
                  <a:tcPr marR="457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PJM Contract Disputes      (Med./Arb.)</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RES (GHG)</a:t>
                      </a:r>
                      <a:r>
                        <a:rPr kumimoji="0" lang="en-US" sz="400" b="0" i="0" u="none" strike="noStrike" cap="none" normalizeH="0" baseline="0" dirty="0" smtClean="0">
                          <a:ln>
                            <a:noFill/>
                          </a:ln>
                          <a:solidFill>
                            <a:schemeClr val="tx1"/>
                          </a:solidFill>
                          <a:effectLst/>
                          <a:latin typeface="Times New Roman" pitchFamily="18"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NTA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DG</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LICAP/FCM</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             </a:t>
                      </a:r>
                      <a:endParaRPr kumimoji="0" lang="en-US" sz="100" b="0" i="0" u="none" strike="noStrike" cap="none" normalizeH="0" baseline="0" dirty="0" smtClean="0">
                        <a:ln>
                          <a:noFill/>
                        </a:ln>
                        <a:solidFill>
                          <a:srgbClr val="070709"/>
                        </a:solidFill>
                        <a:effectLst/>
                        <a:latin typeface="Times New Roman" pitchFamily="18" charset="0"/>
                        <a:ea typeface="ＭＳ Ｐゴシック" charset="-128"/>
                      </a:endParaRPr>
                    </a:p>
                  </a:txBody>
                  <a:tcPr marL="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268817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ea typeface="ＭＳ Ｐゴシック" charset="-128"/>
                        </a:rPr>
                        <a:t>RGGI (Regional Stakeholders)</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800" b="1" i="0" u="none" strike="noStrike" cap="none" normalizeH="0" baseline="0" smtClean="0">
                        <a:ln>
                          <a:noFill/>
                        </a:ln>
                        <a:solidFill>
                          <a:schemeClr val="tx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800" b="1" i="0" u="none" strike="noStrike" cap="none" normalizeH="0" baseline="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800" b="1" i="0" u="none" strike="noStrike" cap="none" normalizeH="0" baseline="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800" b="1" i="0" u="none" strike="noStrike" cap="none" normalizeH="0" baseline="0" smtClean="0">
                        <a:ln>
                          <a:noFill/>
                        </a:ln>
                        <a:solidFill>
                          <a:schemeClr val="bg1"/>
                        </a:solidFill>
                        <a:effectLst/>
                        <a:latin typeface="Times New Roman" pitchFamily="18"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ea typeface="ＭＳ Ｐゴシック" charset="-128"/>
                        </a:rPr>
                        <a:t>Restructuring Roundtable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18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18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1800" b="0" i="0" u="none" strike="noStrike" cap="none" normalizeH="0" baseline="0" dirty="0" smtClean="0">
                        <a:ln>
                          <a:noFill/>
                        </a:ln>
                        <a:solidFill>
                          <a:schemeClr val="tx1"/>
                        </a:solidFill>
                        <a:effectLst/>
                        <a:latin typeface="Times New Roman" pitchFamily="18"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ea typeface="ＭＳ Ｐゴシック" charset="-128"/>
                        </a:rPr>
                        <a:t>Cape Wind</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7662" name="Text Box 13"/>
          <p:cNvSpPr txBox="1">
            <a:spLocks noChangeArrowheads="1"/>
          </p:cNvSpPr>
          <p:nvPr/>
        </p:nvSpPr>
        <p:spPr bwMode="auto">
          <a:xfrm flipH="1">
            <a:off x="7543800" y="141605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Tahoma" charset="0"/>
              </a:rPr>
              <a:t>MEDIATION</a:t>
            </a:r>
          </a:p>
        </p:txBody>
      </p:sp>
      <p:sp>
        <p:nvSpPr>
          <p:cNvPr id="27663" name="Text Box 14"/>
          <p:cNvSpPr txBox="1">
            <a:spLocks noChangeArrowheads="1"/>
          </p:cNvSpPr>
          <p:nvPr/>
        </p:nvSpPr>
        <p:spPr bwMode="auto">
          <a:xfrm>
            <a:off x="7391400" y="408305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latin typeface="Tahoma" charset="0"/>
              </a:rPr>
              <a:t> </a:t>
            </a:r>
            <a:r>
              <a:rPr lang="en-US" sz="1600" b="1">
                <a:latin typeface="Tahoma" charset="0"/>
              </a:rPr>
              <a:t>FACILITATION</a:t>
            </a:r>
          </a:p>
        </p:txBody>
      </p:sp>
      <p:sp>
        <p:nvSpPr>
          <p:cNvPr id="27664" name="Text Box 15"/>
          <p:cNvSpPr txBox="1">
            <a:spLocks noChangeArrowheads="1"/>
          </p:cNvSpPr>
          <p:nvPr/>
        </p:nvSpPr>
        <p:spPr bwMode="auto">
          <a:xfrm>
            <a:off x="304800" y="1295400"/>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600" b="1">
                <a:latin typeface="Tahoma" charset="0"/>
              </a:rPr>
              <a:t>CONSENSUS SEEKING</a:t>
            </a:r>
          </a:p>
        </p:txBody>
      </p:sp>
      <p:sp>
        <p:nvSpPr>
          <p:cNvPr id="27665" name="Text Box 16"/>
          <p:cNvSpPr txBox="1">
            <a:spLocks noChangeArrowheads="1"/>
          </p:cNvSpPr>
          <p:nvPr/>
        </p:nvSpPr>
        <p:spPr bwMode="auto">
          <a:xfrm>
            <a:off x="76200" y="3962400"/>
            <a:ext cx="175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600" b="1">
                <a:latin typeface="Tahoma" charset="0"/>
              </a:rPr>
              <a:t>CONSENSUS BUILDING</a:t>
            </a:r>
          </a:p>
        </p:txBody>
      </p:sp>
      <p:sp>
        <p:nvSpPr>
          <p:cNvPr id="27666" name="Line 17"/>
          <p:cNvSpPr>
            <a:spLocks noChangeShapeType="1"/>
          </p:cNvSpPr>
          <p:nvPr/>
        </p:nvSpPr>
        <p:spPr bwMode="auto">
          <a:xfrm flipH="1" flipV="1">
            <a:off x="304800" y="838200"/>
            <a:ext cx="1588" cy="4724400"/>
          </a:xfrm>
          <a:prstGeom prst="line">
            <a:avLst/>
          </a:prstGeom>
          <a:noFill/>
          <a:ln w="412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7667" name="Line 18"/>
          <p:cNvSpPr>
            <a:spLocks noChangeShapeType="1"/>
          </p:cNvSpPr>
          <p:nvPr/>
        </p:nvSpPr>
        <p:spPr bwMode="auto">
          <a:xfrm>
            <a:off x="2362200" y="6705600"/>
            <a:ext cx="4800600" cy="0"/>
          </a:xfrm>
          <a:prstGeom prst="line">
            <a:avLst/>
          </a:prstGeom>
          <a:noFill/>
          <a:ln w="412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7668" name="Text Box 19"/>
          <p:cNvSpPr txBox="1">
            <a:spLocks noChangeArrowheads="1"/>
          </p:cNvSpPr>
          <p:nvPr/>
        </p:nvSpPr>
        <p:spPr bwMode="auto">
          <a:xfrm>
            <a:off x="1828800" y="6065838"/>
            <a:ext cx="2743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latin typeface="Tahoma" charset="0"/>
              </a:rPr>
              <a:t>UPSTREAM </a:t>
            </a:r>
          </a:p>
          <a:p>
            <a:r>
              <a:rPr lang="en-US" sz="1400">
                <a:latin typeface="Tahoma" charset="0"/>
              </a:rPr>
              <a:t>Forming Policies &amp; Laws 		</a:t>
            </a:r>
          </a:p>
        </p:txBody>
      </p:sp>
      <p:sp>
        <p:nvSpPr>
          <p:cNvPr id="27669" name="Text Box 20"/>
          <p:cNvSpPr txBox="1">
            <a:spLocks noChangeArrowheads="1"/>
          </p:cNvSpPr>
          <p:nvPr/>
        </p:nvSpPr>
        <p:spPr bwMode="auto">
          <a:xfrm>
            <a:off x="4800600" y="6019800"/>
            <a:ext cx="2667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800">
                <a:latin typeface="Tahoma" charset="0"/>
              </a:rPr>
              <a:t>DOWNSTREAM</a:t>
            </a:r>
            <a:r>
              <a:rPr lang="en-US" sz="2000">
                <a:latin typeface="Tahoma" charset="0"/>
              </a:rPr>
              <a:t>     </a:t>
            </a:r>
            <a:r>
              <a:rPr lang="en-US" sz="1400">
                <a:latin typeface="Tahoma" charset="0"/>
              </a:rPr>
              <a:t>Applying Policies &amp; Laws</a:t>
            </a:r>
          </a:p>
        </p:txBody>
      </p:sp>
      <p:sp>
        <p:nvSpPr>
          <p:cNvPr id="27670" name="Text Box 21"/>
          <p:cNvSpPr txBox="1">
            <a:spLocks noChangeArrowheads="1"/>
          </p:cNvSpPr>
          <p:nvPr/>
        </p:nvSpPr>
        <p:spPr bwMode="auto">
          <a:xfrm>
            <a:off x="457200" y="14288"/>
            <a:ext cx="868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ahoma" charset="0"/>
              </a:rPr>
              <a:t> Major Northeast Electricity-Related Matters Using ADR: (2000-2010)</a:t>
            </a:r>
          </a:p>
        </p:txBody>
      </p:sp>
      <p:sp>
        <p:nvSpPr>
          <p:cNvPr id="27671" name="Text Box 22"/>
          <p:cNvSpPr txBox="1">
            <a:spLocks noChangeArrowheads="1"/>
          </p:cNvSpPr>
          <p:nvPr/>
        </p:nvSpPr>
        <p:spPr bwMode="auto">
          <a:xfrm>
            <a:off x="4556125" y="762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a:latin typeface="Tahoma" charset="0"/>
            </a:endParaRPr>
          </a:p>
        </p:txBody>
      </p:sp>
      <p:sp>
        <p:nvSpPr>
          <p:cNvPr id="27672" name="Text Box 24"/>
          <p:cNvSpPr txBox="1">
            <a:spLocks noChangeArrowheads="1"/>
          </p:cNvSpPr>
          <p:nvPr/>
        </p:nvSpPr>
        <p:spPr bwMode="auto">
          <a:xfrm>
            <a:off x="152400" y="6324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latin typeface="Tahoma" charset="0"/>
            </a:endParaRPr>
          </a:p>
        </p:txBody>
      </p:sp>
    </p:spTree>
    <p:extLst>
      <p:ext uri="{BB962C8B-B14F-4D97-AF65-F5344CB8AC3E}">
        <p14:creationId xmlns:p14="http://schemas.microsoft.com/office/powerpoint/2010/main" val="2019072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09047391"/>
              </p:ext>
            </p:extLst>
          </p:nvPr>
        </p:nvGraphicFramePr>
        <p:xfrm>
          <a:off x="1068259" y="1335594"/>
          <a:ext cx="6870760" cy="5074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txBox="1">
            <a:spLocks/>
          </p:cNvSpPr>
          <p:nvPr/>
        </p:nvSpPr>
        <p:spPr bwMode="auto">
          <a:xfrm>
            <a:off x="304800" y="0"/>
            <a:ext cx="8229600" cy="1143000"/>
          </a:xfrm>
          <a:prstGeom prst="rect">
            <a:avLst/>
          </a:prstGeom>
          <a:noFill/>
          <a:ln w="9525">
            <a:noFill/>
            <a:miter lim="800000"/>
            <a:headEnd/>
            <a:tailEnd/>
          </a:ln>
        </p:spPr>
        <p:txBody>
          <a:bodyPr anchor="ctr"/>
          <a:lstStyle/>
          <a:p>
            <a:pPr algn="ctr" eaLnBrk="0" hangingPunct="0">
              <a:defRPr/>
            </a:pPr>
            <a:endParaRPr lang="en-US" sz="4400" dirty="0">
              <a:latin typeface="+mj-lt"/>
              <a:ea typeface="+mj-ea"/>
              <a:cs typeface="+mj-cs"/>
            </a:endParaRPr>
          </a:p>
        </p:txBody>
      </p:sp>
      <p:sp>
        <p:nvSpPr>
          <p:cNvPr id="4" name="Title 3"/>
          <p:cNvSpPr>
            <a:spLocks noGrp="1"/>
          </p:cNvSpPr>
          <p:nvPr>
            <p:ph type="title"/>
          </p:nvPr>
        </p:nvSpPr>
        <p:spPr/>
        <p:txBody>
          <a:bodyPr/>
          <a:lstStyle/>
          <a:p>
            <a:r>
              <a:rPr lang="en-US" dirty="0" smtClean="0"/>
              <a:t>Facilitation Changes</a:t>
            </a:r>
            <a:endParaRPr lang="en-US" dirty="0"/>
          </a:p>
        </p:txBody>
      </p:sp>
    </p:spTree>
    <p:extLst>
      <p:ext uri="{BB962C8B-B14F-4D97-AF65-F5344CB8AC3E}">
        <p14:creationId xmlns:p14="http://schemas.microsoft.com/office/powerpoint/2010/main" val="18788901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Benefits of Phase IIA Implementation</a:t>
            </a:r>
            <a:endParaRPr lang="en-US" sz="4000" dirty="0"/>
          </a:p>
        </p:txBody>
      </p:sp>
      <p:graphicFrame>
        <p:nvGraphicFramePr>
          <p:cNvPr id="4" name="Content Placeholder 3"/>
          <p:cNvGraphicFramePr>
            <a:graphicFrameLocks noGrp="1"/>
          </p:cNvGraphicFramePr>
          <p:nvPr>
            <p:ph idx="1"/>
          </p:nvPr>
        </p:nvGraphicFramePr>
        <p:xfrm>
          <a:off x="457200" y="13716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983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Mediation: September to June 2011</a:t>
            </a:r>
            <a:endParaRPr lang="en-US" dirty="0"/>
          </a:p>
        </p:txBody>
      </p:sp>
      <p:sp>
        <p:nvSpPr>
          <p:cNvPr id="5" name="Text Placeholder 4"/>
          <p:cNvSpPr>
            <a:spLocks noGrp="1"/>
          </p:cNvSpPr>
          <p:nvPr>
            <p:ph type="body" idx="1"/>
          </p:nvPr>
        </p:nvSpPr>
        <p:spPr/>
        <p:txBody>
          <a:bodyPr/>
          <a:lstStyle/>
          <a:p>
            <a:r>
              <a:rPr lang="en-US" dirty="0"/>
              <a:t>Governance Assessment Team Phase </a:t>
            </a:r>
            <a:r>
              <a:rPr lang="en-US" dirty="0" smtClean="0"/>
              <a:t>IIA</a:t>
            </a:r>
            <a:endParaRPr lang="en-US" dirty="0"/>
          </a:p>
        </p:txBody>
      </p:sp>
    </p:spTree>
    <p:extLst>
      <p:ext uri="{BB962C8B-B14F-4D97-AF65-F5344CB8AC3E}">
        <p14:creationId xmlns:p14="http://schemas.microsoft.com/office/powerpoint/2010/main" val="4112809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IIB</a:t>
            </a:r>
            <a:endParaRPr lang="en-US" dirty="0"/>
          </a:p>
        </p:txBody>
      </p:sp>
      <p:sp>
        <p:nvSpPr>
          <p:cNvPr id="3" name="Content Placeholder 2"/>
          <p:cNvSpPr>
            <a:spLocks noGrp="1"/>
          </p:cNvSpPr>
          <p:nvPr>
            <p:ph idx="1"/>
          </p:nvPr>
        </p:nvSpPr>
        <p:spPr/>
        <p:txBody>
          <a:bodyPr>
            <a:normAutofit/>
          </a:bodyPr>
          <a:lstStyle/>
          <a:p>
            <a:r>
              <a:rPr lang="en-US" dirty="0" smtClean="0"/>
              <a:t>Phase IIB</a:t>
            </a:r>
            <a:r>
              <a:rPr lang="en-US" dirty="0"/>
              <a:t> </a:t>
            </a:r>
            <a:r>
              <a:rPr lang="en-US" dirty="0" smtClean="0"/>
              <a:t>included:</a:t>
            </a:r>
          </a:p>
          <a:p>
            <a:pPr lvl="1"/>
            <a:r>
              <a:rPr lang="en-US" dirty="0" smtClean="0"/>
              <a:t>“Hardest”  issues left to be addressed in this phase</a:t>
            </a:r>
          </a:p>
          <a:p>
            <a:pPr lvl="1"/>
            <a:r>
              <a:rPr lang="en-US" dirty="0" smtClean="0"/>
              <a:t>Quid pro quo agreement to go forward, without expectation of major structural changes</a:t>
            </a:r>
          </a:p>
          <a:p>
            <a:pPr lvl="1"/>
            <a:r>
              <a:rPr lang="en-US" dirty="0" smtClean="0">
                <a:solidFill>
                  <a:srgbClr val="000000"/>
                </a:solidFill>
              </a:rPr>
              <a:t>Facilitation </a:t>
            </a:r>
            <a:r>
              <a:rPr lang="en-US" dirty="0">
                <a:solidFill>
                  <a:srgbClr val="000000"/>
                </a:solidFill>
              </a:rPr>
              <a:t>team moved </a:t>
            </a:r>
            <a:r>
              <a:rPr lang="en-US" dirty="0" smtClean="0">
                <a:solidFill>
                  <a:srgbClr val="000000"/>
                </a:solidFill>
              </a:rPr>
              <a:t>from “</a:t>
            </a:r>
            <a:r>
              <a:rPr lang="en-US" dirty="0">
                <a:solidFill>
                  <a:srgbClr val="000000"/>
                </a:solidFill>
              </a:rPr>
              <a:t>facilitators</a:t>
            </a:r>
            <a:r>
              <a:rPr lang="en-US" dirty="0" smtClean="0">
                <a:solidFill>
                  <a:srgbClr val="000000"/>
                </a:solidFill>
              </a:rPr>
              <a:t>” to “mediators” for the negotiations</a:t>
            </a:r>
          </a:p>
          <a:p>
            <a:pPr lvl="1"/>
            <a:r>
              <a:rPr lang="en-US" dirty="0" smtClean="0"/>
              <a:t>Approval of MC to move forward</a:t>
            </a:r>
          </a:p>
          <a:p>
            <a:pPr lvl="1">
              <a:buNone/>
            </a:pPr>
            <a:endParaRPr lang="en-US" dirty="0"/>
          </a:p>
        </p:txBody>
      </p:sp>
    </p:spTree>
    <p:extLst>
      <p:ext uri="{BB962C8B-B14F-4D97-AF65-F5344CB8AC3E}">
        <p14:creationId xmlns:p14="http://schemas.microsoft.com/office/powerpoint/2010/main" val="1771704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239206"/>
          </a:xfrm>
        </p:spPr>
        <p:txBody>
          <a:bodyPr>
            <a:normAutofit fontScale="90000"/>
          </a:bodyPr>
          <a:lstStyle/>
          <a:p>
            <a:r>
              <a:rPr lang="en-US" dirty="0" smtClean="0"/>
              <a:t>Group #3</a:t>
            </a:r>
            <a:br>
              <a:rPr lang="en-US" dirty="0" smtClean="0"/>
            </a:br>
            <a:r>
              <a:rPr lang="en-US" dirty="0" err="1" smtClean="0"/>
              <a:t>Decisionmaking</a:t>
            </a:r>
            <a:r>
              <a:rPr lang="en-US" dirty="0" smtClean="0"/>
              <a:t> Process</a:t>
            </a:r>
            <a:br>
              <a:rPr lang="en-US" dirty="0" smtClean="0"/>
            </a:br>
            <a:r>
              <a:rPr lang="en-US" dirty="0" smtClean="0"/>
              <a:t>What do you recommend?</a:t>
            </a:r>
            <a:br>
              <a:rPr lang="en-US" dirty="0" smtClean="0"/>
            </a:br>
            <a:endParaRPr lang="en-US" dirty="0"/>
          </a:p>
        </p:txBody>
      </p:sp>
    </p:spTree>
    <p:extLst>
      <p:ext uri="{BB962C8B-B14F-4D97-AF65-F5344CB8AC3E}">
        <p14:creationId xmlns:p14="http://schemas.microsoft.com/office/powerpoint/2010/main" val="35793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noFill/>
          <a:ln>
            <a:miter lim="800000"/>
            <a:headEnd/>
            <a:tailEnd/>
          </a:ln>
        </p:spPr>
        <p:txBody>
          <a:bodyPr/>
          <a:lstStyle/>
          <a:p>
            <a:fld id="{D967E477-F53D-B444-973F-E974735D1B63}" type="slidenum">
              <a:rPr lang="en-US">
                <a:latin typeface="Arial" charset="0"/>
              </a:rPr>
              <a:pPr/>
              <a:t>55</a:t>
            </a:fld>
            <a:endParaRPr lang="en-US">
              <a:latin typeface="Arial" charset="0"/>
            </a:endParaRPr>
          </a:p>
        </p:txBody>
      </p:sp>
      <p:sp>
        <p:nvSpPr>
          <p:cNvPr id="60419" name="Title 2"/>
          <p:cNvSpPr>
            <a:spLocks noGrp="1"/>
          </p:cNvSpPr>
          <p:nvPr>
            <p:ph type="title" idx="4294967295"/>
          </p:nvPr>
        </p:nvSpPr>
        <p:spPr>
          <a:xfrm>
            <a:off x="914400" y="152400"/>
            <a:ext cx="8229600" cy="1143000"/>
          </a:xfrm>
        </p:spPr>
        <p:txBody>
          <a:bodyPr>
            <a:normAutofit/>
          </a:bodyPr>
          <a:lstStyle/>
          <a:p>
            <a:pPr eaLnBrk="1" hangingPunct="1"/>
            <a:r>
              <a:rPr lang="en-US" sz="4000" dirty="0" smtClean="0"/>
              <a:t>Phase IIB Issue Scope</a:t>
            </a:r>
            <a:endParaRPr lang="en-US" sz="4000" dirty="0"/>
          </a:p>
        </p:txBody>
      </p:sp>
      <p:graphicFrame>
        <p:nvGraphicFramePr>
          <p:cNvPr id="34" name="Diagram 33"/>
          <p:cNvGraphicFramePr/>
          <p:nvPr/>
        </p:nvGraphicFramePr>
        <p:xfrm>
          <a:off x="457200" y="14478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397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Phase IIB Mediation</a:t>
            </a:r>
            <a:endParaRPr lang="en-US" dirty="0"/>
          </a:p>
        </p:txBody>
      </p:sp>
      <p:sp>
        <p:nvSpPr>
          <p:cNvPr id="3" name="Content Placeholder 2"/>
          <p:cNvSpPr>
            <a:spLocks noGrp="1"/>
          </p:cNvSpPr>
          <p:nvPr>
            <p:ph idx="1"/>
          </p:nvPr>
        </p:nvSpPr>
        <p:spPr>
          <a:xfrm>
            <a:off x="838200" y="3962400"/>
            <a:ext cx="7772400" cy="2057400"/>
          </a:xfrm>
        </p:spPr>
        <p:txBody>
          <a:bodyPr>
            <a:normAutofit fontScale="92500"/>
          </a:bodyPr>
          <a:lstStyle/>
          <a:p>
            <a:pPr lvl="0"/>
            <a:r>
              <a:rPr lang="en-US" sz="2800" dirty="0" smtClean="0"/>
              <a:t>Joint Fact Finding, Interest Identification, and Option Generation (February—April)</a:t>
            </a:r>
          </a:p>
          <a:p>
            <a:pPr lvl="0"/>
            <a:r>
              <a:rPr lang="en-US" sz="2800" dirty="0" smtClean="0"/>
              <a:t>Review Issues and Refine Mediation Plan (early May)</a:t>
            </a:r>
          </a:p>
          <a:p>
            <a:pPr lvl="0"/>
            <a:r>
              <a:rPr lang="en-US" sz="2800" dirty="0" smtClean="0"/>
              <a:t>Mediation (late May-June)</a:t>
            </a:r>
          </a:p>
          <a:p>
            <a:pPr lvl="0"/>
            <a:endParaRPr lang="en-US" sz="2800" dirty="0"/>
          </a:p>
          <a:p>
            <a:pPr lvl="0"/>
            <a:endParaRPr lang="en-US" sz="2800" dirty="0" smtClean="0"/>
          </a:p>
          <a:p>
            <a:pPr lvl="0"/>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F04FDFB0-DAA8-4106-AE6F-3D8EDB6AC5B9}" type="slidenum">
              <a:rPr lang="en-US" smtClean="0"/>
              <a:pPr>
                <a:defRPr/>
              </a:pPr>
              <a:t>56</a:t>
            </a:fld>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1179176497"/>
              </p:ext>
            </p:extLst>
          </p:nvPr>
        </p:nvGraphicFramePr>
        <p:xfrm>
          <a:off x="463830" y="1656304"/>
          <a:ext cx="8458200" cy="1772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9300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Balance of Power Issue Resolution</a:t>
            </a:r>
            <a:endParaRPr lang="en-US" sz="36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Despite intensive mediation, were not able to find a rebalancing of voting and related power issues that created mutual gains</a:t>
            </a:r>
          </a:p>
          <a:p>
            <a:r>
              <a:rPr lang="en-US" dirty="0" smtClean="0"/>
              <a:t>However, were able to partially meet the underlying interests thru the </a:t>
            </a:r>
            <a:r>
              <a:rPr lang="en-US" b="1" dirty="0" smtClean="0"/>
              <a:t>Enhanced Liaison Committee</a:t>
            </a:r>
            <a:r>
              <a:rPr lang="en-US" dirty="0" smtClean="0"/>
              <a:t> between Members and Board—consensus support from Members</a:t>
            </a:r>
          </a:p>
          <a:p>
            <a:r>
              <a:rPr lang="en-US" dirty="0" smtClean="0"/>
              <a:t>Were also able to harness research on alternative voting schemas into </a:t>
            </a:r>
            <a:r>
              <a:rPr lang="en-US" b="1" dirty="0" smtClean="0"/>
              <a:t>strategic polling applications </a:t>
            </a:r>
            <a:r>
              <a:rPr lang="en-US" dirty="0" smtClean="0"/>
              <a:t>within CBIR process</a:t>
            </a:r>
            <a:endParaRPr lang="en-US" dirty="0"/>
          </a:p>
        </p:txBody>
      </p:sp>
    </p:spTree>
    <p:extLst>
      <p:ext uri="{BB962C8B-B14F-4D97-AF65-F5344CB8AC3E}">
        <p14:creationId xmlns:p14="http://schemas.microsoft.com/office/powerpoint/2010/main" val="6281947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162800" cy="1143000"/>
          </a:xfrm>
        </p:spPr>
        <p:txBody>
          <a:bodyPr>
            <a:normAutofit fontScale="90000"/>
          </a:bodyPr>
          <a:lstStyle/>
          <a:p>
            <a:r>
              <a:rPr lang="en-US" sz="3200" dirty="0" smtClean="0"/>
              <a:t>Voting Approaches and Tools for Winnowing Proposals at TFs, Subcommittees and LLSCs</a:t>
            </a:r>
            <a:endParaRPr lang="en-US" sz="3200" dirty="0"/>
          </a:p>
        </p:txBody>
      </p:sp>
      <p:graphicFrame>
        <p:nvGraphicFramePr>
          <p:cNvPr id="4" name="Content Placeholder 3"/>
          <p:cNvGraphicFramePr>
            <a:graphicFrameLocks noGrp="1"/>
          </p:cNvGraphicFramePr>
          <p:nvPr>
            <p:ph idx="1"/>
          </p:nvPr>
        </p:nvGraphicFramePr>
        <p:xfrm>
          <a:off x="1219200" y="827008"/>
          <a:ext cx="6780377" cy="5497592"/>
        </p:xfrm>
        <a:graphic>
          <a:graphicData uri="http://schemas.openxmlformats.org/drawingml/2006/table">
            <a:tbl>
              <a:tblPr firstRow="1" bandRow="1">
                <a:tableStyleId>{5C22544A-7EE6-4342-B048-85BDC9FD1C3A}</a:tableStyleId>
              </a:tblPr>
              <a:tblGrid>
                <a:gridCol w="1371600"/>
                <a:gridCol w="1446956"/>
                <a:gridCol w="1320607"/>
                <a:gridCol w="1320607"/>
                <a:gridCol w="1320607"/>
              </a:tblGrid>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kern="1200" dirty="0" smtClean="0">
                          <a:solidFill>
                            <a:srgbClr val="002060"/>
                          </a:solidFill>
                          <a:latin typeface="+mn-lt"/>
                          <a:ea typeface="+mn-ea"/>
                          <a:cs typeface="+mn-cs"/>
                        </a:rPr>
                        <a:t>Voting</a:t>
                      </a:r>
                      <a:r>
                        <a:rPr lang="en-US" sz="1600" b="1" i="0" u="none" dirty="0" smtClean="0">
                          <a:solidFill>
                            <a:schemeClr val="accent2">
                              <a:lumMod val="50000"/>
                            </a:schemeClr>
                          </a:solidFill>
                        </a:rPr>
                        <a:t> </a:t>
                      </a:r>
                      <a:r>
                        <a:rPr lang="en-US" sz="1600" b="1" i="0" u="none" dirty="0" smtClean="0">
                          <a:solidFill>
                            <a:srgbClr val="002060"/>
                          </a:solidFill>
                        </a:rPr>
                        <a:t>Approaches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400" b="1" u="none" kern="1200" dirty="0" smtClean="0">
                        <a:solidFill>
                          <a:srgbClr val="00206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400" b="1" i="0" u="none"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dirty="0" smtClean="0">
                          <a:solidFill>
                            <a:srgbClr val="002060"/>
                          </a:solidFill>
                        </a:rPr>
                        <a:t>Voting</a:t>
                      </a:r>
                      <a:r>
                        <a:rPr lang="en-US" sz="1600" b="1" i="0" u="none" baseline="0" dirty="0" smtClean="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baseline="0" dirty="0" smtClean="0">
                          <a:solidFill>
                            <a:srgbClr val="002060"/>
                          </a:solidFill>
                        </a:rPr>
                        <a:t>Tools</a:t>
                      </a:r>
                      <a:endParaRPr lang="en-US" sz="1600" i="1" dirty="0"/>
                    </a:p>
                  </a:txBody>
                  <a:tcPr/>
                </a:tc>
                <a:tc>
                  <a:txBody>
                    <a:bodyPr/>
                    <a:lstStyle/>
                    <a:p>
                      <a:pPr algn="r"/>
                      <a:r>
                        <a:rPr lang="en-US" b="0" dirty="0" smtClean="0">
                          <a:solidFill>
                            <a:schemeClr val="bg1"/>
                          </a:solidFill>
                        </a:rPr>
                        <a:t>Plurality</a:t>
                      </a:r>
                      <a:endParaRPr lang="en-US" b="0" dirty="0">
                        <a:solidFill>
                          <a:schemeClr val="bg1"/>
                        </a:solidFill>
                      </a:endParaRPr>
                    </a:p>
                  </a:txBody>
                  <a:tcPr>
                    <a:solidFill>
                      <a:schemeClr val="tx2"/>
                    </a:solidFill>
                  </a:tcPr>
                </a:tc>
                <a:tc>
                  <a:txBody>
                    <a:bodyPr/>
                    <a:lstStyle/>
                    <a:p>
                      <a:pPr algn="r"/>
                      <a:r>
                        <a:rPr lang="en-US" b="0" dirty="0" smtClean="0">
                          <a:solidFill>
                            <a:schemeClr val="bg1"/>
                          </a:solidFill>
                        </a:rPr>
                        <a:t>Approval</a:t>
                      </a:r>
                      <a:endParaRPr lang="en-US" b="0" dirty="0">
                        <a:solidFill>
                          <a:schemeClr val="bg1"/>
                        </a:solidFill>
                      </a:endParaRPr>
                    </a:p>
                  </a:txBody>
                  <a:tcPr>
                    <a:solidFill>
                      <a:schemeClr val="tx2"/>
                    </a:solidFill>
                  </a:tcPr>
                </a:tc>
                <a:tc>
                  <a:txBody>
                    <a:bodyPr/>
                    <a:lstStyle/>
                    <a:p>
                      <a:pPr algn="r"/>
                      <a:r>
                        <a:rPr lang="en-US" b="0" dirty="0" smtClean="0">
                          <a:solidFill>
                            <a:schemeClr val="bg1"/>
                          </a:solidFill>
                        </a:rPr>
                        <a:t>Rank Order</a:t>
                      </a:r>
                      <a:endParaRPr lang="en-US" b="0" dirty="0">
                        <a:solidFill>
                          <a:schemeClr val="bg1"/>
                        </a:solidFill>
                      </a:endParaRPr>
                    </a:p>
                  </a:txBody>
                  <a:tcPr>
                    <a:solidFill>
                      <a:schemeClr val="tx2"/>
                    </a:solidFill>
                  </a:tcPr>
                </a:tc>
                <a:tc>
                  <a:txBody>
                    <a:bodyPr/>
                    <a:lstStyle/>
                    <a:p>
                      <a:pPr algn="r"/>
                      <a:r>
                        <a:rPr lang="en-US" b="0" dirty="0" smtClean="0">
                          <a:solidFill>
                            <a:schemeClr val="bg1"/>
                          </a:solidFill>
                        </a:rPr>
                        <a:t>Preference/</a:t>
                      </a:r>
                    </a:p>
                    <a:p>
                      <a:pPr algn="r"/>
                      <a:r>
                        <a:rPr lang="en-US" b="0" dirty="0" smtClean="0">
                          <a:solidFill>
                            <a:schemeClr val="bg1"/>
                          </a:solidFill>
                        </a:rPr>
                        <a:t>Allocative</a:t>
                      </a:r>
                      <a:endParaRPr lang="en-US" b="0" dirty="0">
                        <a:solidFill>
                          <a:schemeClr val="bg1"/>
                        </a:solidFill>
                      </a:endParaRPr>
                    </a:p>
                  </a:txBody>
                  <a:tcPr>
                    <a:solidFill>
                      <a:schemeClr val="tx2"/>
                    </a:solidFill>
                  </a:tcPr>
                </a:tc>
              </a:tr>
              <a:tr h="916781">
                <a:tc>
                  <a:txBody>
                    <a:bodyPr/>
                    <a:lstStyle/>
                    <a:p>
                      <a:r>
                        <a:rPr lang="en-US" dirty="0" smtClean="0">
                          <a:solidFill>
                            <a:schemeClr val="bg1"/>
                          </a:solidFill>
                        </a:rPr>
                        <a:t>Straw Polling (verbal)</a:t>
                      </a:r>
                      <a:endParaRPr lang="en-US" dirty="0">
                        <a:solidFill>
                          <a:schemeClr val="bg1"/>
                        </a:solidFill>
                      </a:endParaRPr>
                    </a:p>
                  </a:txBody>
                  <a:tcPr>
                    <a:solidFill>
                      <a:schemeClr val="tx2">
                        <a:lumMod val="75000"/>
                      </a:schemeClr>
                    </a:solidFil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 </a:t>
                      </a:r>
                      <a:endParaRPr lang="en-US" dirty="0"/>
                    </a:p>
                  </a:txBody>
                  <a:tcPr/>
                </a:tc>
                <a:tc>
                  <a:txBody>
                    <a:bodyPr/>
                    <a:lstStyle/>
                    <a:p>
                      <a:pPr algn="ctr"/>
                      <a:endParaRPr lang="en-US" dirty="0"/>
                    </a:p>
                  </a:txBody>
                  <a:tcPr/>
                </a:tc>
              </a:tr>
              <a:tr h="1191816">
                <a:tc>
                  <a:txBody>
                    <a:bodyPr/>
                    <a:lstStyle/>
                    <a:p>
                      <a:r>
                        <a:rPr lang="en-US" dirty="0" smtClean="0">
                          <a:solidFill>
                            <a:schemeClr val="bg1"/>
                          </a:solidFill>
                        </a:rPr>
                        <a:t>Nominal Group Method (dots)</a:t>
                      </a:r>
                      <a:endParaRPr lang="en-US" dirty="0">
                        <a:solidFill>
                          <a:schemeClr val="bg1"/>
                        </a:solidFill>
                      </a:endParaRPr>
                    </a:p>
                  </a:txBody>
                  <a:tcPr>
                    <a:solidFill>
                      <a:schemeClr val="tx2">
                        <a:lumMod val="75000"/>
                      </a:schemeClr>
                    </a:solidFill>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641747">
                <a:tc>
                  <a:txBody>
                    <a:bodyPr/>
                    <a:lstStyle/>
                    <a:p>
                      <a:r>
                        <a:rPr lang="en-US" dirty="0" smtClean="0">
                          <a:solidFill>
                            <a:schemeClr val="bg1"/>
                          </a:solidFill>
                        </a:rPr>
                        <a:t>Keypad Polling</a:t>
                      </a:r>
                      <a:endParaRPr lang="en-US" dirty="0">
                        <a:solidFill>
                          <a:schemeClr val="bg1"/>
                        </a:solidFill>
                      </a:endParaRPr>
                    </a:p>
                  </a:txBody>
                  <a:tcPr>
                    <a:solidFill>
                      <a:schemeClr val="tx2">
                        <a:lumMod val="75000"/>
                      </a:schemeClr>
                    </a:solidFil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641747">
                <a:tc>
                  <a:txBody>
                    <a:bodyPr/>
                    <a:lstStyle/>
                    <a:p>
                      <a:r>
                        <a:rPr lang="en-US" dirty="0" smtClean="0">
                          <a:solidFill>
                            <a:schemeClr val="bg1"/>
                          </a:solidFill>
                        </a:rPr>
                        <a:t>Web/Paper</a:t>
                      </a:r>
                      <a:r>
                        <a:rPr lang="en-US" baseline="0" dirty="0" smtClean="0">
                          <a:solidFill>
                            <a:schemeClr val="bg1"/>
                          </a:solidFill>
                        </a:rPr>
                        <a:t> Surveys</a:t>
                      </a:r>
                      <a:endParaRPr lang="en-US" dirty="0">
                        <a:solidFill>
                          <a:schemeClr val="bg1"/>
                        </a:solidFill>
                      </a:endParaRPr>
                    </a:p>
                  </a:txBody>
                  <a:tcPr>
                    <a:solidFill>
                      <a:schemeClr val="tx2">
                        <a:lumMod val="75000"/>
                      </a:schemeClr>
                    </a:solidFil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916781">
                <a:tc>
                  <a:txBody>
                    <a:bodyPr/>
                    <a:lstStyle/>
                    <a:p>
                      <a:r>
                        <a:rPr lang="en-US" dirty="0" smtClean="0">
                          <a:solidFill>
                            <a:schemeClr val="bg1"/>
                          </a:solidFill>
                        </a:rPr>
                        <a:t>Weighted Decision</a:t>
                      </a:r>
                      <a:r>
                        <a:rPr lang="en-US" baseline="0" dirty="0" smtClean="0">
                          <a:solidFill>
                            <a:schemeClr val="bg1"/>
                          </a:solidFill>
                        </a:rPr>
                        <a:t> Matrix</a:t>
                      </a:r>
                      <a:endParaRPr lang="en-US" dirty="0">
                        <a:solidFill>
                          <a:schemeClr val="bg1"/>
                        </a:solidFill>
                      </a:endParaRPr>
                    </a:p>
                  </a:txBody>
                  <a:tcPr>
                    <a:solidFill>
                      <a:schemeClr val="tx2">
                        <a:lumMod val="75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bl>
          </a:graphicData>
        </a:graphic>
      </p:graphicFrame>
      <p:cxnSp>
        <p:nvCxnSpPr>
          <p:cNvPr id="6" name="Straight Arrow Connector 5"/>
          <p:cNvCxnSpPr/>
          <p:nvPr/>
        </p:nvCxnSpPr>
        <p:spPr>
          <a:xfrm rot="5400000">
            <a:off x="2133997" y="1752203"/>
            <a:ext cx="3055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57400" y="990600"/>
            <a:ext cx="381001" cy="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9200" y="1447800"/>
            <a:ext cx="13716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AC976D3-C150-BD48-BE64-079060898A1F}" type="slidenum">
              <a:rPr lang="en-US" smtClean="0"/>
              <a:pPr/>
              <a:t>58</a:t>
            </a:fld>
            <a:endParaRPr lang="en-US"/>
          </a:p>
        </p:txBody>
      </p:sp>
    </p:spTree>
    <p:extLst>
      <p:ext uri="{BB962C8B-B14F-4D97-AF65-F5344CB8AC3E}">
        <p14:creationId xmlns:p14="http://schemas.microsoft.com/office/powerpoint/2010/main" val="3723751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a:bodyPr>
          <a:lstStyle/>
          <a:p>
            <a:r>
              <a:rPr lang="en-US" sz="3600" smtClean="0"/>
              <a:t>Overall Polling Results: Dinner Choices</a:t>
            </a:r>
          </a:p>
        </p:txBody>
      </p:sp>
      <p:sp>
        <p:nvSpPr>
          <p:cNvPr id="4" name="Slide Number Placeholder 3"/>
          <p:cNvSpPr>
            <a:spLocks noGrp="1"/>
          </p:cNvSpPr>
          <p:nvPr>
            <p:ph type="sldNum" sz="quarter" idx="12"/>
          </p:nvPr>
        </p:nvSpPr>
        <p:spPr/>
        <p:txBody>
          <a:bodyPr/>
          <a:lstStyle/>
          <a:p>
            <a:pPr>
              <a:defRPr/>
            </a:pPr>
            <a:fld id="{B8CFD89C-D5E9-44BD-9F5A-082EB3489A03}" type="slidenum">
              <a:rPr lang="en-US"/>
              <a:pPr>
                <a:defRPr/>
              </a:pPr>
              <a:t>59</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86443237"/>
              </p:ext>
            </p:extLst>
          </p:nvPr>
        </p:nvGraphicFramePr>
        <p:xfrm>
          <a:off x="685800" y="1600200"/>
          <a:ext cx="7772400" cy="4462779"/>
        </p:xfrm>
        <a:graphic>
          <a:graphicData uri="http://schemas.openxmlformats.org/drawingml/2006/table">
            <a:tbl>
              <a:tblPr firstRow="1" bandRow="1">
                <a:tableStyleId>{B301B821-A1FF-4177-AEE7-76D212191A09}</a:tableStyleId>
              </a:tblPr>
              <a:tblGrid>
                <a:gridCol w="2590800"/>
                <a:gridCol w="2590800"/>
                <a:gridCol w="2590800"/>
              </a:tblGrid>
              <a:tr h="792480">
                <a:tc>
                  <a:txBody>
                    <a:bodyPr/>
                    <a:lstStyle/>
                    <a:p>
                      <a:pPr algn="l" fontAlgn="b"/>
                      <a:r>
                        <a:rPr lang="en-US" sz="2800" u="none" strike="noStrike" dirty="0"/>
                        <a:t> </a:t>
                      </a:r>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800" u="sng" strike="noStrike" dirty="0" smtClean="0"/>
                        <a:t>First Choice (preferred)</a:t>
                      </a:r>
                      <a:endParaRPr lang="en-US" sz="2800" b="1" i="0" u="sng"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800" u="sng" strike="noStrike" dirty="0" smtClean="0"/>
                        <a:t>Acceptable Choice (can live with)</a:t>
                      </a:r>
                      <a:endParaRPr lang="en-US" sz="2800" b="1" i="0" u="sng"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92480">
                <a:tc>
                  <a:txBody>
                    <a:bodyPr/>
                    <a:lstStyle/>
                    <a:p>
                      <a:pPr algn="l" fontAlgn="b"/>
                      <a:r>
                        <a:rPr lang="en-US" sz="2800" u="none" strike="noStrike" dirty="0" smtClean="0"/>
                        <a:t>Beef</a:t>
                      </a:r>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92480">
                <a:tc>
                  <a:txBody>
                    <a:bodyPr/>
                    <a:lstStyle/>
                    <a:p>
                      <a:pPr algn="l" fontAlgn="b"/>
                      <a:r>
                        <a:rPr lang="en-US" sz="2800" u="none" strike="noStrike" dirty="0" smtClean="0"/>
                        <a:t>Chicken</a:t>
                      </a:r>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92480">
                <a:tc>
                  <a:txBody>
                    <a:bodyPr/>
                    <a:lstStyle/>
                    <a:p>
                      <a:pPr algn="l" fontAlgn="b"/>
                      <a:r>
                        <a:rPr lang="en-US" sz="2800" u="none" strike="noStrike" dirty="0" smtClean="0"/>
                        <a:t>Fish</a:t>
                      </a:r>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92480">
                <a:tc>
                  <a:txBody>
                    <a:bodyPr/>
                    <a:lstStyle/>
                    <a:p>
                      <a:pPr algn="l" fontAlgn="b"/>
                      <a:r>
                        <a:rPr lang="en-US" sz="2800" u="none" strike="noStrike" dirty="0" smtClean="0"/>
                        <a:t>Pork</a:t>
                      </a:r>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800" b="0" i="0" u="none" strike="noStrike" dirty="0">
                        <a:latin typeface="Verdan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785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RGGI</a:t>
            </a:r>
            <a:br>
              <a:rPr lang="en-US" dirty="0" smtClean="0"/>
            </a:br>
            <a:r>
              <a:rPr lang="en-US" sz="3100" dirty="0" smtClean="0"/>
              <a:t>(aka Regional Greenhouse Gas Initiative)</a:t>
            </a:r>
            <a:br>
              <a:rPr lang="en-US" sz="3100" dirty="0" smtClean="0"/>
            </a:br>
            <a:endParaRPr lang="en-US" sz="3100" dirty="0"/>
          </a:p>
        </p:txBody>
      </p:sp>
      <p:sp>
        <p:nvSpPr>
          <p:cNvPr id="3" name="Subtitle 2"/>
          <p:cNvSpPr>
            <a:spLocks noGrp="1"/>
          </p:cNvSpPr>
          <p:nvPr>
            <p:ph type="subTitle" idx="1"/>
          </p:nvPr>
        </p:nvSpPr>
        <p:spPr>
          <a:xfrm>
            <a:off x="1257753" y="4211053"/>
            <a:ext cx="6553200" cy="1096210"/>
          </a:xfrm>
        </p:spPr>
        <p:txBody>
          <a:bodyPr>
            <a:normAutofit/>
          </a:bodyPr>
          <a:lstStyle/>
          <a:p>
            <a:endParaRPr lang="en-US" dirty="0"/>
          </a:p>
        </p:txBody>
      </p:sp>
    </p:spTree>
    <p:extLst>
      <p:ext uri="{BB962C8B-B14F-4D97-AF65-F5344CB8AC3E}">
        <p14:creationId xmlns:p14="http://schemas.microsoft.com/office/powerpoint/2010/main" val="5332035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PJM Specific Matrix/Polling</a:t>
            </a:r>
            <a:endParaRPr lang="en-US" dirty="0"/>
          </a:p>
        </p:txBody>
      </p:sp>
      <p:graphicFrame>
        <p:nvGraphicFramePr>
          <p:cNvPr id="4" name="Table 3"/>
          <p:cNvGraphicFramePr>
            <a:graphicFrameLocks noGrp="1"/>
          </p:cNvGraphicFramePr>
          <p:nvPr/>
        </p:nvGraphicFramePr>
        <p:xfrm>
          <a:off x="457200" y="1992131"/>
          <a:ext cx="8229599" cy="3742100"/>
        </p:xfrm>
        <a:graphic>
          <a:graphicData uri="http://schemas.openxmlformats.org/drawingml/2006/table">
            <a:tbl>
              <a:tblPr/>
              <a:tblGrid>
                <a:gridCol w="602349"/>
                <a:gridCol w="2213634"/>
                <a:gridCol w="1739284"/>
                <a:gridCol w="895995"/>
                <a:gridCol w="1377874"/>
                <a:gridCol w="1400463"/>
              </a:tblGrid>
              <a:tr h="260516">
                <a:tc>
                  <a:txBody>
                    <a:bodyPr/>
                    <a:lstStyle/>
                    <a:p>
                      <a:pPr algn="ctr" fontAlgn="ctr"/>
                      <a:r>
                        <a:rPr lang="en-US" sz="800" b="0" i="0" u="none" strike="noStrike">
                          <a:solidFill>
                            <a:srgbClr val="000000"/>
                          </a:solidFill>
                          <a:effectLst/>
                          <a:latin typeface="Arial"/>
                        </a:rPr>
                        <a:t>Packages*</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rial"/>
                        </a:rPr>
                        <a:t>Description</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rial"/>
                        </a:rPr>
                        <a:t>Voting Items included</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rial"/>
                        </a:rPr>
                        <a:t>Company that created Package</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rial"/>
                        </a:rPr>
                        <a:t>Preferred</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Can live with Package</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ctr"/>
                      <a:r>
                        <a:rPr lang="en-US" sz="900" b="0" i="0" u="none" strike="noStrike">
                          <a:solidFill>
                            <a:srgbClr val="000000"/>
                          </a:solidFill>
                          <a:effectLst/>
                          <a:latin typeface="Arial"/>
                        </a:rPr>
                        <a:t>1</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No Change</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3A, 4A, 5A, 6A,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PJM</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27</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Arial"/>
                        </a:rPr>
                        <a:t>59</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6305">
                <a:tc>
                  <a:txBody>
                    <a:bodyPr/>
                    <a:lstStyle/>
                    <a:p>
                      <a:pPr algn="ctr" fontAlgn="ctr"/>
                      <a:r>
                        <a:rPr lang="en-US" sz="900" b="0" i="0" u="none" strike="noStrike">
                          <a:solidFill>
                            <a:srgbClr val="000000"/>
                          </a:solidFill>
                          <a:effectLst/>
                          <a:latin typeface="Arial"/>
                        </a:rPr>
                        <a:t>2</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Capability Reduction</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3A, 4A, 5A, 6C,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Member</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34</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ctr"/>
                      <a:r>
                        <a:rPr lang="en-US" sz="900" b="0" i="0" u="none" strike="noStrike">
                          <a:solidFill>
                            <a:srgbClr val="000000"/>
                          </a:solidFill>
                          <a:effectLst/>
                          <a:latin typeface="Arial"/>
                        </a:rPr>
                        <a:t>3</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Seasonal 1 - 15 day outage modeling</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3B, 4E-3, 5A, 6A,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PJM</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42</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ctr"/>
                      <a:r>
                        <a:rPr lang="en-US" sz="900" b="0" i="0" u="none" strike="noStrike">
                          <a:solidFill>
                            <a:srgbClr val="000000"/>
                          </a:solidFill>
                          <a:effectLst/>
                          <a:latin typeface="Arial"/>
                        </a:rPr>
                        <a:t>5</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Hybrid 1</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3C, 4A, 5A, 6A,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PJM</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34</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ctr"/>
                      <a:r>
                        <a:rPr lang="en-US" sz="900" b="0" i="0" u="none" strike="noStrike">
                          <a:solidFill>
                            <a:srgbClr val="000000"/>
                          </a:solidFill>
                          <a:effectLst/>
                          <a:latin typeface="Arial"/>
                        </a:rPr>
                        <a:t>6</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Hybrid 2</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3D, 4A, 5A, 6A,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PJM</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1</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47</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6305">
                <a:tc>
                  <a:txBody>
                    <a:bodyPr/>
                    <a:lstStyle/>
                    <a:p>
                      <a:pPr algn="ctr" fontAlgn="ctr"/>
                      <a:r>
                        <a:rPr lang="en-US" sz="900" b="0" i="0" u="none" strike="noStrike">
                          <a:solidFill>
                            <a:srgbClr val="000000"/>
                          </a:solidFill>
                          <a:effectLst/>
                          <a:latin typeface="Arial"/>
                        </a:rPr>
                        <a:t>7</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Funding 1 - Marginal Loss</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3A, 4A, 5A, 6A, 7B-1, 7C</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PJM</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11</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Arial"/>
                        </a:rPr>
                        <a:t>26</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6657">
                <a:tc>
                  <a:txBody>
                    <a:bodyPr/>
                    <a:lstStyle/>
                    <a:p>
                      <a:pPr algn="ctr" fontAlgn="ctr"/>
                      <a:r>
                        <a:rPr lang="en-US" sz="900" b="0" i="0" u="none" strike="noStrike">
                          <a:solidFill>
                            <a:srgbClr val="000000"/>
                          </a:solidFill>
                          <a:effectLst/>
                          <a:latin typeface="Arial"/>
                        </a:rPr>
                        <a:t>8</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Funding 2 - Balancing Congestion charged/credited to Load</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3A, 4A, 5A, 6A, 7E</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PJM</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3</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21</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657">
                <a:tc>
                  <a:txBody>
                    <a:bodyPr/>
                    <a:lstStyle/>
                    <a:p>
                      <a:pPr algn="ctr" fontAlgn="ctr"/>
                      <a:r>
                        <a:rPr lang="en-US" sz="900" b="0" i="0" u="none" strike="noStrike">
                          <a:solidFill>
                            <a:srgbClr val="000000"/>
                          </a:solidFill>
                          <a:effectLst/>
                          <a:latin typeface="Arial"/>
                        </a:rPr>
                        <a:t>10</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Hybrid 2 and Modified Annual outage modeling</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3D, 4B, 5A, 6A,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PJM</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31</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ctr"/>
                      <a:r>
                        <a:rPr lang="en-US" sz="900" b="0" i="0" u="none" strike="noStrike">
                          <a:solidFill>
                            <a:srgbClr val="000000"/>
                          </a:solidFill>
                          <a:effectLst/>
                          <a:latin typeface="Arial"/>
                        </a:rPr>
                        <a:t>11</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Funding 3 - Hybrid Marginal Loss</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3A, 4A, 5A, 6A, 7B-2, 7C</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PJM</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4</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21</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ctr"/>
                      <a:r>
                        <a:rPr lang="en-US" sz="900" b="0" i="0" u="none" strike="noStrike">
                          <a:solidFill>
                            <a:srgbClr val="000000"/>
                          </a:solidFill>
                          <a:effectLst/>
                          <a:latin typeface="Arial"/>
                        </a:rPr>
                        <a:t>12</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Seasonal 3 </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3B, 4B, 5E-2, 6A,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Member</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31</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b"/>
                      <a:r>
                        <a:rPr lang="en-US" sz="900" b="0" i="0" u="none" strike="noStrike">
                          <a:solidFill>
                            <a:srgbClr val="000000"/>
                          </a:solidFill>
                          <a:effectLst/>
                          <a:latin typeface="Arial"/>
                        </a:rPr>
                        <a:t>13</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a:rPr>
                        <a:t>Seasonal 4</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3B, 4B, 5E-2, 6A, 7E</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Member</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2</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35</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b"/>
                      <a:r>
                        <a:rPr lang="en-US" sz="900" b="0" i="0" u="none" strike="noStrike">
                          <a:solidFill>
                            <a:srgbClr val="000000"/>
                          </a:solidFill>
                          <a:effectLst/>
                          <a:latin typeface="Arial"/>
                        </a:rPr>
                        <a:t>17</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Arial"/>
                        </a:rPr>
                        <a:t>Hybrid 3</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3C, 4B, 5A, 6A,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Member</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4</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27</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b"/>
                      <a:r>
                        <a:rPr lang="en-US" sz="900" b="0" i="0" u="none" strike="noStrike">
                          <a:solidFill>
                            <a:srgbClr val="000000"/>
                          </a:solidFill>
                          <a:effectLst/>
                          <a:latin typeface="Arial"/>
                        </a:rPr>
                        <a:t>18</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000000"/>
                          </a:solidFill>
                          <a:effectLst/>
                          <a:latin typeface="Arial"/>
                        </a:rPr>
                        <a:t>Hybrid 4</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3D, 4B, 5A, 6A,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Member</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30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b"/>
                      <a:r>
                        <a:rPr lang="en-US" sz="900" b="0" i="0" u="none" strike="noStrike">
                          <a:solidFill>
                            <a:srgbClr val="000000"/>
                          </a:solidFill>
                          <a:effectLst/>
                          <a:latin typeface="Arial"/>
                        </a:rPr>
                        <a:t>19</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a:rPr>
                        <a:t>Hybrid 5</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3D, 4A, 5A, 6A, 7B-1, 7E, 7F</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Member</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17</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Arial"/>
                        </a:rPr>
                        <a:t>27</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05">
                <a:tc>
                  <a:txBody>
                    <a:bodyPr/>
                    <a:lstStyle/>
                    <a:p>
                      <a:pPr algn="ctr" fontAlgn="b"/>
                      <a:r>
                        <a:rPr lang="en-US" sz="900" b="0" i="0" u="none" strike="noStrike">
                          <a:solidFill>
                            <a:srgbClr val="000000"/>
                          </a:solidFill>
                          <a:effectLst/>
                          <a:latin typeface="Arial"/>
                        </a:rPr>
                        <a:t>20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a:rPr>
                        <a:t>Capability Reduction 2</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3A, 4A, 5E-1, 6C, 7A</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Member</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14</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Arial"/>
                        </a:rPr>
                        <a:t>58</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6305">
                <a:tc>
                  <a:txBody>
                    <a:bodyPr/>
                    <a:lstStyle/>
                    <a:p>
                      <a:pPr algn="ctr" fontAlgn="b"/>
                      <a:r>
                        <a:rPr lang="en-US" sz="900" b="0" i="0" u="none" strike="noStrike">
                          <a:solidFill>
                            <a:srgbClr val="000000"/>
                          </a:solidFill>
                          <a:effectLst/>
                          <a:latin typeface="Arial"/>
                        </a:rPr>
                        <a:t>23</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a:rPr>
                        <a:t>Seasonal/Hybrid</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3B, 3D, 4E-3,5E,6A,7F</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Arial"/>
                        </a:rPr>
                        <a:t> </a:t>
                      </a:r>
                    </a:p>
                  </a:txBody>
                  <a:tcPr marL="7529" marR="7529" marT="7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effectLst/>
                          <a:latin typeface="Arial"/>
                        </a:rPr>
                        <a:t>18</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a:rPr>
                        <a:t>30</a:t>
                      </a:r>
                    </a:p>
                  </a:txBody>
                  <a:tcPr marL="7529" marR="7529" marT="7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9150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  September 2010 to Present</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9203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Identifying key PJM leader </a:t>
            </a:r>
            <a:r>
              <a:rPr lang="en-US" b="1" dirty="0"/>
              <a:t>sponsors</a:t>
            </a:r>
            <a:r>
              <a:rPr lang="en-US" dirty="0"/>
              <a:t> and Member </a:t>
            </a:r>
            <a:r>
              <a:rPr lang="en-US" dirty="0" smtClean="0"/>
              <a:t>sponsors</a:t>
            </a:r>
          </a:p>
          <a:p>
            <a:r>
              <a:rPr lang="en-US" dirty="0" smtClean="0"/>
              <a:t>Finalization of </a:t>
            </a:r>
            <a:r>
              <a:rPr lang="en-US" b="1" dirty="0" smtClean="0"/>
              <a:t>New Stakeholder Manual</a:t>
            </a:r>
          </a:p>
          <a:p>
            <a:pPr lvl="1"/>
            <a:r>
              <a:rPr lang="en-US" dirty="0" smtClean="0"/>
              <a:t>Complete procedures rewrite in detail</a:t>
            </a:r>
          </a:p>
          <a:p>
            <a:r>
              <a:rPr lang="en-US" b="1" dirty="0" smtClean="0"/>
              <a:t>Phased Roll-Out </a:t>
            </a:r>
            <a:r>
              <a:rPr lang="en-US" dirty="0" smtClean="0"/>
              <a:t>of procedural changes</a:t>
            </a:r>
          </a:p>
          <a:p>
            <a:r>
              <a:rPr lang="en-US" dirty="0" smtClean="0"/>
              <a:t>Creation of on-going </a:t>
            </a:r>
            <a:r>
              <a:rPr lang="en-US" b="1" dirty="0" smtClean="0"/>
              <a:t>Implementation Team </a:t>
            </a:r>
            <a:r>
              <a:rPr lang="en-US" dirty="0" smtClean="0"/>
              <a:t>(Key GAST Member leaders and PJM point person and facilitators)</a:t>
            </a:r>
          </a:p>
          <a:p>
            <a:pPr lvl="1"/>
            <a:r>
              <a:rPr lang="en-US" dirty="0" smtClean="0">
                <a:solidFill>
                  <a:srgbClr val="000000"/>
                </a:solidFill>
              </a:rPr>
              <a:t>Weekly calls for 2 years to review roll-out progress, and trouble-shoot implementation issues and problems, suggest refinements</a:t>
            </a:r>
          </a:p>
          <a:p>
            <a:r>
              <a:rPr lang="en-US" dirty="0" smtClean="0"/>
              <a:t>Periodic Member meetings to </a:t>
            </a:r>
            <a:r>
              <a:rPr lang="en-US" b="1" dirty="0" smtClean="0"/>
              <a:t>review process </a:t>
            </a:r>
            <a:r>
              <a:rPr lang="en-US" dirty="0" smtClean="0"/>
              <a:t>improvements and their implementation</a:t>
            </a:r>
          </a:p>
          <a:p>
            <a:endParaRPr lang="en-US" dirty="0" smtClean="0"/>
          </a:p>
          <a:p>
            <a:pPr>
              <a:buNone/>
            </a:pPr>
            <a:endParaRPr lang="en-US" dirty="0"/>
          </a:p>
        </p:txBody>
      </p:sp>
      <p:sp>
        <p:nvSpPr>
          <p:cNvPr id="2" name="Title 1"/>
          <p:cNvSpPr>
            <a:spLocks noGrp="1"/>
          </p:cNvSpPr>
          <p:nvPr>
            <p:ph type="title"/>
          </p:nvPr>
        </p:nvSpPr>
        <p:spPr/>
        <p:txBody>
          <a:bodyPr>
            <a:normAutofit fontScale="90000"/>
          </a:bodyPr>
          <a:lstStyle/>
          <a:p>
            <a:r>
              <a:rPr lang="en-US" dirty="0" smtClean="0"/>
              <a:t>Phase IV:  Implementation </a:t>
            </a:r>
            <a:r>
              <a:rPr lang="en-US" dirty="0" smtClean="0">
                <a:solidFill>
                  <a:srgbClr val="000000"/>
                </a:solidFill>
              </a:rPr>
              <a:t>&amp; Training</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69807527-C89B-4F61-A6ED-A110CFEE073A}" type="slidenum">
              <a:rPr lang="en-US" smtClean="0"/>
              <a:pPr/>
              <a:t>62</a:t>
            </a:fld>
            <a:endParaRPr lang="en-US"/>
          </a:p>
        </p:txBody>
      </p:sp>
    </p:spTree>
    <p:extLst>
      <p:ext uri="{BB962C8B-B14F-4D97-AF65-F5344CB8AC3E}">
        <p14:creationId xmlns:p14="http://schemas.microsoft.com/office/powerpoint/2010/main" val="38670596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Phase IV:  </a:t>
            </a:r>
            <a:r>
              <a:rPr lang="en-US" dirty="0" smtClean="0"/>
              <a:t>Implementation &amp; Training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Training</a:t>
            </a:r>
          </a:p>
          <a:p>
            <a:pPr lvl="1"/>
            <a:r>
              <a:rPr lang="en-US" dirty="0"/>
              <a:t>Manual procedures </a:t>
            </a:r>
            <a:r>
              <a:rPr lang="en-US" dirty="0">
                <a:solidFill>
                  <a:srgbClr val="000000"/>
                </a:solidFill>
              </a:rPr>
              <a:t>(Members and </a:t>
            </a:r>
            <a:r>
              <a:rPr lang="en-US" dirty="0" smtClean="0">
                <a:solidFill>
                  <a:srgbClr val="000000"/>
                </a:solidFill>
              </a:rPr>
              <a:t>PJM staff</a:t>
            </a:r>
            <a:r>
              <a:rPr lang="en-US" dirty="0">
                <a:solidFill>
                  <a:srgbClr val="000000"/>
                </a:solidFill>
              </a:rPr>
              <a:t>)</a:t>
            </a:r>
          </a:p>
          <a:p>
            <a:pPr lvl="1"/>
            <a:r>
              <a:rPr lang="en-US" dirty="0">
                <a:solidFill>
                  <a:srgbClr val="000000"/>
                </a:solidFill>
              </a:rPr>
              <a:t>Mutual gains negotiation (Members and </a:t>
            </a:r>
            <a:r>
              <a:rPr lang="en-US" dirty="0" smtClean="0">
                <a:solidFill>
                  <a:srgbClr val="000000"/>
                </a:solidFill>
              </a:rPr>
              <a:t>PJM staff</a:t>
            </a:r>
            <a:r>
              <a:rPr lang="en-US" dirty="0">
                <a:solidFill>
                  <a:srgbClr val="000000"/>
                </a:solidFill>
              </a:rPr>
              <a:t>)</a:t>
            </a:r>
          </a:p>
          <a:p>
            <a:pPr lvl="1"/>
            <a:r>
              <a:rPr lang="en-US" dirty="0">
                <a:solidFill>
                  <a:srgbClr val="000000"/>
                </a:solidFill>
              </a:rPr>
              <a:t>Facilitation (PJM staff facilitators)</a:t>
            </a:r>
          </a:p>
          <a:p>
            <a:pPr lvl="1"/>
            <a:r>
              <a:rPr lang="en-US" dirty="0">
                <a:solidFill>
                  <a:srgbClr val="000000"/>
                </a:solidFill>
              </a:rPr>
              <a:t>Dealing with difficult conversations (PJM staff facilitators)</a:t>
            </a:r>
          </a:p>
          <a:p>
            <a:r>
              <a:rPr lang="en-US" dirty="0">
                <a:solidFill>
                  <a:srgbClr val="000000"/>
                </a:solidFill>
              </a:rPr>
              <a:t>Monthly </a:t>
            </a:r>
            <a:r>
              <a:rPr lang="en-US" b="1" dirty="0" smtClean="0">
                <a:solidFill>
                  <a:srgbClr val="000000"/>
                </a:solidFill>
              </a:rPr>
              <a:t>coaching</a:t>
            </a:r>
            <a:r>
              <a:rPr lang="en-US" dirty="0" smtClean="0">
                <a:solidFill>
                  <a:srgbClr val="000000"/>
                </a:solidFill>
              </a:rPr>
              <a:t> </a:t>
            </a:r>
            <a:r>
              <a:rPr lang="en-US" dirty="0">
                <a:solidFill>
                  <a:srgbClr val="000000"/>
                </a:solidFill>
              </a:rPr>
              <a:t>sessions for </a:t>
            </a:r>
            <a:r>
              <a:rPr lang="en-US" dirty="0" smtClean="0">
                <a:solidFill>
                  <a:srgbClr val="000000"/>
                </a:solidFill>
              </a:rPr>
              <a:t>PJM facilitation staff</a:t>
            </a:r>
            <a:endParaRPr lang="en-US" dirty="0">
              <a:solidFill>
                <a:srgbClr val="000000"/>
              </a:solidFill>
            </a:endParaRPr>
          </a:p>
          <a:p>
            <a:pPr lvl="1"/>
            <a:r>
              <a:rPr lang="en-US" dirty="0">
                <a:solidFill>
                  <a:srgbClr val="000000"/>
                </a:solidFill>
              </a:rPr>
              <a:t>Key areas such as </a:t>
            </a:r>
            <a:r>
              <a:rPr lang="en-US" dirty="0" smtClean="0">
                <a:solidFill>
                  <a:srgbClr val="000000"/>
                </a:solidFill>
              </a:rPr>
              <a:t>CBIR matrix </a:t>
            </a:r>
            <a:r>
              <a:rPr lang="en-US" dirty="0">
                <a:solidFill>
                  <a:srgbClr val="000000"/>
                </a:solidFill>
              </a:rPr>
              <a:t>development, polling, resolving difficult </a:t>
            </a:r>
            <a:r>
              <a:rPr lang="en-US" dirty="0" smtClean="0">
                <a:solidFill>
                  <a:srgbClr val="000000"/>
                </a:solidFill>
              </a:rPr>
              <a:t>issues, facilitation ethics</a:t>
            </a:r>
            <a:endParaRPr lang="en-US" dirty="0">
              <a:solidFill>
                <a:srgbClr val="000000"/>
              </a:solidFill>
            </a:endParaRPr>
          </a:p>
          <a:p>
            <a:pPr lvl="1"/>
            <a:r>
              <a:rPr lang="en-US" dirty="0">
                <a:solidFill>
                  <a:srgbClr val="000000"/>
                </a:solidFill>
              </a:rPr>
              <a:t>Staff bring examples and problems to obtain</a:t>
            </a:r>
            <a:r>
              <a:rPr lang="en-US" dirty="0"/>
              <a:t> feedback</a:t>
            </a:r>
          </a:p>
          <a:p>
            <a:pPr lvl="1"/>
            <a:r>
              <a:rPr lang="en-US" dirty="0"/>
              <a:t>“Nuts and bolts” issues addressed </a:t>
            </a:r>
            <a:r>
              <a:rPr lang="en-US" dirty="0" smtClean="0"/>
              <a:t>each session</a:t>
            </a:r>
          </a:p>
          <a:p>
            <a:r>
              <a:rPr lang="en-US" b="1" dirty="0" smtClean="0"/>
              <a:t>Building a Roster</a:t>
            </a:r>
          </a:p>
          <a:p>
            <a:pPr lvl="1"/>
            <a:r>
              <a:rPr lang="en-US" dirty="0" smtClean="0"/>
              <a:t>Creating, building, and improving the facilitation talent of a core set of staff</a:t>
            </a:r>
            <a:endParaRPr lang="en-US" dirty="0"/>
          </a:p>
          <a:p>
            <a:endParaRPr lang="en-US" dirty="0"/>
          </a:p>
        </p:txBody>
      </p:sp>
    </p:spTree>
    <p:extLst>
      <p:ext uri="{BB962C8B-B14F-4D97-AF65-F5344CB8AC3E}">
        <p14:creationId xmlns:p14="http://schemas.microsoft.com/office/powerpoint/2010/main" val="45077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descr="Large confetti"/>
          <p:cNvSpPr>
            <a:spLocks noGrp="1" noChangeArrowheads="1"/>
          </p:cNvSpPr>
          <p:nvPr>
            <p:ph type="title"/>
          </p:nvPr>
        </p:nvSpPr>
        <p:spPr/>
        <p:txBody>
          <a:bodyPr/>
          <a:lstStyle/>
          <a:p>
            <a:pPr eaLnBrk="1" fontAlgn="auto" hangingPunct="1">
              <a:spcAft>
                <a:spcPts val="0"/>
              </a:spcAft>
              <a:defRPr/>
            </a:pPr>
            <a:r>
              <a:rPr lang="en-US" smtClean="0">
                <a:ea typeface="+mj-ea"/>
                <a:cs typeface="+mj-cs"/>
              </a:rPr>
              <a:t>RGGI History</a:t>
            </a:r>
          </a:p>
        </p:txBody>
      </p:sp>
      <p:sp>
        <p:nvSpPr>
          <p:cNvPr id="22529" name="Rectangle 3"/>
          <p:cNvSpPr>
            <a:spLocks noGrp="1" noChangeArrowheads="1"/>
          </p:cNvSpPr>
          <p:nvPr>
            <p:ph idx="1"/>
          </p:nvPr>
        </p:nvSpPr>
        <p:spPr/>
        <p:txBody>
          <a:bodyPr>
            <a:normAutofit fontScale="85000" lnSpcReduction="20000"/>
          </a:bodyPr>
          <a:lstStyle/>
          <a:p>
            <a:pPr eaLnBrk="1" hangingPunct="1"/>
            <a:r>
              <a:rPr lang="en-US" dirty="0" smtClean="0">
                <a:latin typeface="Lucida Sans Unicode" charset="0"/>
                <a:ea typeface="ＭＳ Ｐゴシック" charset="0"/>
              </a:rPr>
              <a:t>2003</a:t>
            </a:r>
            <a:r>
              <a:rPr lang="en-US" dirty="0">
                <a:latin typeface="Lucida Sans Unicode" charset="0"/>
                <a:ea typeface="ＭＳ Ｐゴシック" charset="0"/>
              </a:rPr>
              <a:t>, NY Governor George Pataki </a:t>
            </a:r>
            <a:r>
              <a:rPr lang="en-US" dirty="0" smtClean="0">
                <a:latin typeface="Lucida Sans Unicode" charset="0"/>
                <a:ea typeface="ＭＳ Ｐゴシック" charset="0"/>
              </a:rPr>
              <a:t>invites Northeast and Mid-Atlantic Governors to join RGGI</a:t>
            </a:r>
            <a:endParaRPr lang="en-US" dirty="0">
              <a:latin typeface="Lucida Sans Unicode" charset="0"/>
              <a:ea typeface="ＭＳ Ｐゴシック" charset="0"/>
            </a:endParaRPr>
          </a:p>
          <a:p>
            <a:pPr eaLnBrk="1" hangingPunct="1"/>
            <a:r>
              <a:rPr lang="en-US" dirty="0" smtClean="0">
                <a:latin typeface="Lucida Sans Unicode" charset="0"/>
                <a:ea typeface="ＭＳ Ｐゴシック" charset="0"/>
              </a:rPr>
              <a:t>Nine states join (plus MD/PA observers)</a:t>
            </a:r>
          </a:p>
          <a:p>
            <a:pPr eaLnBrk="1" hangingPunct="1"/>
            <a:r>
              <a:rPr lang="en-US" dirty="0" smtClean="0">
                <a:latin typeface="Lucida Sans Unicode" charset="0"/>
                <a:ea typeface="ＭＳ Ｐゴシック" charset="0"/>
              </a:rPr>
              <a:t>Establish regional stakeholder process as “sounding board”</a:t>
            </a:r>
          </a:p>
          <a:p>
            <a:pPr eaLnBrk="1" hangingPunct="1"/>
            <a:r>
              <a:rPr lang="en-US" dirty="0" smtClean="0">
                <a:latin typeface="Lucida Sans Unicode" charset="0"/>
                <a:ea typeface="ＭＳ Ｐゴシック" charset="0"/>
              </a:rPr>
              <a:t>2005 MOU; 2006 Model Rule</a:t>
            </a:r>
          </a:p>
          <a:p>
            <a:pPr eaLnBrk="1" hangingPunct="1"/>
            <a:r>
              <a:rPr lang="en-US" dirty="0" smtClean="0">
                <a:latin typeface="Lucida Sans Unicode" charset="0"/>
                <a:ea typeface="ＭＳ Ｐゴシック" charset="0"/>
              </a:rPr>
              <a:t>2009 RGGI kicks in (New England, NY, DE, MD, &amp; NJ (NJ drops out in 2012))</a:t>
            </a:r>
          </a:p>
          <a:p>
            <a:pPr eaLnBrk="1" hangingPunct="1"/>
            <a:r>
              <a:rPr lang="en-US" dirty="0" smtClean="0">
                <a:latin typeface="Lucida Sans Unicode" charset="0"/>
                <a:ea typeface="ＭＳ Ｐゴシック" charset="0"/>
              </a:rPr>
              <a:t>2013 States agree to reduce cap 45%</a:t>
            </a:r>
          </a:p>
          <a:p>
            <a:pPr eaLnBrk="1" hangingPunct="1"/>
            <a:r>
              <a:rPr lang="en-US" dirty="0" smtClean="0">
                <a:latin typeface="Lucida Sans Unicode" charset="0"/>
                <a:ea typeface="ＭＳ Ｐゴシック" charset="0"/>
              </a:rPr>
              <a:t>2016 Undergoing 2</a:t>
            </a:r>
            <a:r>
              <a:rPr lang="en-US" baseline="30000" dirty="0" smtClean="0">
                <a:latin typeface="Lucida Sans Unicode" charset="0"/>
                <a:ea typeface="ＭＳ Ｐゴシック" charset="0"/>
              </a:rPr>
              <a:t>nd</a:t>
            </a:r>
            <a:r>
              <a:rPr lang="en-US" dirty="0" smtClean="0">
                <a:latin typeface="Lucida Sans Unicode" charset="0"/>
                <a:ea typeface="ＭＳ Ｐゴシック" charset="0"/>
              </a:rPr>
              <a:t> 3 year review</a:t>
            </a:r>
          </a:p>
          <a:p>
            <a:pPr eaLnBrk="1" hangingPunct="1"/>
            <a:endParaRPr lang="en-US" dirty="0">
              <a:latin typeface="Lucida Sans Unicode" charset="0"/>
              <a:ea typeface="ＭＳ Ｐゴシック" charset="0"/>
            </a:endParaRPr>
          </a:p>
        </p:txBody>
      </p:sp>
      <p:sp>
        <p:nvSpPr>
          <p:cNvPr id="225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07E31A-5960-8444-9321-A71AD986C5DD}" type="slidenum">
              <a:rPr lang="en-US" sz="1000"/>
              <a:pPr eaLnBrk="1" hangingPunct="1"/>
              <a:t>7</a:t>
            </a:fld>
            <a:endParaRPr lang="en-US" sz="1000"/>
          </a:p>
        </p:txBody>
      </p:sp>
    </p:spTree>
    <p:extLst>
      <p:ext uri="{BB962C8B-B14F-4D97-AF65-F5344CB8AC3E}">
        <p14:creationId xmlns:p14="http://schemas.microsoft.com/office/powerpoint/2010/main" val="2318218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descr="Large confetti"/>
          <p:cNvSpPr>
            <a:spLocks noGrp="1" noChangeArrowheads="1"/>
          </p:cNvSpPr>
          <p:nvPr>
            <p:ph type="title"/>
          </p:nvPr>
        </p:nvSpPr>
        <p:spPr/>
        <p:txBody>
          <a:bodyPr>
            <a:normAutofit fontScale="90000"/>
          </a:bodyPr>
          <a:lstStyle/>
          <a:p>
            <a:pPr eaLnBrk="1" fontAlgn="auto" hangingPunct="1">
              <a:spcAft>
                <a:spcPts val="0"/>
              </a:spcAft>
              <a:defRPr/>
            </a:pPr>
            <a:r>
              <a:rPr lang="en-US" dirty="0" smtClean="0">
                <a:ea typeface="+mj-ea"/>
                <a:cs typeface="+mj-cs"/>
              </a:rPr>
              <a:t>Original RGGI Policy Development Structure</a:t>
            </a:r>
          </a:p>
        </p:txBody>
      </p:sp>
      <p:sp>
        <p:nvSpPr>
          <p:cNvPr id="26625" name="Rectangle 3"/>
          <p:cNvSpPr>
            <a:spLocks noGrp="1" noChangeArrowheads="1"/>
          </p:cNvSpPr>
          <p:nvPr>
            <p:ph idx="1"/>
          </p:nvPr>
        </p:nvSpPr>
        <p:spPr/>
        <p:txBody>
          <a:bodyPr>
            <a:normAutofit fontScale="92500" lnSpcReduction="20000"/>
          </a:bodyPr>
          <a:lstStyle/>
          <a:p>
            <a:pPr eaLnBrk="1" hangingPunct="1"/>
            <a:r>
              <a:rPr lang="en-US" sz="2800" dirty="0">
                <a:latin typeface="Lucida Sans Unicode" charset="0"/>
                <a:ea typeface="ＭＳ Ｐゴシック" charset="0"/>
              </a:rPr>
              <a:t>Staff Working Group</a:t>
            </a:r>
            <a:r>
              <a:rPr lang="en-US" sz="2800" dirty="0" smtClean="0">
                <a:latin typeface="Lucida Sans Unicode" charset="0"/>
                <a:ea typeface="ＭＳ Ｐゴシック" charset="0"/>
              </a:rPr>
              <a:t>—environmental </a:t>
            </a:r>
            <a:r>
              <a:rPr lang="en-US" sz="2800" dirty="0">
                <a:latin typeface="Lucida Sans Unicode" charset="0"/>
                <a:ea typeface="ＭＳ Ｐゴシック" charset="0"/>
              </a:rPr>
              <a:t>and energy </a:t>
            </a:r>
            <a:r>
              <a:rPr lang="en-US" sz="2800" dirty="0" smtClean="0">
                <a:latin typeface="Lucida Sans Unicode" charset="0"/>
                <a:ea typeface="ＭＳ Ｐゴシック" charset="0"/>
              </a:rPr>
              <a:t>agencies in each state</a:t>
            </a:r>
            <a:endParaRPr lang="en-US" sz="2800" dirty="0">
              <a:latin typeface="Lucida Sans Unicode" charset="0"/>
              <a:ea typeface="ＭＳ Ｐゴシック" charset="0"/>
            </a:endParaRPr>
          </a:p>
          <a:p>
            <a:pPr eaLnBrk="1" hangingPunct="1"/>
            <a:r>
              <a:rPr lang="en-US" sz="2800" dirty="0" smtClean="0">
                <a:latin typeface="Lucida Sans Unicode" charset="0"/>
                <a:ea typeface="ＭＳ Ｐゴシック" charset="0"/>
              </a:rPr>
              <a:t>Regional </a:t>
            </a:r>
            <a:r>
              <a:rPr lang="en-US" sz="2800" dirty="0">
                <a:latin typeface="Lucida Sans Unicode" charset="0"/>
                <a:ea typeface="ＭＳ Ｐゴシック" charset="0"/>
              </a:rPr>
              <a:t>Stakeholder Group as </a:t>
            </a:r>
            <a:r>
              <a:rPr lang="ja-JP" altLang="en-US" sz="2800" dirty="0">
                <a:latin typeface="Lucida Sans Unicode" charset="0"/>
                <a:ea typeface="ＭＳ Ｐゴシック" charset="0"/>
              </a:rPr>
              <a:t>“</a:t>
            </a:r>
            <a:r>
              <a:rPr lang="en-US" altLang="ja-JP" sz="2800" dirty="0">
                <a:latin typeface="Lucida Sans Unicode" charset="0"/>
                <a:ea typeface="ＭＳ Ｐゴシック" charset="0"/>
              </a:rPr>
              <a:t>sounding board</a:t>
            </a:r>
            <a:r>
              <a:rPr lang="ja-JP" altLang="en-US" sz="2800" dirty="0" smtClean="0">
                <a:latin typeface="Lucida Sans Unicode" charset="0"/>
                <a:ea typeface="ＭＳ Ｐゴシック" charset="0"/>
              </a:rPr>
              <a:t>”</a:t>
            </a:r>
            <a:endParaRPr lang="en-US" altLang="ja-JP" sz="2800" dirty="0">
              <a:latin typeface="Lucida Sans Unicode" charset="0"/>
              <a:ea typeface="ＭＳ Ｐゴシック" charset="0"/>
            </a:endParaRPr>
          </a:p>
          <a:p>
            <a:pPr lvl="1"/>
            <a:r>
              <a:rPr lang="en-US" altLang="ja-JP" sz="2400" dirty="0" smtClean="0">
                <a:latin typeface="Lucida Sans Unicode" charset="0"/>
                <a:ea typeface="ＭＳ Ｐゴシック" charset="0"/>
              </a:rPr>
              <a:t>23 Members—Energy Companies; </a:t>
            </a:r>
            <a:r>
              <a:rPr lang="en-US" altLang="ja-JP" sz="2400" dirty="0" err="1" smtClean="0">
                <a:latin typeface="Lucida Sans Unicode" charset="0"/>
                <a:ea typeface="ＭＳ Ｐゴシック" charset="0"/>
              </a:rPr>
              <a:t>Enviros</a:t>
            </a:r>
            <a:r>
              <a:rPr lang="en-US" altLang="ja-JP" sz="2400" dirty="0" smtClean="0">
                <a:latin typeface="Lucida Sans Unicode" charset="0"/>
                <a:ea typeface="ＭＳ Ｐゴシック" charset="0"/>
              </a:rPr>
              <a:t>; Business; &amp; Consumer Advocates</a:t>
            </a:r>
          </a:p>
          <a:p>
            <a:pPr lvl="1"/>
            <a:r>
              <a:rPr lang="en-US" altLang="ja-JP" sz="2400" dirty="0" smtClean="0">
                <a:latin typeface="Lucida Sans Unicode" charset="0"/>
                <a:ea typeface="ＭＳ Ｐゴシック" charset="0"/>
              </a:rPr>
              <a:t>Facilitator: Raab Associates </a:t>
            </a:r>
          </a:p>
          <a:p>
            <a:r>
              <a:rPr lang="en-US" altLang="ja-JP" dirty="0" smtClean="0">
                <a:latin typeface="Lucida Sans Unicode" charset="0"/>
                <a:ea typeface="ＭＳ Ｐゴシック" charset="0"/>
              </a:rPr>
              <a:t>Resource </a:t>
            </a:r>
            <a:r>
              <a:rPr lang="en-US" altLang="ja-JP" dirty="0">
                <a:latin typeface="Lucida Sans Unicode" charset="0"/>
                <a:ea typeface="ＭＳ Ｐゴシック" charset="0"/>
              </a:rPr>
              <a:t>P</a:t>
            </a:r>
            <a:r>
              <a:rPr lang="en-US" altLang="ja-JP" dirty="0" smtClean="0">
                <a:latin typeface="Lucida Sans Unicode" charset="0"/>
                <a:ea typeface="ＭＳ Ｐゴシック" charset="0"/>
              </a:rPr>
              <a:t>anel </a:t>
            </a:r>
          </a:p>
          <a:p>
            <a:pPr lvl="1"/>
            <a:r>
              <a:rPr lang="en-US" altLang="ja-JP" dirty="0" smtClean="0">
                <a:latin typeface="Lucida Sans Unicode" charset="0"/>
                <a:ea typeface="ＭＳ Ｐゴシック" charset="0"/>
              </a:rPr>
              <a:t>ISOs and other experts</a:t>
            </a:r>
            <a:endParaRPr lang="en-US" altLang="ja-JP" dirty="0">
              <a:latin typeface="Lucida Sans Unicode" charset="0"/>
              <a:ea typeface="ＭＳ Ｐゴシック" charset="0"/>
            </a:endParaRPr>
          </a:p>
          <a:p>
            <a:pPr eaLnBrk="1" hangingPunct="1"/>
            <a:r>
              <a:rPr lang="en-US" sz="2800" dirty="0">
                <a:latin typeface="Lucida Sans Unicode" charset="0"/>
                <a:ea typeface="ＭＳ Ｐゴシック" charset="0"/>
              </a:rPr>
              <a:t>Extensive modeling </a:t>
            </a:r>
          </a:p>
          <a:p>
            <a:pPr lvl="1" eaLnBrk="1" hangingPunct="1"/>
            <a:r>
              <a:rPr lang="en-US" sz="2400" dirty="0">
                <a:latin typeface="Lucida Sans Unicode" charset="0"/>
                <a:ea typeface="ＭＳ Ｐゴシック" charset="0"/>
              </a:rPr>
              <a:t>IPM electricity sector model (ICF)</a:t>
            </a:r>
          </a:p>
          <a:p>
            <a:pPr lvl="1" eaLnBrk="1" hangingPunct="1"/>
            <a:r>
              <a:rPr lang="en-US" sz="2400" dirty="0">
                <a:latin typeface="Lucida Sans Unicode" charset="0"/>
                <a:ea typeface="ＭＳ Ｐゴシック" charset="0"/>
              </a:rPr>
              <a:t>REMI economic impacts model</a:t>
            </a:r>
          </a:p>
        </p:txBody>
      </p:sp>
      <p:sp>
        <p:nvSpPr>
          <p:cNvPr id="266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C685B9-04AA-154C-B2F2-7B4ADC74ABEA}" type="slidenum">
              <a:rPr lang="en-US" sz="1000"/>
              <a:pPr eaLnBrk="1" hangingPunct="1"/>
              <a:t>8</a:t>
            </a:fld>
            <a:endParaRPr lang="en-US" sz="1000"/>
          </a:p>
        </p:txBody>
      </p:sp>
    </p:spTree>
    <p:extLst>
      <p:ext uri="{BB962C8B-B14F-4D97-AF65-F5344CB8AC3E}">
        <p14:creationId xmlns:p14="http://schemas.microsoft.com/office/powerpoint/2010/main" val="2255558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idx="1"/>
          </p:nvPr>
        </p:nvSpPr>
        <p:spPr/>
        <p:txBody>
          <a:bodyPr/>
          <a:lstStyle/>
          <a:p>
            <a:pPr eaLnBrk="1" hangingPunct="1">
              <a:lnSpc>
                <a:spcPct val="90000"/>
              </a:lnSpc>
            </a:pPr>
            <a:r>
              <a:rPr lang="en-US">
                <a:latin typeface="Lucida Sans Unicode" charset="0"/>
                <a:ea typeface="ＭＳ Ｐゴシック" charset="0"/>
              </a:rPr>
              <a:t>23 members</a:t>
            </a:r>
          </a:p>
          <a:p>
            <a:pPr lvl="1" eaLnBrk="1" hangingPunct="1">
              <a:lnSpc>
                <a:spcPct val="90000"/>
              </a:lnSpc>
            </a:pPr>
            <a:r>
              <a:rPr lang="en-US">
                <a:latin typeface="Lucida Sans Unicode" charset="0"/>
                <a:ea typeface="ＭＳ Ｐゴシック" charset="0"/>
              </a:rPr>
              <a:t>Environmental (8)—ENE, PIRG, CLF, PACE, NRDC, ED, UCS, ACEEE </a:t>
            </a:r>
          </a:p>
          <a:p>
            <a:pPr lvl="1" eaLnBrk="1" hangingPunct="1">
              <a:lnSpc>
                <a:spcPct val="90000"/>
              </a:lnSpc>
            </a:pPr>
            <a:r>
              <a:rPr lang="en-US">
                <a:latin typeface="Lucida Sans Unicode" charset="0"/>
                <a:ea typeface="ＭＳ Ｐゴシック" charset="0"/>
              </a:rPr>
              <a:t>Energy related companies (8)—AES, Constellation, Dominion, Entergy, Keyspan, National Grid, NEGT, NU</a:t>
            </a:r>
          </a:p>
          <a:p>
            <a:pPr lvl="1" eaLnBrk="1" hangingPunct="1">
              <a:lnSpc>
                <a:spcPct val="90000"/>
              </a:lnSpc>
            </a:pPr>
            <a:r>
              <a:rPr lang="en-US">
                <a:latin typeface="Lucida Sans Unicode" charset="0"/>
                <a:ea typeface="ＭＳ Ｐゴシック" charset="0"/>
              </a:rPr>
              <a:t>Business (5 )—International Paper, UTC, NE GHG Coalition, NY Coalition, NE Council</a:t>
            </a:r>
          </a:p>
          <a:p>
            <a:pPr lvl="1" eaLnBrk="1" hangingPunct="1">
              <a:lnSpc>
                <a:spcPct val="90000"/>
              </a:lnSpc>
            </a:pPr>
            <a:r>
              <a:rPr lang="en-US">
                <a:latin typeface="Lucida Sans Unicode" charset="0"/>
                <a:ea typeface="ＭＳ Ｐゴシック" charset="0"/>
              </a:rPr>
              <a:t>Consumer Advocates (2)—ME, PA</a:t>
            </a:r>
          </a:p>
          <a:p>
            <a:pPr lvl="1" eaLnBrk="1" hangingPunct="1">
              <a:lnSpc>
                <a:spcPct val="90000"/>
              </a:lnSpc>
            </a:pPr>
            <a:endParaRPr lang="en-US">
              <a:latin typeface="Lucida Sans Unicode" charset="0"/>
              <a:ea typeface="ＭＳ Ｐゴシック" charset="0"/>
            </a:endParaRPr>
          </a:p>
          <a:p>
            <a:pPr lvl="1" eaLnBrk="1" hangingPunct="1">
              <a:lnSpc>
                <a:spcPct val="90000"/>
              </a:lnSpc>
            </a:pPr>
            <a:endParaRPr lang="en-US">
              <a:latin typeface="Lucida Sans Unicode" charset="0"/>
              <a:ea typeface="ＭＳ Ｐゴシック" charset="0"/>
            </a:endParaRPr>
          </a:p>
        </p:txBody>
      </p:sp>
      <p:sp>
        <p:nvSpPr>
          <p:cNvPr id="286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968D8F-95AC-6C4B-9DCE-C06249A2132F}" type="slidenum">
              <a:rPr lang="en-US" sz="1000"/>
              <a:pPr eaLnBrk="1" hangingPunct="1"/>
              <a:t>9</a:t>
            </a:fld>
            <a:endParaRPr lang="en-US" sz="1000"/>
          </a:p>
        </p:txBody>
      </p:sp>
      <p:sp>
        <p:nvSpPr>
          <p:cNvPr id="31747" name="Rectangle 2" descr="Large confetti"/>
          <p:cNvSpPr>
            <a:spLocks noGrp="1" noChangeArrowheads="1"/>
          </p:cNvSpPr>
          <p:nvPr>
            <p:ph type="title"/>
          </p:nvPr>
        </p:nvSpPr>
        <p:spPr/>
        <p:txBody>
          <a:bodyPr/>
          <a:lstStyle/>
          <a:p>
            <a:pPr eaLnBrk="1" fontAlgn="auto" hangingPunct="1">
              <a:spcAft>
                <a:spcPts val="0"/>
              </a:spcAft>
              <a:defRPr/>
            </a:pPr>
            <a:r>
              <a:rPr lang="en-US" smtClean="0">
                <a:ea typeface="+mj-ea"/>
                <a:cs typeface="+mj-cs"/>
              </a:rPr>
              <a:t>Regional Stakeholders</a:t>
            </a:r>
          </a:p>
        </p:txBody>
      </p:sp>
    </p:spTree>
    <p:extLst>
      <p:ext uri="{BB962C8B-B14F-4D97-AF65-F5344CB8AC3E}">
        <p14:creationId xmlns:p14="http://schemas.microsoft.com/office/powerpoint/2010/main" val="1507940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7408</TotalTime>
  <Words>3689</Words>
  <Application>Microsoft Office PowerPoint</Application>
  <PresentationFormat>On-screen Show (4:3)</PresentationFormat>
  <Paragraphs>785</Paragraphs>
  <Slides>63</Slides>
  <Notes>31</Notes>
  <HiddenSlides>1</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63</vt:i4>
      </vt:variant>
    </vt:vector>
  </HeadingPairs>
  <TitlesOfParts>
    <vt:vector size="67" baseType="lpstr">
      <vt:lpstr>Office Theme</vt:lpstr>
      <vt:lpstr>C:\Documents and Settings\Administrator\My Documents\Raab\PJM Governance\pyramid1.pdf</vt:lpstr>
      <vt:lpstr>Document</vt:lpstr>
      <vt:lpstr>Acrobat Document</vt:lpstr>
      <vt:lpstr>Designing and Facilitating/Mediating Effective Stakeholder Processes</vt:lpstr>
      <vt:lpstr>PowerPoint Presentation</vt:lpstr>
      <vt:lpstr>Consensus Building: Why Bother?</vt:lpstr>
      <vt:lpstr>8 Principles for Consensus Building (in Electric Utility Regulation)-- From Raab (ACEEE Book) </vt:lpstr>
      <vt:lpstr>PowerPoint Presentation</vt:lpstr>
      <vt:lpstr>RGGI (aka Regional Greenhouse Gas Initiative) </vt:lpstr>
      <vt:lpstr>RGGI History</vt:lpstr>
      <vt:lpstr>Original RGGI Policy Development Structure</vt:lpstr>
      <vt:lpstr>Regional Stakeholders</vt:lpstr>
      <vt:lpstr>RGGI Original Agreement</vt:lpstr>
      <vt:lpstr>Impact on Typical Household Bills </vt:lpstr>
      <vt:lpstr>Post-MOU RGGI Developments</vt:lpstr>
      <vt:lpstr>RGGI Environmental Performance</vt:lpstr>
      <vt:lpstr>RGGI Allowance Auctions (31 Quarterly Auctions 9/08 to 3/16) </vt:lpstr>
      <vt:lpstr>How the 9 RGGI States used the proceeds of RGGI auctions 2011--14 ($983 million):</vt:lpstr>
      <vt:lpstr>Net Economic Benefits 2012-14  (Analysis Group for RGGI States)</vt:lpstr>
      <vt:lpstr>RGGI Part of Broader GHG Policy Context in Northeast</vt:lpstr>
      <vt:lpstr>Engaging Citizens in Policy Decisionmaking</vt:lpstr>
      <vt:lpstr>PJM Regional Transmission Organization Re-engineering a complex members organization for better collaboration</vt:lpstr>
      <vt:lpstr>Key Questions</vt:lpstr>
      <vt:lpstr>Background</vt:lpstr>
      <vt:lpstr>Membership as of 2009</vt:lpstr>
      <vt:lpstr>Context</vt:lpstr>
      <vt:lpstr>PowerPoint Presentation</vt:lpstr>
      <vt:lpstr>PowerPoint Presentation</vt:lpstr>
      <vt:lpstr>Unique Decisionmaking</vt:lpstr>
      <vt:lpstr>Impetus for Action</vt:lpstr>
      <vt:lpstr>Assessment:  Summer 2009</vt:lpstr>
      <vt:lpstr>Assessment Process </vt:lpstr>
      <vt:lpstr>GAST Phase I Governance Assessment</vt:lpstr>
      <vt:lpstr>Stakeholder Process Objectives</vt:lpstr>
      <vt:lpstr>Stakeholder Process Goals</vt:lpstr>
      <vt:lpstr>Key Areas of Convergence (#s on scale is 1 to 6)</vt:lpstr>
      <vt:lpstr>Key Areas of Convergence</vt:lpstr>
      <vt:lpstr>Sector Weighted Voting</vt:lpstr>
      <vt:lpstr>Key Areas of Divergence</vt:lpstr>
      <vt:lpstr>Interface Between PJM  Advocacy and Facilitation</vt:lpstr>
      <vt:lpstr>Key Insights</vt:lpstr>
      <vt:lpstr>Class Assignment</vt:lpstr>
      <vt:lpstr>FACILITATION:  October to August 2010</vt:lpstr>
      <vt:lpstr>Process Steps</vt:lpstr>
      <vt:lpstr>Phase IIA Process</vt:lpstr>
      <vt:lpstr>PowerPoint Presentation</vt:lpstr>
      <vt:lpstr>Group 1:  Solution Development Process What do you recommend? </vt:lpstr>
      <vt:lpstr>PJM GAST Process Overview</vt:lpstr>
      <vt:lpstr>Consensus Based Issue Resolution - Process</vt:lpstr>
      <vt:lpstr>Options Matrix (row-by-row)</vt:lpstr>
      <vt:lpstr>Initial Proposal (recipe) Matrix  (column-by-column)</vt:lpstr>
      <vt:lpstr>Group 2:  Facilitation: What do you recommend? </vt:lpstr>
      <vt:lpstr>Facilitation Changes</vt:lpstr>
      <vt:lpstr>Benefits of Phase IIA Implementation</vt:lpstr>
      <vt:lpstr>Mediation: September to June 2011</vt:lpstr>
      <vt:lpstr>Phase IIB</vt:lpstr>
      <vt:lpstr>Group #3 Decisionmaking Process What do you recommend? </vt:lpstr>
      <vt:lpstr>Phase IIB Issue Scope</vt:lpstr>
      <vt:lpstr>Structure of Phase IIB Mediation</vt:lpstr>
      <vt:lpstr>Balance of Power Issue Resolution</vt:lpstr>
      <vt:lpstr>Voting Approaches and Tools for Winnowing Proposals at TFs, Subcommittees and LLSCs</vt:lpstr>
      <vt:lpstr>Overall Polling Results: Dinner Choices</vt:lpstr>
      <vt:lpstr>PJM Specific Matrix/Polling</vt:lpstr>
      <vt:lpstr>Implementation:  September 2010 to Present</vt:lpstr>
      <vt:lpstr>Phase IV:  Implementation &amp; Training</vt:lpstr>
      <vt:lpstr>Phase IV:  Implementation &amp;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and Facilitating/Mediating Effective Stakeholder Processes</dc:title>
  <dc:creator>Jonathan Raab</dc:creator>
  <cp:lastModifiedBy>Susie</cp:lastModifiedBy>
  <cp:revision>16</cp:revision>
  <dcterms:created xsi:type="dcterms:W3CDTF">2016-02-29T15:29:13Z</dcterms:created>
  <dcterms:modified xsi:type="dcterms:W3CDTF">2016-04-08T04:06:44Z</dcterms:modified>
</cp:coreProperties>
</file>