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321" r:id="rId2"/>
    <p:sldId id="326" r:id="rId3"/>
    <p:sldId id="327" r:id="rId4"/>
    <p:sldId id="328" r:id="rId5"/>
    <p:sldId id="329" r:id="rId6"/>
    <p:sldId id="330" r:id="rId7"/>
    <p:sldId id="331" r:id="rId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04">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ruv Bhatnagar" initials="db" lastIdx="1" clrIdx="0"/>
  <p:cmAuthor id="1" name="John.Slocum" initials="JCS" lastIdx="1" clrIdx="1"/>
  <p:cmAuthor id="2" name="Wu, Megan (DPU)" initials="W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79" autoAdjust="0"/>
  </p:normalViewPr>
  <p:slideViewPr>
    <p:cSldViewPr>
      <p:cViewPr varScale="1">
        <p:scale>
          <a:sx n="147" d="100"/>
          <a:sy n="147" d="100"/>
        </p:scale>
        <p:origin x="-594" y="-90"/>
      </p:cViewPr>
      <p:guideLst>
        <p:guide orient="horz" pos="80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nelson\AppData\Local\Microsoft\Windows\Temporary%20Internet%20Files\Content.Outlook\35SHBIFF\Customer%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rot="0" vert="horz"/>
          <a:lstStyle/>
          <a:p>
            <a:pPr>
              <a:defRPr/>
            </a:pPr>
            <a:r>
              <a:rPr lang="en-US" dirty="0"/>
              <a:t>MA Residential Electric Energy Usage</a:t>
            </a:r>
          </a:p>
        </c:rich>
      </c:tx>
      <c:layout/>
      <c:overlay val="0"/>
    </c:title>
    <c:autoTitleDeleted val="0"/>
    <c:plotArea>
      <c:layout/>
      <c:pieChart>
        <c:varyColors val="1"/>
        <c:ser>
          <c:idx val="0"/>
          <c:order val="0"/>
          <c:dPt>
            <c:idx val="0"/>
            <c:bubble3D val="0"/>
            <c:spPr>
              <a:solidFill>
                <a:schemeClr val="accent1"/>
              </a:solidFill>
            </c:spPr>
            <c:extLst xmlns:c16r2="http://schemas.microsoft.com/office/drawing/2015/06/chart">
              <c:ext xmlns:c16="http://schemas.microsoft.com/office/drawing/2014/chart" uri="{C3380CC4-5D6E-409C-BE32-E72D297353CC}">
                <c16:uniqueId val="{00000001-804F-42B5-A634-694AF4BCA48F}"/>
              </c:ext>
            </c:extLst>
          </c:dPt>
          <c:dPt>
            <c:idx val="1"/>
            <c:bubble3D val="0"/>
          </c:dPt>
          <c:dLbls>
            <c:txPr>
              <a:bodyPr rot="0" vert="horz"/>
              <a:lstStyle/>
              <a:p>
                <a:pPr>
                  <a:defRPr>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Sheet1!$E$5:$E$6</c:f>
              <c:strCache>
                <c:ptCount val="2"/>
                <c:pt idx="0">
                  <c:v>Basic Service</c:v>
                </c:pt>
                <c:pt idx="1">
                  <c:v>Competitive Supply (incl. Municipal Aggregation)</c:v>
                </c:pt>
              </c:strCache>
            </c:strRef>
          </c:cat>
          <c:val>
            <c:numRef>
              <c:f>Sheet1!$F$5:$F$6</c:f>
              <c:numCache>
                <c:formatCode>0%</c:formatCode>
                <c:ptCount val="2"/>
                <c:pt idx="0">
                  <c:v>0.54</c:v>
                </c:pt>
                <c:pt idx="1">
                  <c:v>0.45999999999999996</c:v>
                </c:pt>
              </c:numCache>
            </c:numRef>
          </c:val>
          <c:extLst xmlns:c16r2="http://schemas.microsoft.com/office/drawing/2015/06/chart">
            <c:ext xmlns:c16="http://schemas.microsoft.com/office/drawing/2014/chart" uri="{C3380CC4-5D6E-409C-BE32-E72D297353CC}">
              <c16:uniqueId val="{00000000-804F-42B5-A634-694AF4BCA48F}"/>
            </c:ext>
          </c:extLst>
        </c:ser>
        <c:dLbls>
          <c:showLegendKey val="0"/>
          <c:showVal val="0"/>
          <c:showCatName val="0"/>
          <c:showSerName val="0"/>
          <c:showPercent val="0"/>
          <c:showBubbleSize val="0"/>
          <c:showLeaderLines val="1"/>
        </c:dLbls>
        <c:firstSliceAng val="0"/>
      </c:pieChart>
    </c:plotArea>
    <c:legend>
      <c:legendPos val="b"/>
      <c:layout/>
      <c:overlay val="0"/>
      <c:txPr>
        <a:bodyPr rot="0" vert="horz"/>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2FC8-4C5C-454D-8CE1-18614BE81E4D}"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3DFEAD24-87B8-495D-B5A3-13E59F862CB1}">
      <dgm:prSet phldrT="[Text]"/>
      <dgm:spPr/>
      <dgm:t>
        <a:bodyPr/>
        <a:lstStyle/>
        <a:p>
          <a:r>
            <a:rPr lang="en-US" dirty="0" smtClean="0"/>
            <a:t>Integrating DER (system planning)</a:t>
          </a:r>
          <a:endParaRPr lang="en-US" dirty="0"/>
        </a:p>
      </dgm:t>
    </dgm:pt>
    <dgm:pt modelId="{18E5862F-8B28-4065-8D3A-9582729549C4}" type="parTrans" cxnId="{F2BFF2FE-2A99-49EA-90A1-C32328629C2D}">
      <dgm:prSet/>
      <dgm:spPr/>
      <dgm:t>
        <a:bodyPr/>
        <a:lstStyle/>
        <a:p>
          <a:endParaRPr lang="en-US"/>
        </a:p>
      </dgm:t>
    </dgm:pt>
    <dgm:pt modelId="{1A489A6F-BC3C-46B9-B994-B07B5EB9EEDB}" type="sibTrans" cxnId="{F2BFF2FE-2A99-49EA-90A1-C32328629C2D}">
      <dgm:prSet/>
      <dgm:spPr/>
      <dgm:t>
        <a:bodyPr/>
        <a:lstStyle/>
        <a:p>
          <a:endParaRPr lang="en-US"/>
        </a:p>
      </dgm:t>
    </dgm:pt>
    <dgm:pt modelId="{4E865110-0737-4AEC-B693-30044F0D7B71}">
      <dgm:prSet phldrT="[Text]"/>
      <dgm:spPr/>
      <dgm:t>
        <a:bodyPr/>
        <a:lstStyle/>
        <a:p>
          <a:r>
            <a:rPr lang="en-US" dirty="0" smtClean="0"/>
            <a:t>Optimizing System Performance</a:t>
          </a:r>
          <a:endParaRPr lang="en-US" dirty="0"/>
        </a:p>
      </dgm:t>
    </dgm:pt>
    <dgm:pt modelId="{E19DCA08-99A9-4987-B360-E60C97E73DFC}" type="parTrans" cxnId="{7FBCFB3A-7969-4D1E-8971-FEF4EBA77EAC}">
      <dgm:prSet/>
      <dgm:spPr/>
      <dgm:t>
        <a:bodyPr/>
        <a:lstStyle/>
        <a:p>
          <a:endParaRPr lang="en-US"/>
        </a:p>
      </dgm:t>
    </dgm:pt>
    <dgm:pt modelId="{CAE5E632-78A5-4F76-88F9-03366F3F12B3}" type="sibTrans" cxnId="{7FBCFB3A-7969-4D1E-8971-FEF4EBA77EAC}">
      <dgm:prSet/>
      <dgm:spPr/>
      <dgm:t>
        <a:bodyPr/>
        <a:lstStyle/>
        <a:p>
          <a:endParaRPr lang="en-US"/>
        </a:p>
      </dgm:t>
    </dgm:pt>
    <dgm:pt modelId="{6B218A1D-53E0-4C4F-899B-52C2B8A9148C}">
      <dgm:prSet phldrT="[Text]"/>
      <dgm:spPr/>
      <dgm:t>
        <a:bodyPr/>
        <a:lstStyle/>
        <a:p>
          <a:r>
            <a:rPr lang="en-US" dirty="0" smtClean="0"/>
            <a:t>Optimizing System Demand</a:t>
          </a:r>
          <a:endParaRPr lang="en-US" dirty="0"/>
        </a:p>
      </dgm:t>
    </dgm:pt>
    <dgm:pt modelId="{609D1CEF-074A-4C10-B620-F2B3860CD228}" type="parTrans" cxnId="{2C0AA422-A266-42D3-92AF-73BAF74BE24D}">
      <dgm:prSet/>
      <dgm:spPr/>
      <dgm:t>
        <a:bodyPr/>
        <a:lstStyle/>
        <a:p>
          <a:endParaRPr lang="en-US"/>
        </a:p>
      </dgm:t>
    </dgm:pt>
    <dgm:pt modelId="{685ED58D-B9D3-487D-AD13-0D9A653EC3F6}" type="sibTrans" cxnId="{2C0AA422-A266-42D3-92AF-73BAF74BE24D}">
      <dgm:prSet/>
      <dgm:spPr/>
      <dgm:t>
        <a:bodyPr/>
        <a:lstStyle/>
        <a:p>
          <a:endParaRPr lang="en-US"/>
        </a:p>
      </dgm:t>
    </dgm:pt>
    <dgm:pt modelId="{0A72C1D1-665C-4B72-8A77-49F63FF54C27}" type="pres">
      <dgm:prSet presAssocID="{881E2FC8-4C5C-454D-8CE1-18614BE81E4D}" presName="Name0" presStyleCnt="0">
        <dgm:presLayoutVars>
          <dgm:chMax val="7"/>
          <dgm:chPref val="7"/>
          <dgm:dir/>
        </dgm:presLayoutVars>
      </dgm:prSet>
      <dgm:spPr/>
    </dgm:pt>
    <dgm:pt modelId="{125BB0EB-B7E1-409C-B74C-83712C4FDCC8}" type="pres">
      <dgm:prSet presAssocID="{881E2FC8-4C5C-454D-8CE1-18614BE81E4D}" presName="Name1" presStyleCnt="0"/>
      <dgm:spPr/>
    </dgm:pt>
    <dgm:pt modelId="{64BDA7D6-E531-430D-9D3C-D656AC249974}" type="pres">
      <dgm:prSet presAssocID="{881E2FC8-4C5C-454D-8CE1-18614BE81E4D}" presName="cycle" presStyleCnt="0"/>
      <dgm:spPr/>
    </dgm:pt>
    <dgm:pt modelId="{AF284B5F-0FF5-455F-9B6A-4BF07A38754B}" type="pres">
      <dgm:prSet presAssocID="{881E2FC8-4C5C-454D-8CE1-18614BE81E4D}" presName="srcNode" presStyleLbl="node1" presStyleIdx="0" presStyleCnt="3"/>
      <dgm:spPr/>
    </dgm:pt>
    <dgm:pt modelId="{F55830D2-2607-4F68-86BB-07A73FF941AC}" type="pres">
      <dgm:prSet presAssocID="{881E2FC8-4C5C-454D-8CE1-18614BE81E4D}" presName="conn" presStyleLbl="parChTrans1D2" presStyleIdx="0" presStyleCnt="1"/>
      <dgm:spPr/>
      <dgm:t>
        <a:bodyPr/>
        <a:lstStyle/>
        <a:p>
          <a:endParaRPr lang="en-US"/>
        </a:p>
      </dgm:t>
    </dgm:pt>
    <dgm:pt modelId="{ED4DAC27-2AF4-430E-85DC-EE08EB86157B}" type="pres">
      <dgm:prSet presAssocID="{881E2FC8-4C5C-454D-8CE1-18614BE81E4D}" presName="extraNode" presStyleLbl="node1" presStyleIdx="0" presStyleCnt="3"/>
      <dgm:spPr/>
    </dgm:pt>
    <dgm:pt modelId="{B5E32326-69F0-47D4-9DB9-F283AC50A7A9}" type="pres">
      <dgm:prSet presAssocID="{881E2FC8-4C5C-454D-8CE1-18614BE81E4D}" presName="dstNode" presStyleLbl="node1" presStyleIdx="0" presStyleCnt="3"/>
      <dgm:spPr/>
    </dgm:pt>
    <dgm:pt modelId="{0C919707-1225-4014-87E1-B4B75B3F29A5}" type="pres">
      <dgm:prSet presAssocID="{4E865110-0737-4AEC-B693-30044F0D7B71}" presName="text_1" presStyleLbl="node1" presStyleIdx="0" presStyleCnt="3">
        <dgm:presLayoutVars>
          <dgm:bulletEnabled val="1"/>
        </dgm:presLayoutVars>
      </dgm:prSet>
      <dgm:spPr/>
      <dgm:t>
        <a:bodyPr/>
        <a:lstStyle/>
        <a:p>
          <a:endParaRPr lang="en-US"/>
        </a:p>
      </dgm:t>
    </dgm:pt>
    <dgm:pt modelId="{462DDC4F-84EF-4CFF-8762-ED499736C1BD}" type="pres">
      <dgm:prSet presAssocID="{4E865110-0737-4AEC-B693-30044F0D7B71}" presName="accent_1" presStyleCnt="0"/>
      <dgm:spPr/>
    </dgm:pt>
    <dgm:pt modelId="{71E14EA5-4C79-4A62-BD0D-523D4FE91C26}" type="pres">
      <dgm:prSet presAssocID="{4E865110-0737-4AEC-B693-30044F0D7B71}" presName="accentRepeatNode" presStyleLbl="solidFgAcc1" presStyleIdx="0" presStyleCnt="3"/>
      <dgm:spPr/>
    </dgm:pt>
    <dgm:pt modelId="{F0CDB485-B8E6-40C7-A9C7-C43292565DB1}" type="pres">
      <dgm:prSet presAssocID="{6B218A1D-53E0-4C4F-899B-52C2B8A9148C}" presName="text_2" presStyleLbl="node1" presStyleIdx="1" presStyleCnt="3">
        <dgm:presLayoutVars>
          <dgm:bulletEnabled val="1"/>
        </dgm:presLayoutVars>
      </dgm:prSet>
      <dgm:spPr/>
      <dgm:t>
        <a:bodyPr/>
        <a:lstStyle/>
        <a:p>
          <a:endParaRPr lang="en-US"/>
        </a:p>
      </dgm:t>
    </dgm:pt>
    <dgm:pt modelId="{4F5890C1-E788-407D-9EEF-1D7EDF8DB628}" type="pres">
      <dgm:prSet presAssocID="{6B218A1D-53E0-4C4F-899B-52C2B8A9148C}" presName="accent_2" presStyleCnt="0"/>
      <dgm:spPr/>
    </dgm:pt>
    <dgm:pt modelId="{448272EB-6771-4460-8C0D-F074EF5F3845}" type="pres">
      <dgm:prSet presAssocID="{6B218A1D-53E0-4C4F-899B-52C2B8A9148C}" presName="accentRepeatNode" presStyleLbl="solidFgAcc1" presStyleIdx="1" presStyleCnt="3"/>
      <dgm:spPr/>
    </dgm:pt>
    <dgm:pt modelId="{A4B18F61-F56C-41B9-8EDC-7E41E3D10FF3}" type="pres">
      <dgm:prSet presAssocID="{3DFEAD24-87B8-495D-B5A3-13E59F862CB1}" presName="text_3" presStyleLbl="node1" presStyleIdx="2" presStyleCnt="3">
        <dgm:presLayoutVars>
          <dgm:bulletEnabled val="1"/>
        </dgm:presLayoutVars>
      </dgm:prSet>
      <dgm:spPr/>
      <dgm:t>
        <a:bodyPr/>
        <a:lstStyle/>
        <a:p>
          <a:endParaRPr lang="en-US"/>
        </a:p>
      </dgm:t>
    </dgm:pt>
    <dgm:pt modelId="{9DD935B9-C2FE-4DD6-B8EB-CDF4407F4DBA}" type="pres">
      <dgm:prSet presAssocID="{3DFEAD24-87B8-495D-B5A3-13E59F862CB1}" presName="accent_3" presStyleCnt="0"/>
      <dgm:spPr/>
    </dgm:pt>
    <dgm:pt modelId="{2510D498-F8E4-418E-83D3-6DF05CC8D668}" type="pres">
      <dgm:prSet presAssocID="{3DFEAD24-87B8-495D-B5A3-13E59F862CB1}" presName="accentRepeatNode" presStyleLbl="solidFgAcc1" presStyleIdx="2" presStyleCnt="3"/>
      <dgm:spPr/>
    </dgm:pt>
  </dgm:ptLst>
  <dgm:cxnLst>
    <dgm:cxn modelId="{3AC80AA6-C95F-40B1-B523-FC55AF02E66F}" type="presOf" srcId="{6B218A1D-53E0-4C4F-899B-52C2B8A9148C}" destId="{F0CDB485-B8E6-40C7-A9C7-C43292565DB1}" srcOrd="0" destOrd="0" presId="urn:microsoft.com/office/officeart/2008/layout/VerticalCurvedList"/>
    <dgm:cxn modelId="{08EA6EB2-839F-4394-99AE-143B0CD2CB0C}" type="presOf" srcId="{CAE5E632-78A5-4F76-88F9-03366F3F12B3}" destId="{F55830D2-2607-4F68-86BB-07A73FF941AC}" srcOrd="0" destOrd="0" presId="urn:microsoft.com/office/officeart/2008/layout/VerticalCurvedList"/>
    <dgm:cxn modelId="{F2BFF2FE-2A99-49EA-90A1-C32328629C2D}" srcId="{881E2FC8-4C5C-454D-8CE1-18614BE81E4D}" destId="{3DFEAD24-87B8-495D-B5A3-13E59F862CB1}" srcOrd="2" destOrd="0" parTransId="{18E5862F-8B28-4065-8D3A-9582729549C4}" sibTransId="{1A489A6F-BC3C-46B9-B994-B07B5EB9EEDB}"/>
    <dgm:cxn modelId="{7FBCFB3A-7969-4D1E-8971-FEF4EBA77EAC}" srcId="{881E2FC8-4C5C-454D-8CE1-18614BE81E4D}" destId="{4E865110-0737-4AEC-B693-30044F0D7B71}" srcOrd="0" destOrd="0" parTransId="{E19DCA08-99A9-4987-B360-E60C97E73DFC}" sibTransId="{CAE5E632-78A5-4F76-88F9-03366F3F12B3}"/>
    <dgm:cxn modelId="{13053E9D-F8B3-4BF1-A98B-DF2E314C77D8}" type="presOf" srcId="{3DFEAD24-87B8-495D-B5A3-13E59F862CB1}" destId="{A4B18F61-F56C-41B9-8EDC-7E41E3D10FF3}" srcOrd="0" destOrd="0" presId="urn:microsoft.com/office/officeart/2008/layout/VerticalCurvedList"/>
    <dgm:cxn modelId="{CBC0F685-3000-4D04-BFC3-616027528F56}" type="presOf" srcId="{4E865110-0737-4AEC-B693-30044F0D7B71}" destId="{0C919707-1225-4014-87E1-B4B75B3F29A5}" srcOrd="0" destOrd="0" presId="urn:microsoft.com/office/officeart/2008/layout/VerticalCurvedList"/>
    <dgm:cxn modelId="{21A1E5F1-F55B-4908-9109-7B16BD3C593F}" type="presOf" srcId="{881E2FC8-4C5C-454D-8CE1-18614BE81E4D}" destId="{0A72C1D1-665C-4B72-8A77-49F63FF54C27}" srcOrd="0" destOrd="0" presId="urn:microsoft.com/office/officeart/2008/layout/VerticalCurvedList"/>
    <dgm:cxn modelId="{2C0AA422-A266-42D3-92AF-73BAF74BE24D}" srcId="{881E2FC8-4C5C-454D-8CE1-18614BE81E4D}" destId="{6B218A1D-53E0-4C4F-899B-52C2B8A9148C}" srcOrd="1" destOrd="0" parTransId="{609D1CEF-074A-4C10-B620-F2B3860CD228}" sibTransId="{685ED58D-B9D3-487D-AD13-0D9A653EC3F6}"/>
    <dgm:cxn modelId="{099127BA-E4AE-482F-ABBE-DD3D3A176385}" type="presParOf" srcId="{0A72C1D1-665C-4B72-8A77-49F63FF54C27}" destId="{125BB0EB-B7E1-409C-B74C-83712C4FDCC8}" srcOrd="0" destOrd="0" presId="urn:microsoft.com/office/officeart/2008/layout/VerticalCurvedList"/>
    <dgm:cxn modelId="{5B100C68-4D21-458B-BD4E-9FE09C2D4318}" type="presParOf" srcId="{125BB0EB-B7E1-409C-B74C-83712C4FDCC8}" destId="{64BDA7D6-E531-430D-9D3C-D656AC249974}" srcOrd="0" destOrd="0" presId="urn:microsoft.com/office/officeart/2008/layout/VerticalCurvedList"/>
    <dgm:cxn modelId="{DE2C00BF-0DA0-4244-9FB8-63E389B3D44D}" type="presParOf" srcId="{64BDA7D6-E531-430D-9D3C-D656AC249974}" destId="{AF284B5F-0FF5-455F-9B6A-4BF07A38754B}" srcOrd="0" destOrd="0" presId="urn:microsoft.com/office/officeart/2008/layout/VerticalCurvedList"/>
    <dgm:cxn modelId="{A8FD8D6E-C178-419C-9F5B-54919AF54FAA}" type="presParOf" srcId="{64BDA7D6-E531-430D-9D3C-D656AC249974}" destId="{F55830D2-2607-4F68-86BB-07A73FF941AC}" srcOrd="1" destOrd="0" presId="urn:microsoft.com/office/officeart/2008/layout/VerticalCurvedList"/>
    <dgm:cxn modelId="{6718D3FC-9CC6-4DC9-8F93-9AA13FA3D4B2}" type="presParOf" srcId="{64BDA7D6-E531-430D-9D3C-D656AC249974}" destId="{ED4DAC27-2AF4-430E-85DC-EE08EB86157B}" srcOrd="2" destOrd="0" presId="urn:microsoft.com/office/officeart/2008/layout/VerticalCurvedList"/>
    <dgm:cxn modelId="{1B40DB86-2488-468A-9D8B-C19E50BFD3F3}" type="presParOf" srcId="{64BDA7D6-E531-430D-9D3C-D656AC249974}" destId="{B5E32326-69F0-47D4-9DB9-F283AC50A7A9}" srcOrd="3" destOrd="0" presId="urn:microsoft.com/office/officeart/2008/layout/VerticalCurvedList"/>
    <dgm:cxn modelId="{5639B3FE-2451-4BAA-B427-8D0900E38354}" type="presParOf" srcId="{125BB0EB-B7E1-409C-B74C-83712C4FDCC8}" destId="{0C919707-1225-4014-87E1-B4B75B3F29A5}" srcOrd="1" destOrd="0" presId="urn:microsoft.com/office/officeart/2008/layout/VerticalCurvedList"/>
    <dgm:cxn modelId="{34A8CEA9-F213-4FEB-A1A0-A29E139037B6}" type="presParOf" srcId="{125BB0EB-B7E1-409C-B74C-83712C4FDCC8}" destId="{462DDC4F-84EF-4CFF-8762-ED499736C1BD}" srcOrd="2" destOrd="0" presId="urn:microsoft.com/office/officeart/2008/layout/VerticalCurvedList"/>
    <dgm:cxn modelId="{28F52F21-67F2-4C08-B9ED-07162F8F5F71}" type="presParOf" srcId="{462DDC4F-84EF-4CFF-8762-ED499736C1BD}" destId="{71E14EA5-4C79-4A62-BD0D-523D4FE91C26}" srcOrd="0" destOrd="0" presId="urn:microsoft.com/office/officeart/2008/layout/VerticalCurvedList"/>
    <dgm:cxn modelId="{A859B867-072C-4660-A1CA-17DC7EA21988}" type="presParOf" srcId="{125BB0EB-B7E1-409C-B74C-83712C4FDCC8}" destId="{F0CDB485-B8E6-40C7-A9C7-C43292565DB1}" srcOrd="3" destOrd="0" presId="urn:microsoft.com/office/officeart/2008/layout/VerticalCurvedList"/>
    <dgm:cxn modelId="{A76BD71C-1CF3-4143-8CFB-8FE891A2E01E}" type="presParOf" srcId="{125BB0EB-B7E1-409C-B74C-83712C4FDCC8}" destId="{4F5890C1-E788-407D-9EEF-1D7EDF8DB628}" srcOrd="4" destOrd="0" presId="urn:microsoft.com/office/officeart/2008/layout/VerticalCurvedList"/>
    <dgm:cxn modelId="{64797EFE-F235-4440-B2DA-C9459B5B43DC}" type="presParOf" srcId="{4F5890C1-E788-407D-9EEF-1D7EDF8DB628}" destId="{448272EB-6771-4460-8C0D-F074EF5F3845}" srcOrd="0" destOrd="0" presId="urn:microsoft.com/office/officeart/2008/layout/VerticalCurvedList"/>
    <dgm:cxn modelId="{98D4C381-D621-40EC-B884-8398D7CCD7B7}" type="presParOf" srcId="{125BB0EB-B7E1-409C-B74C-83712C4FDCC8}" destId="{A4B18F61-F56C-41B9-8EDC-7E41E3D10FF3}" srcOrd="5" destOrd="0" presId="urn:microsoft.com/office/officeart/2008/layout/VerticalCurvedList"/>
    <dgm:cxn modelId="{BDF31220-EEF5-4C67-BEAE-53295312807A}" type="presParOf" srcId="{125BB0EB-B7E1-409C-B74C-83712C4FDCC8}" destId="{9DD935B9-C2FE-4DD6-B8EB-CDF4407F4DBA}" srcOrd="6" destOrd="0" presId="urn:microsoft.com/office/officeart/2008/layout/VerticalCurvedList"/>
    <dgm:cxn modelId="{8861E39E-6984-4BE1-B751-DB95D6A44F98}" type="presParOf" srcId="{9DD935B9-C2FE-4DD6-B8EB-CDF4407F4DBA}" destId="{2510D498-F8E4-418E-83D3-6DF05CC8D66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113E4-0C60-4977-8928-3FF710BC68D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47DA55-8F97-463B-84E7-6D3227825BDE}">
      <dgm:prSet phldrT="[Text]"/>
      <dgm:spPr/>
      <dgm:t>
        <a:bodyPr/>
        <a:lstStyle/>
        <a:p>
          <a:pPr algn="ctr"/>
          <a:r>
            <a:rPr lang="en-US" dirty="0" smtClean="0"/>
            <a:t>Business Case </a:t>
          </a:r>
          <a:endParaRPr lang="en-US" dirty="0"/>
        </a:p>
      </dgm:t>
    </dgm:pt>
    <dgm:pt modelId="{D7CCEFD4-B7DF-487C-8DA7-B41FDA7BFA5B}" type="parTrans" cxnId="{ADDAB1DB-6A20-460E-9D14-379323480800}">
      <dgm:prSet/>
      <dgm:spPr/>
      <dgm:t>
        <a:bodyPr/>
        <a:lstStyle/>
        <a:p>
          <a:endParaRPr lang="en-US"/>
        </a:p>
      </dgm:t>
    </dgm:pt>
    <dgm:pt modelId="{58E279D2-993D-474B-BCA4-5D8759306CEC}" type="sibTrans" cxnId="{ADDAB1DB-6A20-460E-9D14-379323480800}">
      <dgm:prSet/>
      <dgm:spPr/>
      <dgm:t>
        <a:bodyPr/>
        <a:lstStyle/>
        <a:p>
          <a:endParaRPr lang="en-US"/>
        </a:p>
      </dgm:t>
    </dgm:pt>
    <dgm:pt modelId="{D2CF21ED-BD86-4EB1-BBE2-45130DD4BBE2}">
      <dgm:prSet/>
      <dgm:spPr/>
      <dgm:t>
        <a:bodyPr/>
        <a:lstStyle/>
        <a:p>
          <a:pPr algn="ctr"/>
          <a:r>
            <a:rPr lang="en-US" dirty="0" smtClean="0"/>
            <a:t>Benefits Justify Costs</a:t>
          </a:r>
          <a:endParaRPr lang="en-US" dirty="0"/>
        </a:p>
      </dgm:t>
    </dgm:pt>
    <dgm:pt modelId="{5AE708DA-2E4C-4EA1-9CAE-6A9029ED9090}" type="parTrans" cxnId="{81E7C2C3-0FFA-4B1B-B437-3BE361262D88}">
      <dgm:prSet/>
      <dgm:spPr/>
      <dgm:t>
        <a:bodyPr/>
        <a:lstStyle/>
        <a:p>
          <a:endParaRPr lang="en-US"/>
        </a:p>
      </dgm:t>
    </dgm:pt>
    <dgm:pt modelId="{0F260B23-8867-49D8-BEFD-420B6B3EB5DE}" type="sibTrans" cxnId="{81E7C2C3-0FFA-4B1B-B437-3BE361262D88}">
      <dgm:prSet/>
      <dgm:spPr/>
      <dgm:t>
        <a:bodyPr/>
        <a:lstStyle/>
        <a:p>
          <a:endParaRPr lang="en-US"/>
        </a:p>
      </dgm:t>
    </dgm:pt>
    <dgm:pt modelId="{AEB43ABF-E4B9-404E-A714-CBE92933C12D}" type="pres">
      <dgm:prSet presAssocID="{882113E4-0C60-4977-8928-3FF710BC68DB}" presName="vert0" presStyleCnt="0">
        <dgm:presLayoutVars>
          <dgm:dir/>
          <dgm:animOne val="branch"/>
          <dgm:animLvl val="lvl"/>
        </dgm:presLayoutVars>
      </dgm:prSet>
      <dgm:spPr/>
      <dgm:t>
        <a:bodyPr/>
        <a:lstStyle/>
        <a:p>
          <a:endParaRPr lang="en-US"/>
        </a:p>
      </dgm:t>
    </dgm:pt>
    <dgm:pt modelId="{104B94ED-192A-4CAD-9F88-D9F0C1B20FE5}" type="pres">
      <dgm:prSet presAssocID="{6B47DA55-8F97-463B-84E7-6D3227825BDE}" presName="thickLine" presStyleLbl="alignNode1" presStyleIdx="0" presStyleCnt="2"/>
      <dgm:spPr/>
    </dgm:pt>
    <dgm:pt modelId="{2D01B789-AEA6-46FF-A3AB-C397615A7804}" type="pres">
      <dgm:prSet presAssocID="{6B47DA55-8F97-463B-84E7-6D3227825BDE}" presName="horz1" presStyleCnt="0"/>
      <dgm:spPr/>
    </dgm:pt>
    <dgm:pt modelId="{3F4CF2E6-37A1-4B68-9B76-610A3FF5D413}" type="pres">
      <dgm:prSet presAssocID="{6B47DA55-8F97-463B-84E7-6D3227825BDE}" presName="tx1" presStyleLbl="revTx" presStyleIdx="0" presStyleCnt="2"/>
      <dgm:spPr/>
      <dgm:t>
        <a:bodyPr/>
        <a:lstStyle/>
        <a:p>
          <a:endParaRPr lang="en-US"/>
        </a:p>
      </dgm:t>
    </dgm:pt>
    <dgm:pt modelId="{F03655E1-0169-4A18-A34D-D6C4456F17E0}" type="pres">
      <dgm:prSet presAssocID="{6B47DA55-8F97-463B-84E7-6D3227825BDE}" presName="vert1" presStyleCnt="0"/>
      <dgm:spPr/>
    </dgm:pt>
    <dgm:pt modelId="{15DD94E3-CCDD-409A-941A-38BAE0D83408}" type="pres">
      <dgm:prSet presAssocID="{D2CF21ED-BD86-4EB1-BBE2-45130DD4BBE2}" presName="thickLine" presStyleLbl="alignNode1" presStyleIdx="1" presStyleCnt="2"/>
      <dgm:spPr/>
    </dgm:pt>
    <dgm:pt modelId="{33905B1F-26D7-45F0-B3B4-5D5852885893}" type="pres">
      <dgm:prSet presAssocID="{D2CF21ED-BD86-4EB1-BBE2-45130DD4BBE2}" presName="horz1" presStyleCnt="0"/>
      <dgm:spPr/>
    </dgm:pt>
    <dgm:pt modelId="{4416EFA3-BFD5-4203-AB8B-0FF58043D959}" type="pres">
      <dgm:prSet presAssocID="{D2CF21ED-BD86-4EB1-BBE2-45130DD4BBE2}" presName="tx1" presStyleLbl="revTx" presStyleIdx="1" presStyleCnt="2"/>
      <dgm:spPr/>
      <dgm:t>
        <a:bodyPr/>
        <a:lstStyle/>
        <a:p>
          <a:endParaRPr lang="en-US"/>
        </a:p>
      </dgm:t>
    </dgm:pt>
    <dgm:pt modelId="{07FCA4CF-5C43-4247-9871-A60BCFB0CB83}" type="pres">
      <dgm:prSet presAssocID="{D2CF21ED-BD86-4EB1-BBE2-45130DD4BBE2}" presName="vert1" presStyleCnt="0"/>
      <dgm:spPr/>
    </dgm:pt>
  </dgm:ptLst>
  <dgm:cxnLst>
    <dgm:cxn modelId="{1F54F50F-F9CE-4535-A2DF-235DB609C713}" type="presOf" srcId="{882113E4-0C60-4977-8928-3FF710BC68DB}" destId="{AEB43ABF-E4B9-404E-A714-CBE92933C12D}" srcOrd="0" destOrd="0" presId="urn:microsoft.com/office/officeart/2008/layout/LinedList"/>
    <dgm:cxn modelId="{DA513370-9BED-4D85-8585-617AEB1A6F2B}" type="presOf" srcId="{D2CF21ED-BD86-4EB1-BBE2-45130DD4BBE2}" destId="{4416EFA3-BFD5-4203-AB8B-0FF58043D959}" srcOrd="0" destOrd="0" presId="urn:microsoft.com/office/officeart/2008/layout/LinedList"/>
    <dgm:cxn modelId="{ADDAB1DB-6A20-460E-9D14-379323480800}" srcId="{882113E4-0C60-4977-8928-3FF710BC68DB}" destId="{6B47DA55-8F97-463B-84E7-6D3227825BDE}" srcOrd="0" destOrd="0" parTransId="{D7CCEFD4-B7DF-487C-8DA7-B41FDA7BFA5B}" sibTransId="{58E279D2-993D-474B-BCA4-5D8759306CEC}"/>
    <dgm:cxn modelId="{81E7C2C3-0FFA-4B1B-B437-3BE361262D88}" srcId="{882113E4-0C60-4977-8928-3FF710BC68DB}" destId="{D2CF21ED-BD86-4EB1-BBE2-45130DD4BBE2}" srcOrd="1" destOrd="0" parTransId="{5AE708DA-2E4C-4EA1-9CAE-6A9029ED9090}" sibTransId="{0F260B23-8867-49D8-BEFD-420B6B3EB5DE}"/>
    <dgm:cxn modelId="{DAA5937E-6C02-401A-B54E-DA3EF005380C}" type="presOf" srcId="{6B47DA55-8F97-463B-84E7-6D3227825BDE}" destId="{3F4CF2E6-37A1-4B68-9B76-610A3FF5D413}" srcOrd="0" destOrd="0" presId="urn:microsoft.com/office/officeart/2008/layout/LinedList"/>
    <dgm:cxn modelId="{80465208-B60B-4D0B-B775-7E92199E42B1}" type="presParOf" srcId="{AEB43ABF-E4B9-404E-A714-CBE92933C12D}" destId="{104B94ED-192A-4CAD-9F88-D9F0C1B20FE5}" srcOrd="0" destOrd="0" presId="urn:microsoft.com/office/officeart/2008/layout/LinedList"/>
    <dgm:cxn modelId="{C4440DEC-754E-469F-BE4F-654C34C104FB}" type="presParOf" srcId="{AEB43ABF-E4B9-404E-A714-CBE92933C12D}" destId="{2D01B789-AEA6-46FF-A3AB-C397615A7804}" srcOrd="1" destOrd="0" presId="urn:microsoft.com/office/officeart/2008/layout/LinedList"/>
    <dgm:cxn modelId="{029C08C8-CDA0-48E1-8564-B350A2DF833B}" type="presParOf" srcId="{2D01B789-AEA6-46FF-A3AB-C397615A7804}" destId="{3F4CF2E6-37A1-4B68-9B76-610A3FF5D413}" srcOrd="0" destOrd="0" presId="urn:microsoft.com/office/officeart/2008/layout/LinedList"/>
    <dgm:cxn modelId="{27CD78E2-A0EB-438E-BCC4-8082583F1964}" type="presParOf" srcId="{2D01B789-AEA6-46FF-A3AB-C397615A7804}" destId="{F03655E1-0169-4A18-A34D-D6C4456F17E0}" srcOrd="1" destOrd="0" presId="urn:microsoft.com/office/officeart/2008/layout/LinedList"/>
    <dgm:cxn modelId="{662CFDDE-FF28-46DE-975D-9FD17792CF31}" type="presParOf" srcId="{AEB43ABF-E4B9-404E-A714-CBE92933C12D}" destId="{15DD94E3-CCDD-409A-941A-38BAE0D83408}" srcOrd="2" destOrd="0" presId="urn:microsoft.com/office/officeart/2008/layout/LinedList"/>
    <dgm:cxn modelId="{BEA93558-CBBD-412D-8F4E-AF4AF8749AB3}" type="presParOf" srcId="{AEB43ABF-E4B9-404E-A714-CBE92933C12D}" destId="{33905B1F-26D7-45F0-B3B4-5D5852885893}" srcOrd="3" destOrd="0" presId="urn:microsoft.com/office/officeart/2008/layout/LinedList"/>
    <dgm:cxn modelId="{EE6A33BC-31BE-401D-BB15-3EDA9C1D35BD}" type="presParOf" srcId="{33905B1F-26D7-45F0-B3B4-5D5852885893}" destId="{4416EFA3-BFD5-4203-AB8B-0FF58043D959}" srcOrd="0" destOrd="0" presId="urn:microsoft.com/office/officeart/2008/layout/LinedList"/>
    <dgm:cxn modelId="{EB429319-9443-4C3B-BF43-F7829B81032F}" type="presParOf" srcId="{33905B1F-26D7-45F0-B3B4-5D5852885893}" destId="{07FCA4CF-5C43-4247-9871-A60BCFB0CB83}"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830D2-2607-4F68-86BB-07A73FF941AC}">
      <dsp:nvSpPr>
        <dsp:cNvPr id="0" name=""/>
        <dsp:cNvSpPr/>
      </dsp:nvSpPr>
      <dsp:spPr>
        <a:xfrm>
          <a:off x="-3305418" y="-508458"/>
          <a:ext cx="3941674" cy="3941674"/>
        </a:xfrm>
        <a:prstGeom prst="blockArc">
          <a:avLst>
            <a:gd name="adj1" fmla="val 18900000"/>
            <a:gd name="adj2" fmla="val 2700000"/>
            <a:gd name="adj3" fmla="val 548"/>
          </a:avLst>
        </a:prstGeom>
        <a:noFill/>
        <a:ln w="508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19707-1225-4014-87E1-B4B75B3F29A5}">
      <dsp:nvSpPr>
        <dsp:cNvPr id="0" name=""/>
        <dsp:cNvSpPr/>
      </dsp:nvSpPr>
      <dsp:spPr>
        <a:xfrm>
          <a:off x="409124" y="292475"/>
          <a:ext cx="4884571" cy="584951"/>
        </a:xfrm>
        <a:prstGeom prst="rect">
          <a:avLst/>
        </a:prstGeom>
        <a:solidFill>
          <a:schemeClr val="accent2">
            <a:hueOff val="0"/>
            <a:satOff val="0"/>
            <a:lumOff val="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305"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Optimizing System Performance</a:t>
          </a:r>
          <a:endParaRPr lang="en-US" sz="2500" kern="1200" dirty="0"/>
        </a:p>
      </dsp:txBody>
      <dsp:txXfrm>
        <a:off x="409124" y="292475"/>
        <a:ext cx="4884571" cy="584951"/>
      </dsp:txXfrm>
    </dsp:sp>
    <dsp:sp modelId="{71E14EA5-4C79-4A62-BD0D-523D4FE91C26}">
      <dsp:nvSpPr>
        <dsp:cNvPr id="0" name=""/>
        <dsp:cNvSpPr/>
      </dsp:nvSpPr>
      <dsp:spPr>
        <a:xfrm>
          <a:off x="43529" y="219356"/>
          <a:ext cx="731189" cy="731189"/>
        </a:xfrm>
        <a:prstGeom prst="ellipse">
          <a:avLst/>
        </a:prstGeom>
        <a:solidFill>
          <a:schemeClr val="lt1">
            <a:hueOff val="0"/>
            <a:satOff val="0"/>
            <a:lumOff val="0"/>
            <a:alphaOff val="0"/>
          </a:schemeClr>
        </a:solidFill>
        <a:ln w="508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DB485-B8E6-40C7-A9C7-C43292565DB1}">
      <dsp:nvSpPr>
        <dsp:cNvPr id="0" name=""/>
        <dsp:cNvSpPr/>
      </dsp:nvSpPr>
      <dsp:spPr>
        <a:xfrm>
          <a:off x="621754" y="1169903"/>
          <a:ext cx="4671942" cy="584951"/>
        </a:xfrm>
        <a:prstGeom prst="rect">
          <a:avLst/>
        </a:prstGeom>
        <a:solidFill>
          <a:schemeClr val="accent2">
            <a:hueOff val="9504421"/>
            <a:satOff val="-18343"/>
            <a:lumOff val="-2355"/>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305"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Optimizing System Demand</a:t>
          </a:r>
          <a:endParaRPr lang="en-US" sz="2500" kern="1200" dirty="0"/>
        </a:p>
      </dsp:txBody>
      <dsp:txXfrm>
        <a:off x="621754" y="1169903"/>
        <a:ext cx="4671942" cy="584951"/>
      </dsp:txXfrm>
    </dsp:sp>
    <dsp:sp modelId="{448272EB-6771-4460-8C0D-F074EF5F3845}">
      <dsp:nvSpPr>
        <dsp:cNvPr id="0" name=""/>
        <dsp:cNvSpPr/>
      </dsp:nvSpPr>
      <dsp:spPr>
        <a:xfrm>
          <a:off x="256159" y="1096784"/>
          <a:ext cx="731189" cy="731189"/>
        </a:xfrm>
        <a:prstGeom prst="ellipse">
          <a:avLst/>
        </a:prstGeom>
        <a:solidFill>
          <a:schemeClr val="lt1">
            <a:hueOff val="0"/>
            <a:satOff val="0"/>
            <a:lumOff val="0"/>
            <a:alphaOff val="0"/>
          </a:schemeClr>
        </a:solidFill>
        <a:ln w="50800" cap="flat" cmpd="sng" algn="ctr">
          <a:solidFill>
            <a:schemeClr val="accent2">
              <a:hueOff val="9504421"/>
              <a:satOff val="-18343"/>
              <a:lumOff val="-2355"/>
              <a:alphaOff val="0"/>
            </a:schemeClr>
          </a:solidFill>
          <a:prstDash val="solid"/>
        </a:ln>
        <a:effectLst/>
      </dsp:spPr>
      <dsp:style>
        <a:lnRef idx="2">
          <a:scrgbClr r="0" g="0" b="0"/>
        </a:lnRef>
        <a:fillRef idx="1">
          <a:scrgbClr r="0" g="0" b="0"/>
        </a:fillRef>
        <a:effectRef idx="0">
          <a:scrgbClr r="0" g="0" b="0"/>
        </a:effectRef>
        <a:fontRef idx="minor"/>
      </dsp:style>
    </dsp:sp>
    <dsp:sp modelId="{A4B18F61-F56C-41B9-8EDC-7E41E3D10FF3}">
      <dsp:nvSpPr>
        <dsp:cNvPr id="0" name=""/>
        <dsp:cNvSpPr/>
      </dsp:nvSpPr>
      <dsp:spPr>
        <a:xfrm>
          <a:off x="409124" y="2047330"/>
          <a:ext cx="4884571" cy="584951"/>
        </a:xfrm>
        <a:prstGeom prst="rect">
          <a:avLst/>
        </a:prstGeom>
        <a:solidFill>
          <a:schemeClr val="accent2">
            <a:hueOff val="19008842"/>
            <a:satOff val="-36686"/>
            <a:lumOff val="-4710"/>
            <a:alphaOff val="0"/>
          </a:schemeClr>
        </a:solidFill>
        <a:ln w="508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305"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Integrating DER (system planning)</a:t>
          </a:r>
          <a:endParaRPr lang="en-US" sz="2500" kern="1200" dirty="0"/>
        </a:p>
      </dsp:txBody>
      <dsp:txXfrm>
        <a:off x="409124" y="2047330"/>
        <a:ext cx="4884571" cy="584951"/>
      </dsp:txXfrm>
    </dsp:sp>
    <dsp:sp modelId="{2510D498-F8E4-418E-83D3-6DF05CC8D668}">
      <dsp:nvSpPr>
        <dsp:cNvPr id="0" name=""/>
        <dsp:cNvSpPr/>
      </dsp:nvSpPr>
      <dsp:spPr>
        <a:xfrm>
          <a:off x="43529" y="1974211"/>
          <a:ext cx="731189" cy="731189"/>
        </a:xfrm>
        <a:prstGeom prst="ellipse">
          <a:avLst/>
        </a:prstGeom>
        <a:solidFill>
          <a:schemeClr val="lt1">
            <a:hueOff val="0"/>
            <a:satOff val="0"/>
            <a:lumOff val="0"/>
            <a:alphaOff val="0"/>
          </a:schemeClr>
        </a:solidFill>
        <a:ln w="50800"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94ED-192A-4CAD-9F88-D9F0C1B20FE5}">
      <dsp:nvSpPr>
        <dsp:cNvPr id="0" name=""/>
        <dsp:cNvSpPr/>
      </dsp:nvSpPr>
      <dsp:spPr>
        <a:xfrm>
          <a:off x="0" y="0"/>
          <a:ext cx="2209799" cy="0"/>
        </a:xfrm>
        <a:prstGeom prst="line">
          <a:avLst/>
        </a:prstGeom>
        <a:solidFill>
          <a:schemeClr val="accent2">
            <a:hueOff val="0"/>
            <a:satOff val="0"/>
            <a:lumOff val="0"/>
            <a:alphaOff val="0"/>
          </a:schemeClr>
        </a:solidFill>
        <a:ln w="508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CF2E6-37A1-4B68-9B76-610A3FF5D413}">
      <dsp:nvSpPr>
        <dsp:cNvPr id="0" name=""/>
        <dsp:cNvSpPr/>
      </dsp:nvSpPr>
      <dsp:spPr>
        <a:xfrm>
          <a:off x="0" y="0"/>
          <a:ext cx="2209799" cy="128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Business Case </a:t>
          </a:r>
          <a:endParaRPr lang="en-US" sz="3100" kern="1200" dirty="0"/>
        </a:p>
      </dsp:txBody>
      <dsp:txXfrm>
        <a:off x="0" y="0"/>
        <a:ext cx="2209799" cy="1281733"/>
      </dsp:txXfrm>
    </dsp:sp>
    <dsp:sp modelId="{15DD94E3-CCDD-409A-941A-38BAE0D83408}">
      <dsp:nvSpPr>
        <dsp:cNvPr id="0" name=""/>
        <dsp:cNvSpPr/>
      </dsp:nvSpPr>
      <dsp:spPr>
        <a:xfrm>
          <a:off x="0" y="1281733"/>
          <a:ext cx="2209799" cy="0"/>
        </a:xfrm>
        <a:prstGeom prst="line">
          <a:avLst/>
        </a:prstGeom>
        <a:solidFill>
          <a:schemeClr val="accent2">
            <a:hueOff val="19008842"/>
            <a:satOff val="-36686"/>
            <a:lumOff val="-4710"/>
            <a:alphaOff val="0"/>
          </a:schemeClr>
        </a:solidFill>
        <a:ln w="50800"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6EFA3-BFD5-4203-AB8B-0FF58043D959}">
      <dsp:nvSpPr>
        <dsp:cNvPr id="0" name=""/>
        <dsp:cNvSpPr/>
      </dsp:nvSpPr>
      <dsp:spPr>
        <a:xfrm>
          <a:off x="0" y="1281733"/>
          <a:ext cx="2209799" cy="128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Benefits Justify Costs</a:t>
          </a:r>
          <a:endParaRPr lang="en-US" sz="3100" kern="1200" dirty="0"/>
        </a:p>
      </dsp:txBody>
      <dsp:txXfrm>
        <a:off x="0" y="1281733"/>
        <a:ext cx="2209799" cy="12817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2DA8343-95FD-4180-B154-F6CB44A1ABD5}" type="datetimeFigureOut">
              <a:rPr lang="en-US" smtClean="0"/>
              <a:pPr/>
              <a:t>10/10/2018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4FCA711-87B5-4433-AF08-4A9F079E8F41}" type="slidenum">
              <a:rPr lang="en-US" smtClean="0"/>
              <a:pPr/>
              <a:t>‹#›</a:t>
            </a:fld>
            <a:endParaRPr lang="en-US" dirty="0"/>
          </a:p>
        </p:txBody>
      </p:sp>
    </p:spTree>
    <p:extLst>
      <p:ext uri="{BB962C8B-B14F-4D97-AF65-F5344CB8AC3E}">
        <p14:creationId xmlns:p14="http://schemas.microsoft.com/office/powerpoint/2010/main" val="422189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CA711-87B5-4433-AF08-4A9F079E8F41}" type="slidenum">
              <a:rPr lang="en-US" smtClean="0"/>
              <a:pPr/>
              <a:t>1</a:t>
            </a:fld>
            <a:endParaRPr lang="en-US" dirty="0"/>
          </a:p>
        </p:txBody>
      </p:sp>
    </p:spTree>
    <p:extLst>
      <p:ext uri="{BB962C8B-B14F-4D97-AF65-F5344CB8AC3E}">
        <p14:creationId xmlns:p14="http://schemas.microsoft.com/office/powerpoint/2010/main" val="149151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600"/>
              </a:spcBef>
              <a:buAutoNum type="arabicPeriod"/>
            </a:pPr>
            <a:r>
              <a:rPr lang="en-US" dirty="0" smtClean="0"/>
              <a:t>Optimize system performance by attaining optimal levels of grid visibility, command and control, and self-healing;</a:t>
            </a:r>
          </a:p>
          <a:p>
            <a:pPr>
              <a:spcBef>
                <a:spcPts val="600"/>
              </a:spcBef>
              <a:buAutoNum type="arabicPeriod"/>
            </a:pPr>
            <a:endParaRPr lang="en-US" dirty="0" smtClean="0"/>
          </a:p>
          <a:p>
            <a:pPr>
              <a:spcBef>
                <a:spcPts val="600"/>
              </a:spcBef>
              <a:buAutoNum type="arabicPeriod"/>
            </a:pPr>
            <a:r>
              <a:rPr lang="en-US" dirty="0" smtClean="0"/>
              <a:t>Optimize system demand by facilitating consumer price-responsiveness and minimizing losses on the system;</a:t>
            </a:r>
          </a:p>
          <a:p>
            <a:pPr>
              <a:spcBef>
                <a:spcPts val="600"/>
              </a:spcBef>
              <a:buAutoNum type="arabicPeriod"/>
            </a:pPr>
            <a:endParaRPr lang="en-US" dirty="0" smtClean="0"/>
          </a:p>
          <a:p>
            <a:pPr>
              <a:spcBef>
                <a:spcPts val="600"/>
              </a:spcBef>
              <a:buAutoNum type="arabicPeriod"/>
            </a:pPr>
            <a:r>
              <a:rPr lang="en-US" dirty="0" smtClean="0"/>
              <a:t>Facilitate the interconnection of distributed energy resources and to integrate these resources into the Companies’ planning and operations processes.</a:t>
            </a:r>
          </a:p>
          <a:p>
            <a:endParaRPr lang="en-US" dirty="0" smtClean="0"/>
          </a:p>
          <a:p>
            <a:r>
              <a:rPr lang="en-US" dirty="0" smtClean="0"/>
              <a:t>The Department’s findings on preauthorization are based on a review of the proposed investments, as supported by each company’s business case. D.P.U 12-76-B at 19. The company’s business case must include: (1) a detailed description of the proposed grid modernization investments; (2) the rationale and business drivers for the investments; and (3) a reviewable and reliable identification of all projected costs and benefits. D.P.U. 12-76-B at 17; D.P.U. 12-76-C at 24-25. In order to obtain preauthorization, a distribution company must demonstrate that the proposed investments are designed to make measureable progress towards achievement of the Department’s grid modernization objectives. D.P.U. 12-76-B at 19. In addition, the company must demonstrate that the projected cost of the investments is reasonable, and that the projected benefits justify the costs. D.P.U. 12-76-B at 15, 17. The Department also must consider the bill impacts that customers would experience as a result of the proposed grid modernization investments. D.P.U. 12-76-C at 29-30; D.P.U. 17-05, at 469-470.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74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Investments in advanced sensing technologies, SCADA, distribution management systems, load flow analytics, advanced communications, VVO, and automated feeder reconfiguration or advanced distribution automation, when coordinated to maximize benefits to customers, will result in measurable progress toward achievement of the grid modernization objectives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30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86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06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96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CA711-87B5-4433-AF08-4A9F079E8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192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48006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dirty="0"/>
            </a:p>
          </p:txBody>
        </p:sp>
        <p:grpSp>
          <p:nvGrpSpPr>
            <p:cNvPr id="8" name="Group 10"/>
            <p:cNvGrpSpPr/>
            <p:nvPr/>
          </p:nvGrpSpPr>
          <p:grpSpPr>
            <a:xfrm>
              <a:off x="0" y="0"/>
              <a:ext cx="9144000" cy="6400800"/>
              <a:chOff x="0" y="0"/>
              <a:chExt cx="9144000" cy="6400800"/>
            </a:xfrm>
          </p:grpSpPr>
          <p:sp>
            <p:nvSpPr>
              <p:cNvPr id="10" name="Rectangle 9"/>
              <p:cNvSpPr/>
              <p:nvPr/>
            </p:nvSpPr>
            <p:spPr>
              <a:xfrm>
                <a:off x="0" y="0"/>
                <a:ext cx="9144000" cy="6400800"/>
              </a:xfrm>
              <a:prstGeom prst="rect">
                <a:avLst/>
              </a:prstGeom>
              <a:solidFill>
                <a:srgbClr val="4166B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dirty="0"/>
              </a:p>
            </p:txBody>
          </p:sp>
          <p:sp>
            <p:nvSpPr>
              <p:cNvPr id="15" name="Rectangle 14"/>
              <p:cNvSpPr/>
              <p:nvPr/>
            </p:nvSpPr>
            <p:spPr>
              <a:xfrm>
                <a:off x="0" y="0"/>
                <a:ext cx="1828800" cy="6400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dirty="0"/>
              </a:p>
            </p:txBody>
          </p:sp>
        </p:grpSp>
      </p:grpSp>
      <p:sp>
        <p:nvSpPr>
          <p:cNvPr id="4" name="Date Placeholder 3"/>
          <p:cNvSpPr>
            <a:spLocks noGrp="1"/>
          </p:cNvSpPr>
          <p:nvPr>
            <p:ph type="dt" sz="half" idx="10"/>
          </p:nvPr>
        </p:nvSpPr>
        <p:spPr>
          <a:xfrm>
            <a:off x="6934202" y="4914900"/>
            <a:ext cx="1676400" cy="17145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F93C3E92-0629-4CAC-9F94-4FB574E61466}" type="datetime1">
              <a:rPr lang="en-US" smtClean="0"/>
              <a:t>10/10/2018</a:t>
            </a:fld>
            <a:endParaRPr lang="en-US" dirty="0"/>
          </a:p>
        </p:txBody>
      </p:sp>
      <p:sp>
        <p:nvSpPr>
          <p:cNvPr id="5" name="Footer Placeholder 4"/>
          <p:cNvSpPr>
            <a:spLocks noGrp="1"/>
          </p:cNvSpPr>
          <p:nvPr>
            <p:ph type="ftr" sz="quarter" idx="11"/>
          </p:nvPr>
        </p:nvSpPr>
        <p:spPr>
          <a:xfrm>
            <a:off x="1891555" y="4914900"/>
            <a:ext cx="3899646" cy="171450"/>
          </a:xfrm>
        </p:spPr>
        <p:txBody>
          <a:bodyPr anchor="t" anchorCtr="0"/>
          <a:lstStyle>
            <a:lvl1pPr>
              <a:defRPr sz="900">
                <a:solidFill>
                  <a:schemeClr val="tx1"/>
                </a:solidFill>
              </a:defRPr>
            </a:lvl1pPr>
          </a:lstStyle>
          <a:p>
            <a:r>
              <a:rPr lang="en-US" dirty="0" smtClean="0"/>
              <a:t>CONFIDENTIAL DRAFT</a:t>
            </a:r>
            <a:endParaRPr lang="en-US" dirty="0"/>
          </a:p>
        </p:txBody>
      </p:sp>
      <p:sp>
        <p:nvSpPr>
          <p:cNvPr id="6" name="Slide Number Placeholder 5"/>
          <p:cNvSpPr>
            <a:spLocks noGrp="1"/>
          </p:cNvSpPr>
          <p:nvPr>
            <p:ph type="sldNum" sz="quarter" idx="12"/>
          </p:nvPr>
        </p:nvSpPr>
        <p:spPr>
          <a:xfrm>
            <a:off x="457201" y="4916634"/>
            <a:ext cx="762000" cy="17145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B6F15528-21DE-4FAA-801E-634DDDAF4B2B}" type="slidenum">
              <a:rPr lang="en-US" smtClean="0"/>
              <a:pPr/>
              <a:t>‹#›</a:t>
            </a:fld>
            <a:endParaRPr lang="en-US" dirty="0"/>
          </a:p>
        </p:txBody>
      </p:sp>
      <p:sp>
        <p:nvSpPr>
          <p:cNvPr id="3" name="Subtitle 2"/>
          <p:cNvSpPr>
            <a:spLocks noGrp="1"/>
          </p:cNvSpPr>
          <p:nvPr>
            <p:ph type="subTitle" idx="1"/>
          </p:nvPr>
        </p:nvSpPr>
        <p:spPr>
          <a:xfrm>
            <a:off x="2075877" y="2057400"/>
            <a:ext cx="6763326" cy="971550"/>
          </a:xfrm>
          <a:noFill/>
        </p:spPr>
        <p:txBody>
          <a:bodyPr>
            <a:noAutofit/>
            <a:scene3d>
              <a:camera prst="orthographicFront"/>
              <a:lightRig rig="soft" dir="t">
                <a:rot lat="0" lon="0" rev="10800000"/>
              </a:lightRig>
            </a:scene3d>
            <a:sp3d>
              <a:contourClr>
                <a:srgbClr val="DDDDDD"/>
              </a:contourClr>
            </a:sp3d>
          </a:bodyPr>
          <a:lstStyle>
            <a:lvl1pPr marL="0" indent="0" algn="l">
              <a:spcBef>
                <a:spcPts val="0"/>
              </a:spcBef>
              <a:buNone/>
              <a:defRPr sz="2400">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2057400" y="590550"/>
            <a:ext cx="6763326" cy="1371600"/>
          </a:xfrm>
        </p:spPr>
        <p:txBody>
          <a:bodyPr anchor="b" anchorCtr="0">
            <a:noAutofit/>
          </a:bodyPr>
          <a:lstStyle>
            <a:lvl1pPr algn="l">
              <a:defRPr sz="4400">
                <a:solidFill>
                  <a:schemeClr val="bg1"/>
                </a:solidFill>
              </a:defRPr>
            </a:lvl1pPr>
          </a:lstStyle>
          <a:p>
            <a:r>
              <a:rPr lang="en-US" dirty="0" smtClean="0"/>
              <a:t>Click to edit Master title style</a:t>
            </a:r>
            <a:endParaRPr dirty="0"/>
          </a:p>
        </p:txBody>
      </p:sp>
      <p:sp>
        <p:nvSpPr>
          <p:cNvPr id="26" name="Text Placeholder 2"/>
          <p:cNvSpPr>
            <a:spLocks noGrp="1"/>
          </p:cNvSpPr>
          <p:nvPr>
            <p:ph type="body" idx="14" hasCustomPrompt="1"/>
          </p:nvPr>
        </p:nvSpPr>
        <p:spPr>
          <a:xfrm>
            <a:off x="5686432" y="3562350"/>
            <a:ext cx="3124201" cy="895350"/>
          </a:xfrm>
          <a:noFill/>
        </p:spPr>
        <p:txBody>
          <a:bodyPr vert="horz" lIns="91440" tIns="45720" rIns="91440" bIns="45720" rtlCol="0">
            <a:noAutofit/>
          </a:bodyPr>
          <a:lstStyle>
            <a:lvl1pPr marL="0" indent="0">
              <a:lnSpc>
                <a:spcPct val="100000"/>
              </a:lnSpc>
              <a:spcBef>
                <a:spcPts val="600"/>
              </a:spcBef>
              <a:buNone/>
              <a:defRPr sz="1800" b="0" kern="1200">
                <a:solidFill>
                  <a:schemeClr val="bg1"/>
                </a:solidFill>
                <a:latin typeface="Cambria"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dirty="0" smtClean="0"/>
              <a:t>Click to add information about the second presenter</a:t>
            </a:r>
          </a:p>
        </p:txBody>
      </p:sp>
      <p:pic>
        <p:nvPicPr>
          <p:cNvPr id="17" name="Picture 3" descr="C:\Users\Nathan.Phelps\AppData\Local\Microsoft\Windows\Temporary Internet Files\Content.Outlook\LKZ6HHZ8\dpu_logo_new_no-dots.png"/>
          <p:cNvPicPr>
            <a:picLocks noChangeAspect="1" noChangeArrowheads="1"/>
          </p:cNvPicPr>
          <p:nvPr/>
        </p:nvPicPr>
        <p:blipFill>
          <a:blip r:embed="rId2" cstate="print"/>
          <a:srcRect/>
          <a:stretch>
            <a:fillRect/>
          </a:stretch>
        </p:blipFill>
        <p:spPr bwMode="auto">
          <a:xfrm>
            <a:off x="-63871" y="-99118"/>
            <a:ext cx="1885356" cy="2144785"/>
          </a:xfrm>
          <a:prstGeom prst="rect">
            <a:avLst/>
          </a:prstGeom>
          <a:noFill/>
        </p:spPr>
      </p:pic>
    </p:spTree>
  </p:cSld>
  <p:clrMapOvr>
    <a:masterClrMapping/>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A4EB2ACC-3F90-4F85-A93A-990FF44C334E}"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dirty="0" smtClean="0"/>
              <a:t>CONFIDENTIAL DRAFT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Placeholder 1"/>
          <p:cNvSpPr>
            <a:spLocks noGrp="1"/>
          </p:cNvSpPr>
          <p:nvPr>
            <p:ph type="title" hasCustomPrompt="1"/>
          </p:nvPr>
        </p:nvSpPr>
        <p:spPr>
          <a:xfrm>
            <a:off x="1447805" y="114300"/>
            <a:ext cx="75438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spTree>
  </p:cSld>
  <p:clrMapOvr>
    <a:masterClrMapping/>
  </p:clrMapOvr>
  <p:transition>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7772401" y="0"/>
            <a:ext cx="1371600" cy="5143500"/>
            <a:chOff x="7329488" y="457200"/>
            <a:chExt cx="1371600" cy="6858000"/>
          </a:xfrm>
        </p:grpSpPr>
        <p:sp>
          <p:nvSpPr>
            <p:cNvPr id="19" name="Rectangle 18"/>
            <p:cNvSpPr/>
            <p:nvPr/>
          </p:nvSpPr>
          <p:spPr>
            <a:xfrm>
              <a:off x="7329488" y="457200"/>
              <a:ext cx="1371600" cy="6858000"/>
            </a:xfrm>
            <a:prstGeom prst="rect">
              <a:avLst/>
            </a:prstGeom>
            <a:solidFill>
              <a:srgbClr val="416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17"/>
            <p:cNvSpPr/>
            <p:nvPr/>
          </p:nvSpPr>
          <p:spPr>
            <a:xfrm>
              <a:off x="7329488" y="457200"/>
              <a:ext cx="1357312" cy="1397000"/>
            </a:xfrm>
            <a:prstGeom prst="rect">
              <a:avLst/>
            </a:prstGeom>
            <a:solidFill>
              <a:srgbClr val="FFC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hasCustomPrompt="1"/>
          </p:nvPr>
        </p:nvSpPr>
        <p:spPr>
          <a:xfrm>
            <a:off x="7924801" y="1123950"/>
            <a:ext cx="1066800" cy="3905250"/>
          </a:xfrm>
        </p:spPr>
        <p:txBody>
          <a:bodyPr vert="eaVert">
            <a:noAutofit/>
          </a:bodyPr>
          <a:lstStyle>
            <a:lvl1pPr>
              <a:defRPr sz="4000"/>
            </a:lvl1pPr>
          </a:lstStyle>
          <a:p>
            <a:r>
              <a:rPr lang="en-US" dirty="0" smtClean="0"/>
              <a:t>Click to Enter title</a:t>
            </a:r>
            <a:endParaRPr dirty="0"/>
          </a:p>
        </p:txBody>
      </p:sp>
      <p:sp>
        <p:nvSpPr>
          <p:cNvPr id="3" name="Vertical Text Placeholder 2"/>
          <p:cNvSpPr>
            <a:spLocks noGrp="1"/>
          </p:cNvSpPr>
          <p:nvPr>
            <p:ph type="body" orient="vert" idx="1" hasCustomPrompt="1"/>
          </p:nvPr>
        </p:nvSpPr>
        <p:spPr>
          <a:xfrm>
            <a:off x="533406" y="133352"/>
            <a:ext cx="7086601" cy="4876800"/>
          </a:xfrm>
        </p:spPr>
        <p:txBody>
          <a:bodyPr vert="eaVert"/>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152400" y="3867150"/>
            <a:ext cx="304800" cy="1143000"/>
          </a:xfrm>
        </p:spPr>
        <p:txBody>
          <a:bodyPr vert="vert"/>
          <a:lstStyle/>
          <a:p>
            <a:fld id="{12CA25C5-A414-4EE5-A22D-C25B656D5224}" type="datetime1">
              <a:rPr lang="en-US" smtClean="0"/>
              <a:t>10/10/2018</a:t>
            </a:fld>
            <a:endParaRPr lang="en-US" dirty="0"/>
          </a:p>
        </p:txBody>
      </p:sp>
      <p:sp>
        <p:nvSpPr>
          <p:cNvPr id="5" name="Footer Placeholder 4"/>
          <p:cNvSpPr>
            <a:spLocks noGrp="1"/>
          </p:cNvSpPr>
          <p:nvPr>
            <p:ph type="ftr" sz="quarter" idx="11"/>
          </p:nvPr>
        </p:nvSpPr>
        <p:spPr>
          <a:xfrm>
            <a:off x="152400" y="1352550"/>
            <a:ext cx="304800" cy="2362200"/>
          </a:xfrm>
        </p:spPr>
        <p:txBody>
          <a:bodyPr vert="vert"/>
          <a:lstStyle/>
          <a:p>
            <a:r>
              <a:rPr lang="en-US" dirty="0" smtClean="0"/>
              <a:t>CONFIDENTIAL DRAFT</a:t>
            </a:r>
            <a:endParaRPr lang="en-US" dirty="0"/>
          </a:p>
        </p:txBody>
      </p:sp>
      <p:sp>
        <p:nvSpPr>
          <p:cNvPr id="6" name="Slide Number Placeholder 5"/>
          <p:cNvSpPr>
            <a:spLocks noGrp="1"/>
          </p:cNvSpPr>
          <p:nvPr>
            <p:ph type="sldNum" sz="quarter" idx="12"/>
          </p:nvPr>
        </p:nvSpPr>
        <p:spPr>
          <a:xfrm rot="5400000">
            <a:off x="-228600" y="514350"/>
            <a:ext cx="1066800" cy="304800"/>
          </a:xfrm>
        </p:spPr>
        <p:txBody>
          <a:bodyPr/>
          <a:lstStyle/>
          <a:p>
            <a:fld id="{B6F15528-21DE-4FAA-801E-634DDDAF4B2B}" type="slidenum">
              <a:rPr lang="en-US" smtClean="0"/>
              <a:pPr/>
              <a:t>‹#›</a:t>
            </a:fld>
            <a:endParaRPr lang="en-US" dirty="0"/>
          </a:p>
        </p:txBody>
      </p:sp>
      <p:pic>
        <p:nvPicPr>
          <p:cNvPr id="13" name="Picture 3" descr="C:\Users\Nathan.Phelps\AppData\Local\Microsoft\Windows\Temporary Internet Files\Content.Outlook\LKZ6HHZ8\dpu_logo_new_no-dots.png"/>
          <p:cNvPicPr>
            <a:picLocks noChangeAspect="1" noChangeArrowheads="1"/>
          </p:cNvPicPr>
          <p:nvPr/>
        </p:nvPicPr>
        <p:blipFill>
          <a:blip r:embed="rId2" cstate="print"/>
          <a:srcRect/>
          <a:stretch>
            <a:fillRect/>
          </a:stretch>
        </p:blipFill>
        <p:spPr bwMode="auto">
          <a:xfrm>
            <a:off x="7924801" y="-102563"/>
            <a:ext cx="1066800" cy="1213593"/>
          </a:xfrm>
          <a:prstGeom prst="rect">
            <a:avLst/>
          </a:prstGeom>
          <a:noFill/>
          <a:scene3d>
            <a:camera prst="orthographicFront">
              <a:rot lat="0" lon="0" rev="16200000"/>
            </a:camera>
            <a:lightRig rig="threePt" dir="t"/>
          </a:scene3d>
        </p:spPr>
      </p:pic>
    </p:spTree>
  </p:cSld>
  <p:clrMapOvr>
    <a:masterClrMapping/>
  </p:clrMapOvr>
  <p:transition>
    <p:cut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A252CB-B0C2-40BC-A61C-09DDF1BDCA27}"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dirty="0" smtClean="0"/>
              <a:t>CONFIDENTIAL DRAFT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CF6B0AC5-3B35-445F-9152-5FE470BF9D46}" type="datetime1">
              <a:rPr lang="en-US" smtClean="0"/>
              <a:t>10/10/2018</a:t>
            </a:fld>
            <a:endParaRPr lang="en-US" dirty="0"/>
          </a:p>
        </p:txBody>
      </p:sp>
      <p:sp>
        <p:nvSpPr>
          <p:cNvPr id="5" name="Footer Placeholder 4"/>
          <p:cNvSpPr>
            <a:spLocks noGrp="1"/>
          </p:cNvSpPr>
          <p:nvPr>
            <p:ph type="ftr" sz="quarter" idx="11"/>
          </p:nvPr>
        </p:nvSpPr>
        <p:spPr/>
        <p:txBody>
          <a:bodyPr/>
          <a:lstStyle/>
          <a:p>
            <a:r>
              <a:rPr lang="en-US" dirty="0" smtClean="0"/>
              <a:t>CONFIDENTIAL DRAFT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Placeholder 1"/>
          <p:cNvSpPr>
            <a:spLocks noGrp="1"/>
          </p:cNvSpPr>
          <p:nvPr>
            <p:ph type="title" hasCustomPrompt="1"/>
          </p:nvPr>
        </p:nvSpPr>
        <p:spPr>
          <a:xfrm>
            <a:off x="1447805" y="114300"/>
            <a:ext cx="75438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spTree>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with Anima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Enter Title</a:t>
            </a:r>
            <a:endParaRPr lang="en-US" dirty="0"/>
          </a:p>
        </p:txBody>
      </p:sp>
      <p:sp>
        <p:nvSpPr>
          <p:cNvPr id="3" name="Date Placeholder 2"/>
          <p:cNvSpPr>
            <a:spLocks noGrp="1"/>
          </p:cNvSpPr>
          <p:nvPr>
            <p:ph type="dt" sz="half" idx="10"/>
          </p:nvPr>
        </p:nvSpPr>
        <p:spPr/>
        <p:txBody>
          <a:bodyPr/>
          <a:lstStyle/>
          <a:p>
            <a:fld id="{E2D2E32C-555C-45B1-AA2F-CB34E2637049}" type="datetime1">
              <a:rPr lang="en-US" smtClean="0"/>
              <a:t>10/10/2018</a:t>
            </a:fld>
            <a:endParaRPr lang="en-US" dirty="0"/>
          </a:p>
        </p:txBody>
      </p:sp>
      <p:sp>
        <p:nvSpPr>
          <p:cNvPr id="4" name="Footer Placeholder 3"/>
          <p:cNvSpPr>
            <a:spLocks noGrp="1"/>
          </p:cNvSpPr>
          <p:nvPr>
            <p:ph type="ftr" sz="quarter" idx="11"/>
          </p:nvPr>
        </p:nvSpPr>
        <p:spPr/>
        <p:txBody>
          <a:bodyPr/>
          <a:lstStyle/>
          <a:p>
            <a:r>
              <a:rPr lang="en-US" dirty="0" smtClean="0"/>
              <a:t>CONFIDENTIAL DRAFT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Content Placeholder 2"/>
          <p:cNvSpPr>
            <a:spLocks noGrp="1"/>
          </p:cNvSpPr>
          <p:nvPr>
            <p:ph idx="1" hasCustomPrompt="1"/>
          </p:nvPr>
        </p:nvSpPr>
        <p:spPr>
          <a:xfrm>
            <a:off x="1447805" y="1314451"/>
            <a:ext cx="7543801" cy="3280172"/>
          </a:xfrm>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2" name="Group 10"/>
          <p:cNvGrpSpPr/>
          <p:nvPr/>
        </p:nvGrpSpPr>
        <p:grpSpPr>
          <a:xfrm>
            <a:off x="0" y="0"/>
            <a:ext cx="9144000" cy="5143500"/>
            <a:chOff x="0" y="0"/>
            <a:chExt cx="9144000" cy="6858000"/>
          </a:xfrm>
        </p:grpSpPr>
        <p:sp>
          <p:nvSpPr>
            <p:cNvPr id="7" name="Rectangle 6"/>
            <p:cNvSpPr/>
            <p:nvPr/>
          </p:nvSpPr>
          <p:spPr>
            <a:xfrm>
              <a:off x="0" y="0"/>
              <a:ext cx="13716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371600" y="2514600"/>
              <a:ext cx="7772400" cy="1828800"/>
            </a:xfrm>
            <a:prstGeom prst="rect">
              <a:avLst/>
            </a:prstGeom>
            <a:solidFill>
              <a:srgbClr val="4166B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3" name="Text Placeholder 2"/>
          <p:cNvSpPr>
            <a:spLocks noGrp="1"/>
          </p:cNvSpPr>
          <p:nvPr>
            <p:ph type="body" idx="1"/>
          </p:nvPr>
        </p:nvSpPr>
        <p:spPr>
          <a:xfrm>
            <a:off x="133933" y="3371850"/>
            <a:ext cx="1143001" cy="1428750"/>
          </a:xfrm>
          <a:noFill/>
        </p:spPr>
        <p:txBody>
          <a:bodyPr vert="horz" lIns="91440" tIns="45720" rIns="91440" bIns="45720" rtlCol="0">
            <a:normAutofit/>
          </a:bodyPr>
          <a:lstStyle>
            <a:lvl1pPr marL="0" indent="0">
              <a:lnSpc>
                <a:spcPct val="200000"/>
              </a:lnSpc>
              <a:buNone/>
              <a:defRPr sz="1600" b="1"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7239006" y="4917186"/>
            <a:ext cx="1673353" cy="171450"/>
          </a:xfrm>
        </p:spPr>
        <p:txBody>
          <a:bodyPr/>
          <a:lstStyle/>
          <a:p>
            <a:fld id="{A467EF1A-A685-42F4-A2CA-BBD9ADB20FFD}" type="datetime1">
              <a:rPr lang="en-US" smtClean="0"/>
              <a:t>10/10/2018</a:t>
            </a:fld>
            <a:endParaRPr lang="en-US" dirty="0"/>
          </a:p>
        </p:txBody>
      </p:sp>
      <p:sp>
        <p:nvSpPr>
          <p:cNvPr id="5" name="Footer Placeholder 4"/>
          <p:cNvSpPr>
            <a:spLocks noGrp="1"/>
          </p:cNvSpPr>
          <p:nvPr>
            <p:ph type="ftr" sz="quarter" idx="11"/>
          </p:nvPr>
        </p:nvSpPr>
        <p:spPr>
          <a:xfrm>
            <a:off x="1524007" y="4917186"/>
            <a:ext cx="3441193" cy="171450"/>
          </a:xfrm>
        </p:spPr>
        <p:txBody>
          <a:bodyPr/>
          <a:lstStyle/>
          <a:p>
            <a:r>
              <a:rPr lang="en-US" dirty="0" smtClean="0"/>
              <a:t>CONFIDENTIAL DRAFT</a:t>
            </a:r>
            <a:endParaRPr lang="en-US" dirty="0"/>
          </a:p>
        </p:txBody>
      </p:sp>
      <p:sp>
        <p:nvSpPr>
          <p:cNvPr id="6" name="Slide Number Placeholder 5"/>
          <p:cNvSpPr>
            <a:spLocks noGrp="1"/>
          </p:cNvSpPr>
          <p:nvPr>
            <p:ph type="sldNum" sz="quarter" idx="12"/>
          </p:nvPr>
        </p:nvSpPr>
        <p:spPr>
          <a:xfrm>
            <a:off x="304801" y="4917186"/>
            <a:ext cx="762000" cy="17145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B6F15528-21DE-4FAA-801E-634DDDAF4B2B}" type="slidenum">
              <a:rPr lang="en-US" smtClean="0"/>
              <a:pPr/>
              <a:t>‹#›</a:t>
            </a:fld>
            <a:endParaRPr lang="en-US" dirty="0"/>
          </a:p>
        </p:txBody>
      </p:sp>
      <p:sp>
        <p:nvSpPr>
          <p:cNvPr id="12" name="Title 1"/>
          <p:cNvSpPr>
            <a:spLocks noGrp="1"/>
          </p:cNvSpPr>
          <p:nvPr>
            <p:ph type="title"/>
          </p:nvPr>
        </p:nvSpPr>
        <p:spPr>
          <a:xfrm>
            <a:off x="1752602" y="2114550"/>
            <a:ext cx="7162800" cy="914400"/>
          </a:xfrm>
        </p:spPr>
        <p:txBody>
          <a:bodyPr/>
          <a:lstStyle/>
          <a:p>
            <a:r>
              <a:rPr lang="en-US" smtClean="0"/>
              <a:t>Click to edit Master title style</a:t>
            </a:r>
            <a:endParaRPr dirty="0"/>
          </a:p>
        </p:txBody>
      </p:sp>
      <p:pic>
        <p:nvPicPr>
          <p:cNvPr id="13" name="Picture 3" descr="C:\Users\Nathan.Phelps\AppData\Local\Microsoft\Windows\Temporary Internet Files\Content.Outlook\LKZ6HHZ8\dpu_logo_new_no-dots.png"/>
          <p:cNvPicPr>
            <a:picLocks noChangeAspect="1" noChangeArrowheads="1"/>
          </p:cNvPicPr>
          <p:nvPr userDrawn="1"/>
        </p:nvPicPr>
        <p:blipFill>
          <a:blip r:embed="rId2" cstate="print"/>
          <a:srcRect/>
          <a:stretch>
            <a:fillRect/>
          </a:stretch>
        </p:blipFill>
        <p:spPr bwMode="auto">
          <a:xfrm>
            <a:off x="-61570" y="1802438"/>
            <a:ext cx="1426684" cy="1622999"/>
          </a:xfrm>
          <a:prstGeom prst="rect">
            <a:avLst/>
          </a:prstGeom>
          <a:noFill/>
        </p:spPr>
      </p:pic>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447801" y="1276353"/>
            <a:ext cx="3657600" cy="3318272"/>
          </a:xfrm>
        </p:spPr>
        <p:txBody>
          <a:bodyPr>
            <a:normAutofit/>
          </a:bodyPr>
          <a:lstStyle>
            <a:lvl1pPr marL="228600" indent="-228600">
              <a:defRPr sz="2200"/>
            </a:lvl1pPr>
            <a:lvl2pPr marL="457200" indent="-228600">
              <a:defRPr sz="2000"/>
            </a:lvl2pPr>
            <a:lvl3pPr marL="685800" indent="-228600">
              <a:defRPr sz="18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hasCustomPrompt="1"/>
          </p:nvPr>
        </p:nvSpPr>
        <p:spPr>
          <a:xfrm>
            <a:off x="5294375" y="1276353"/>
            <a:ext cx="3657600" cy="3318272"/>
          </a:xfrm>
        </p:spPr>
        <p:txBody>
          <a:bodyPr>
            <a:normAutofit/>
          </a:bodyPr>
          <a:lstStyle>
            <a:lvl1pPr marL="228600" indent="-228600">
              <a:defRPr sz="2200"/>
            </a:lvl1pPr>
            <a:lvl2pPr marL="457200" indent="-228600">
              <a:defRPr sz="2000"/>
            </a:lvl2pPr>
            <a:lvl3pPr marL="685800" indent="-228600">
              <a:defRPr sz="18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A8964A96-4211-48E6-92BD-5E3081FE5CC0}" type="datetime1">
              <a:rPr lang="en-US" smtClean="0"/>
              <a:t>10/10/2018</a:t>
            </a:fld>
            <a:endParaRPr lang="en-US" dirty="0"/>
          </a:p>
        </p:txBody>
      </p:sp>
      <p:sp>
        <p:nvSpPr>
          <p:cNvPr id="6" name="Footer Placeholder 5"/>
          <p:cNvSpPr>
            <a:spLocks noGrp="1"/>
          </p:cNvSpPr>
          <p:nvPr>
            <p:ph type="ftr" sz="quarter" idx="11"/>
          </p:nvPr>
        </p:nvSpPr>
        <p:spPr>
          <a:xfrm>
            <a:off x="1447806" y="4767264"/>
            <a:ext cx="3733801" cy="273844"/>
          </a:xfrm>
        </p:spPr>
        <p:txBody>
          <a:bodyPr/>
          <a:lstStyle/>
          <a:p>
            <a:r>
              <a:rPr lang="en-US" dirty="0" smtClean="0"/>
              <a:t>CONFIDENTIAL DRAFT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itle Placeholder 1"/>
          <p:cNvSpPr>
            <a:spLocks noGrp="1"/>
          </p:cNvSpPr>
          <p:nvPr>
            <p:ph type="title" hasCustomPrompt="1"/>
          </p:nvPr>
        </p:nvSpPr>
        <p:spPr>
          <a:xfrm>
            <a:off x="1447805" y="114300"/>
            <a:ext cx="75438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spTree>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447801" y="1212057"/>
            <a:ext cx="3657600" cy="479822"/>
          </a:xfrm>
        </p:spPr>
        <p:txBody>
          <a:bodyPr vert="horz" lIns="91440" tIns="45720" rIns="91440" bIns="45720" rtlCol="0" anchor="ctr" anchorCtr="0">
            <a:noAutofit/>
          </a:bodyPr>
          <a:lstStyle>
            <a:lvl1pPr marL="0" indent="0">
              <a:buNone/>
              <a:defRPr sz="2200" b="0" kern="1200">
                <a:solidFill>
                  <a:schemeClr val="tx1"/>
                </a:solidFill>
                <a:latin typeface="Verdana"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dirty="0" smtClean="0"/>
              <a:t>Click to add text</a:t>
            </a:r>
          </a:p>
        </p:txBody>
      </p:sp>
      <p:sp>
        <p:nvSpPr>
          <p:cNvPr id="5" name="Text Placeholder 4"/>
          <p:cNvSpPr>
            <a:spLocks noGrp="1"/>
          </p:cNvSpPr>
          <p:nvPr>
            <p:ph type="body" sz="quarter" idx="3" hasCustomPrompt="1"/>
          </p:nvPr>
        </p:nvSpPr>
        <p:spPr>
          <a:xfrm>
            <a:off x="5287060" y="1212057"/>
            <a:ext cx="3657600" cy="479822"/>
          </a:xfrm>
        </p:spPr>
        <p:txBody>
          <a:bodyPr anchor="ctr" anchorCtr="0">
            <a:noAutofit/>
          </a:bodyPr>
          <a:lstStyle>
            <a:lvl1pPr marL="0" indent="0">
              <a:buNone/>
              <a:defRPr sz="2200" b="0">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7" name="Date Placeholder 6"/>
          <p:cNvSpPr>
            <a:spLocks noGrp="1"/>
          </p:cNvSpPr>
          <p:nvPr>
            <p:ph type="dt" sz="half" idx="10"/>
          </p:nvPr>
        </p:nvSpPr>
        <p:spPr/>
        <p:txBody>
          <a:bodyPr/>
          <a:lstStyle/>
          <a:p>
            <a:fld id="{0E948E98-C1BE-4E99-AA0E-5306544B14EE}" type="datetime1">
              <a:rPr lang="en-US" smtClean="0"/>
              <a:t>10/10/2018</a:t>
            </a:fld>
            <a:endParaRPr lang="en-US" dirty="0"/>
          </a:p>
        </p:txBody>
      </p:sp>
      <p:sp>
        <p:nvSpPr>
          <p:cNvPr id="8" name="Footer Placeholder 7"/>
          <p:cNvSpPr>
            <a:spLocks noGrp="1"/>
          </p:cNvSpPr>
          <p:nvPr>
            <p:ph type="ftr" sz="quarter" idx="11"/>
          </p:nvPr>
        </p:nvSpPr>
        <p:spPr>
          <a:xfrm>
            <a:off x="1447806" y="4767264"/>
            <a:ext cx="3733801" cy="273844"/>
          </a:xfrm>
        </p:spPr>
        <p:txBody>
          <a:bodyPr/>
          <a:lstStyle/>
          <a:p>
            <a:r>
              <a:rPr lang="en-US" dirty="0" smtClean="0"/>
              <a:t>CONFIDENTIAL DRAFT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itle Placeholder 1"/>
          <p:cNvSpPr>
            <a:spLocks noGrp="1"/>
          </p:cNvSpPr>
          <p:nvPr>
            <p:ph type="title" hasCustomPrompt="1"/>
          </p:nvPr>
        </p:nvSpPr>
        <p:spPr>
          <a:xfrm>
            <a:off x="1447805" y="114300"/>
            <a:ext cx="75438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sp>
        <p:nvSpPr>
          <p:cNvPr id="12" name="Content Placeholder 2"/>
          <p:cNvSpPr>
            <a:spLocks noGrp="1"/>
          </p:cNvSpPr>
          <p:nvPr>
            <p:ph sz="half" idx="13" hasCustomPrompt="1"/>
          </p:nvPr>
        </p:nvSpPr>
        <p:spPr>
          <a:xfrm>
            <a:off x="1447801" y="1749028"/>
            <a:ext cx="3657600" cy="2937272"/>
          </a:xfrm>
        </p:spPr>
        <p:txBody>
          <a:bodyPr>
            <a:normAutofit/>
          </a:bodyPr>
          <a:lstStyle>
            <a:lvl1pPr marL="228600" indent="-228600">
              <a:defRPr sz="2200"/>
            </a:lvl1pPr>
            <a:lvl2pPr marL="457200" indent="-228600">
              <a:defRPr sz="2000"/>
            </a:lvl2pPr>
            <a:lvl3pPr marL="685800" indent="-228600">
              <a:defRPr sz="18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Content Placeholder 3"/>
          <p:cNvSpPr>
            <a:spLocks noGrp="1"/>
          </p:cNvSpPr>
          <p:nvPr>
            <p:ph sz="half" idx="2" hasCustomPrompt="1"/>
          </p:nvPr>
        </p:nvSpPr>
        <p:spPr>
          <a:xfrm>
            <a:off x="5287060" y="1749028"/>
            <a:ext cx="3657600" cy="2937272"/>
          </a:xfrm>
        </p:spPr>
        <p:txBody>
          <a:bodyPr>
            <a:normAutofit/>
          </a:bodyPr>
          <a:lstStyle>
            <a:lvl1pPr marL="228600" indent="-228600">
              <a:defRPr sz="2200"/>
            </a:lvl1pPr>
            <a:lvl2pPr marL="457200" indent="-228600">
              <a:defRPr sz="2000"/>
            </a:lvl2pPr>
            <a:lvl3pPr marL="685800" indent="-228600">
              <a:defRPr sz="18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Rectangle 6"/>
          <p:cNvSpPr/>
          <p:nvPr/>
        </p:nvSpPr>
        <p:spPr>
          <a:xfrm>
            <a:off x="0" y="0"/>
            <a:ext cx="9144000" cy="1085850"/>
          </a:xfrm>
          <a:prstGeom prst="rect">
            <a:avLst/>
          </a:prstGeom>
          <a:solidFill>
            <a:srgbClr val="4166B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3" name="Rectangle 12"/>
          <p:cNvSpPr/>
          <p:nvPr/>
        </p:nvSpPr>
        <p:spPr>
          <a:xfrm>
            <a:off x="0" y="0"/>
            <a:ext cx="1219200" cy="1085850"/>
          </a:xfrm>
          <a:prstGeom prst="rect">
            <a:avLst/>
          </a:prstGeom>
          <a:solidFill>
            <a:srgbClr val="FFC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Date Placeholder 2"/>
          <p:cNvSpPr>
            <a:spLocks noGrp="1"/>
          </p:cNvSpPr>
          <p:nvPr>
            <p:ph type="dt" sz="half" idx="10"/>
          </p:nvPr>
        </p:nvSpPr>
        <p:spPr/>
        <p:txBody>
          <a:bodyPr/>
          <a:lstStyle/>
          <a:p>
            <a:fld id="{B05DECA5-2827-442B-8C2A-9030B17FBDF5}" type="datetime1">
              <a:rPr lang="en-US" smtClean="0"/>
              <a:t>10/10/2018</a:t>
            </a:fld>
            <a:endParaRPr lang="en-US" dirty="0"/>
          </a:p>
        </p:txBody>
      </p:sp>
      <p:sp>
        <p:nvSpPr>
          <p:cNvPr id="4" name="Footer Placeholder 3"/>
          <p:cNvSpPr>
            <a:spLocks noGrp="1"/>
          </p:cNvSpPr>
          <p:nvPr>
            <p:ph type="ftr" sz="quarter" idx="11"/>
          </p:nvPr>
        </p:nvSpPr>
        <p:spPr/>
        <p:txBody>
          <a:bodyPr/>
          <a:lstStyle/>
          <a:p>
            <a:r>
              <a:rPr lang="en-US" dirty="0" smtClean="0"/>
              <a:t>CONFIDENTIAL DRAFT</a:t>
            </a: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dirty="0"/>
          </a:p>
        </p:txBody>
      </p:sp>
      <p:sp>
        <p:nvSpPr>
          <p:cNvPr id="9" name="Title Placeholder 1"/>
          <p:cNvSpPr>
            <a:spLocks noGrp="1"/>
          </p:cNvSpPr>
          <p:nvPr>
            <p:ph type="title" hasCustomPrompt="1"/>
          </p:nvPr>
        </p:nvSpPr>
        <p:spPr>
          <a:xfrm>
            <a:off x="1447805" y="114300"/>
            <a:ext cx="75438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pic>
        <p:nvPicPr>
          <p:cNvPr id="12" name="Picture 3" descr="C:\Users\Nathan.Phelps\AppData\Local\Microsoft\Windows\Temporary Internet Files\Content.Outlook\LKZ6HHZ8\dpu_logo_new_no-dots.png"/>
          <p:cNvPicPr>
            <a:picLocks noChangeAspect="1" noChangeArrowheads="1"/>
          </p:cNvPicPr>
          <p:nvPr/>
        </p:nvPicPr>
        <p:blipFill>
          <a:blip r:embed="rId2" cstate="print"/>
          <a:srcRect/>
          <a:stretch>
            <a:fillRect/>
          </a:stretch>
        </p:blipFill>
        <p:spPr bwMode="auto">
          <a:xfrm>
            <a:off x="83516" y="-29259"/>
            <a:ext cx="1042124" cy="1185521"/>
          </a:xfrm>
          <a:prstGeom prst="rect">
            <a:avLst/>
          </a:prstGeom>
          <a:noFill/>
        </p:spPr>
      </p:pic>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p:nvSpPr>
        <p:spPr>
          <a:xfrm>
            <a:off x="0" y="0"/>
            <a:ext cx="1219200" cy="1085850"/>
          </a:xfrm>
          <a:prstGeom prst="rect">
            <a:avLst/>
          </a:prstGeom>
          <a:solidFill>
            <a:srgbClr val="FFC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936F782A-76E0-41BC-97B2-98D3C9D53CA0}" type="datetime1">
              <a:rPr lang="en-US" smtClean="0"/>
              <a:t>10/10/2018</a:t>
            </a:fld>
            <a:endParaRPr lang="en-US" dirty="0"/>
          </a:p>
        </p:txBody>
      </p:sp>
      <p:sp>
        <p:nvSpPr>
          <p:cNvPr id="3" name="Footer Placeholder 2"/>
          <p:cNvSpPr>
            <a:spLocks noGrp="1"/>
          </p:cNvSpPr>
          <p:nvPr>
            <p:ph type="ftr" sz="quarter" idx="11"/>
          </p:nvPr>
        </p:nvSpPr>
        <p:spPr/>
        <p:txBody>
          <a:bodyPr/>
          <a:lstStyle/>
          <a:p>
            <a:r>
              <a:rPr lang="en-US" dirty="0" smtClean="0"/>
              <a:t>CONFIDENTIAL DRAFT</a:t>
            </a: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dirty="0"/>
          </a:p>
        </p:txBody>
      </p:sp>
      <p:pic>
        <p:nvPicPr>
          <p:cNvPr id="10" name="Picture 3" descr="C:\Users\Nathan.Phelps\AppData\Local\Microsoft\Windows\Temporary Internet Files\Content.Outlook\LKZ6HHZ8\dpu_logo_new_no-dots.png"/>
          <p:cNvPicPr>
            <a:picLocks noChangeAspect="1" noChangeArrowheads="1"/>
          </p:cNvPicPr>
          <p:nvPr/>
        </p:nvPicPr>
        <p:blipFill>
          <a:blip r:embed="rId2" cstate="print"/>
          <a:srcRect/>
          <a:stretch>
            <a:fillRect/>
          </a:stretch>
        </p:blipFill>
        <p:spPr bwMode="auto">
          <a:xfrm>
            <a:off x="83516" y="-29259"/>
            <a:ext cx="1042124" cy="1185521"/>
          </a:xfrm>
          <a:prstGeom prst="rect">
            <a:avLst/>
          </a:prstGeom>
          <a:noFill/>
        </p:spPr>
      </p:pic>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00205" y="1276351"/>
            <a:ext cx="7239001" cy="3352800"/>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93C49D73-B941-421E-ADE5-534C33110B32}" type="datetime1">
              <a:rPr lang="en-US" smtClean="0"/>
              <a:t>10/10/2018</a:t>
            </a:fld>
            <a:endParaRPr lang="en-US" dirty="0"/>
          </a:p>
        </p:txBody>
      </p:sp>
      <p:sp>
        <p:nvSpPr>
          <p:cNvPr id="6" name="Footer Placeholder 5"/>
          <p:cNvSpPr>
            <a:spLocks noGrp="1"/>
          </p:cNvSpPr>
          <p:nvPr>
            <p:ph type="ftr" sz="quarter" idx="11"/>
          </p:nvPr>
        </p:nvSpPr>
        <p:spPr/>
        <p:txBody>
          <a:bodyPr/>
          <a:lstStyle/>
          <a:p>
            <a:r>
              <a:rPr lang="en-US" dirty="0" smtClean="0"/>
              <a:t>CONFIDENTIAL DRAFT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itle Placeholder 1"/>
          <p:cNvSpPr>
            <a:spLocks noGrp="1"/>
          </p:cNvSpPr>
          <p:nvPr>
            <p:ph type="title" hasCustomPrompt="1"/>
          </p:nvPr>
        </p:nvSpPr>
        <p:spPr>
          <a:xfrm>
            <a:off x="1524007" y="114300"/>
            <a:ext cx="7391401" cy="857250"/>
          </a:xfrm>
          <a:prstGeom prst="rect">
            <a:avLst/>
          </a:prstGeom>
        </p:spPr>
        <p:txBody>
          <a:bodyPr vert="horz" lIns="91440" tIns="45720" rIns="91440" bIns="45720" rtlCol="0" anchor="ctr">
            <a:normAutofit/>
          </a:bodyPr>
          <a:lstStyle>
            <a:lvl1pPr>
              <a:defRPr/>
            </a:lvl1pPr>
          </a:lstStyle>
          <a:p>
            <a:r>
              <a:rPr lang="en-US" dirty="0" smtClean="0"/>
              <a:t>Click to Enter Title</a:t>
            </a:r>
            <a:endParaRPr dirty="0"/>
          </a:p>
        </p:txBody>
      </p:sp>
    </p:spTree>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5143500"/>
            <a:chOff x="0" y="-4"/>
            <a:chExt cx="9144000" cy="6858006"/>
          </a:xfrm>
        </p:grpSpPr>
        <p:sp>
          <p:nvSpPr>
            <p:cNvPr id="7" name="Rectangle 6"/>
            <p:cNvSpPr/>
            <p:nvPr/>
          </p:nvSpPr>
          <p:spPr>
            <a:xfrm>
              <a:off x="0" y="-1"/>
              <a:ext cx="9144000" cy="1371600"/>
            </a:xfrm>
            <a:prstGeom prst="rect">
              <a:avLst/>
            </a:prstGeom>
            <a:solidFill>
              <a:srgbClr val="4166B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4"/>
              <a:ext cx="1265530" cy="6858006"/>
            </a:xfrm>
            <a:prstGeom prst="rect">
              <a:avLst/>
            </a:prstGeom>
            <a:solidFill>
              <a:srgbClr val="FDB728"/>
            </a:solidFill>
            <a:ln>
              <a:solidFill>
                <a:srgbClr val="41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1447800" y="1314451"/>
            <a:ext cx="7546110" cy="3280172"/>
          </a:xfrm>
          <a:prstGeom prst="rect">
            <a:avLst/>
          </a:prstGeom>
          <a:solidFill>
            <a:schemeClr val="bg1">
              <a:alpha val="40000"/>
            </a:schemeClr>
          </a:solidFill>
        </p:spPr>
        <p:txBody>
          <a:bodyPr vert="horz" lIns="91440" tIns="45720" rIns="91440" bIns="4572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Placeholder 1"/>
          <p:cNvSpPr>
            <a:spLocks noGrp="1"/>
          </p:cNvSpPr>
          <p:nvPr>
            <p:ph type="title"/>
          </p:nvPr>
        </p:nvSpPr>
        <p:spPr>
          <a:xfrm>
            <a:off x="1447805" y="114300"/>
            <a:ext cx="7543801" cy="85725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4" name="Date Placeholder 3"/>
          <p:cNvSpPr>
            <a:spLocks noGrp="1"/>
          </p:cNvSpPr>
          <p:nvPr>
            <p:ph type="dt" sz="half" idx="2"/>
          </p:nvPr>
        </p:nvSpPr>
        <p:spPr>
          <a:xfrm>
            <a:off x="6553200" y="4767264"/>
            <a:ext cx="2438400" cy="273844"/>
          </a:xfrm>
          <a:prstGeom prst="rect">
            <a:avLst/>
          </a:prstGeom>
        </p:spPr>
        <p:txBody>
          <a:bodyPr vert="horz" lIns="91440" tIns="45720" rIns="91440" bIns="45720" rtlCol="0" anchor="ctr"/>
          <a:lstStyle>
            <a:lvl1pPr algn="r">
              <a:defRPr sz="900" cap="small" baseline="0">
                <a:solidFill>
                  <a:schemeClr val="tx1"/>
                </a:solidFill>
                <a:latin typeface="+mn-lt"/>
              </a:defRPr>
            </a:lvl1pPr>
          </a:lstStyle>
          <a:p>
            <a:fld id="{B8D18B5E-03DB-4D95-9CC4-315065AA1DEA}" type="datetime1">
              <a:rPr lang="en-US" smtClean="0"/>
              <a:t>10/10/2018</a:t>
            </a:fld>
            <a:endParaRPr lang="en-US" dirty="0"/>
          </a:p>
        </p:txBody>
      </p:sp>
      <p:sp>
        <p:nvSpPr>
          <p:cNvPr id="5" name="Footer Placeholder 4"/>
          <p:cNvSpPr>
            <a:spLocks noGrp="1"/>
          </p:cNvSpPr>
          <p:nvPr>
            <p:ph type="ftr" sz="quarter" idx="3"/>
          </p:nvPr>
        </p:nvSpPr>
        <p:spPr>
          <a:xfrm>
            <a:off x="1447800" y="4767264"/>
            <a:ext cx="4495800" cy="273844"/>
          </a:xfrm>
          <a:prstGeom prst="rect">
            <a:avLst/>
          </a:prstGeom>
        </p:spPr>
        <p:txBody>
          <a:bodyPr vert="horz" lIns="91440" tIns="45720" rIns="91440" bIns="45720" rtlCol="0" anchor="ctr"/>
          <a:lstStyle>
            <a:lvl1pPr algn="l">
              <a:defRPr sz="900" cap="none" baseline="0">
                <a:solidFill>
                  <a:schemeClr val="tx1"/>
                </a:solidFill>
                <a:latin typeface="+mn-lt"/>
              </a:defRPr>
            </a:lvl1pPr>
          </a:lstStyle>
          <a:p>
            <a:r>
              <a:rPr lang="en-US" dirty="0" smtClean="0"/>
              <a:t>CONFIDENTIAL DRAFT</a:t>
            </a:r>
            <a:endParaRPr lang="en-US" dirty="0"/>
          </a:p>
        </p:txBody>
      </p:sp>
      <p:sp>
        <p:nvSpPr>
          <p:cNvPr id="6" name="Slide Number Placeholder 5"/>
          <p:cNvSpPr>
            <a:spLocks noGrp="1"/>
          </p:cNvSpPr>
          <p:nvPr>
            <p:ph type="sldNum" sz="quarter" idx="4"/>
          </p:nvPr>
        </p:nvSpPr>
        <p:spPr>
          <a:xfrm>
            <a:off x="76205" y="4765965"/>
            <a:ext cx="1143001" cy="275142"/>
          </a:xfrm>
          <a:prstGeom prst="rect">
            <a:avLst/>
          </a:prstGeom>
        </p:spPr>
        <p:txBody>
          <a:bodyPr vert="horz" lIns="91440" tIns="45720" rIns="91440" bIns="45720" rtlCol="0" anchor="ctr"/>
          <a:lstStyle>
            <a:lvl1pPr algn="ctr">
              <a:defRPr sz="900" cap="small" baseline="0">
                <a:solidFill>
                  <a:schemeClr val="tx1"/>
                </a:solidFill>
                <a:latin typeface="+mn-lt"/>
              </a:defRPr>
            </a:lvl1pPr>
          </a:lstStyle>
          <a:p>
            <a:fld id="{B6F15528-21DE-4FAA-801E-634DDDAF4B2B}" type="slidenum">
              <a:rPr lang="en-US" smtClean="0"/>
              <a:pPr/>
              <a:t>‹#›</a:t>
            </a:fld>
            <a:endParaRPr lang="en-US" dirty="0"/>
          </a:p>
        </p:txBody>
      </p:sp>
      <p:pic>
        <p:nvPicPr>
          <p:cNvPr id="1027" name="Picture 3" descr="C:\Users\Nathan.Phelps\AppData\Local\Microsoft\Windows\Temporary Internet Files\Content.Outlook\LKZ6HHZ8\dpu_logo_new_no-dots.png"/>
          <p:cNvPicPr>
            <a:picLocks noChangeAspect="1" noChangeArrowheads="1"/>
          </p:cNvPicPr>
          <p:nvPr userDrawn="1"/>
        </p:nvPicPr>
        <p:blipFill>
          <a:blip r:embed="rId14" cstate="print"/>
          <a:srcRect/>
          <a:stretch>
            <a:fillRect/>
          </a:stretch>
        </p:blipFill>
        <p:spPr bwMode="auto">
          <a:xfrm>
            <a:off x="83516" y="-19050"/>
            <a:ext cx="1042124" cy="1185521"/>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ut thruBlk="1"/>
  </p:transition>
  <p:timing>
    <p:tnLst>
      <p:par>
        <p:cTn id="1" dur="indefinite" restart="never" nodeType="tmRoot"/>
      </p:par>
    </p:tnLst>
  </p:timing>
  <p:hf hdr="0" dt="0"/>
  <p:txStyles>
    <p:titleStyle>
      <a:lvl1pPr algn="ctr" defTabSz="914400" rtl="0" eaLnBrk="1" latinLnBrk="0" hangingPunct="1">
        <a:spcBef>
          <a:spcPct val="0"/>
        </a:spcBef>
        <a:buNone/>
        <a:defRPr sz="4000" kern="1200" cap="none" spc="200" baseline="0">
          <a:solidFill>
            <a:schemeClr val="bg1"/>
          </a:solidFill>
          <a:effectLst>
            <a:outerShdw blurRad="38100" dist="38100" dir="2700000" algn="tl">
              <a:srgbClr val="000000">
                <a:alpha val="43137"/>
              </a:srgbClr>
            </a:outerShdw>
          </a:effectLst>
          <a:latin typeface="Constantia" pitchFamily="18" charset="0"/>
          <a:ea typeface="+mj-ea"/>
          <a:cs typeface="+mj-cs"/>
        </a:defRPr>
      </a:lvl1pPr>
    </p:titleStyle>
    <p:bodyStyle>
      <a:lvl1pPr marL="457200" indent="-457200" algn="l" defTabSz="914400" rtl="0" eaLnBrk="1" latinLnBrk="0" hangingPunct="1">
        <a:spcBef>
          <a:spcPts val="1200"/>
        </a:spcBef>
        <a:buClr>
          <a:srgbClr val="000099"/>
        </a:buClr>
        <a:buSzPct val="80000"/>
        <a:buFontTx/>
        <a:buBlip>
          <a:blip r:embed="rId15"/>
        </a:buBlip>
        <a:defRPr sz="2200" kern="1200">
          <a:solidFill>
            <a:schemeClr val="tx1"/>
          </a:solidFill>
          <a:latin typeface="+mn-lt"/>
          <a:ea typeface="+mn-ea"/>
          <a:cs typeface="+mn-cs"/>
        </a:defRPr>
      </a:lvl1pPr>
      <a:lvl2pPr marL="914400" indent="-457200" algn="l" defTabSz="914400" rtl="0" eaLnBrk="1" latinLnBrk="0" hangingPunct="1">
        <a:spcBef>
          <a:spcPts val="900"/>
        </a:spcBef>
        <a:buClr>
          <a:srgbClr val="000099"/>
        </a:buClr>
        <a:buSzPct val="80000"/>
        <a:buFont typeface="Courier New" pitchFamily="49" charset="0"/>
        <a:buChar char="o"/>
        <a:defRPr sz="2000" kern="1200">
          <a:solidFill>
            <a:schemeClr val="tx1"/>
          </a:solidFill>
          <a:latin typeface="+mn-lt"/>
          <a:ea typeface="+mn-ea"/>
          <a:cs typeface="+mn-cs"/>
        </a:defRPr>
      </a:lvl2pPr>
      <a:lvl3pPr marL="1371600" indent="-457200" algn="l" defTabSz="914400" rtl="0" eaLnBrk="1" latinLnBrk="0" hangingPunct="1">
        <a:spcBef>
          <a:spcPts val="600"/>
        </a:spcBef>
        <a:buClr>
          <a:srgbClr val="000099"/>
        </a:buClr>
        <a:buSzPct val="80000"/>
        <a:buFont typeface="Courier New" pitchFamily="49" charset="0"/>
        <a:buChar char="o"/>
        <a:defRPr sz="1800" kern="1200">
          <a:solidFill>
            <a:schemeClr val="tx1"/>
          </a:solidFill>
          <a:latin typeface="+mn-lt"/>
          <a:ea typeface="+mn-ea"/>
          <a:cs typeface="+mn-cs"/>
        </a:defRPr>
      </a:lvl3pPr>
      <a:lvl4pPr marL="1828800" indent="-457200" algn="l" defTabSz="914400" rtl="0" eaLnBrk="1" latinLnBrk="0" hangingPunct="1">
        <a:spcBef>
          <a:spcPts val="600"/>
        </a:spcBef>
        <a:buClr>
          <a:srgbClr val="000099"/>
        </a:buClr>
        <a:buSzPct val="80000"/>
        <a:buFont typeface="Courier New" pitchFamily="49" charset="0"/>
        <a:buChar char="o"/>
        <a:defRPr sz="1600" kern="1200">
          <a:solidFill>
            <a:schemeClr val="tx1"/>
          </a:solidFill>
          <a:latin typeface="+mn-lt"/>
          <a:ea typeface="+mn-ea"/>
          <a:cs typeface="+mn-cs"/>
        </a:defRPr>
      </a:lvl4pPr>
      <a:lvl5pPr marL="2286000" indent="-457200" algn="l" defTabSz="914400" rtl="0" eaLnBrk="1" latinLnBrk="0" hangingPunct="1">
        <a:spcBef>
          <a:spcPts val="300"/>
        </a:spcBef>
        <a:buClr>
          <a:srgbClr val="000099"/>
        </a:buClr>
        <a:buSzPct val="80000"/>
        <a:buFont typeface="Courier New" pitchFamily="49" charset="0"/>
        <a:buChar char="o"/>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gi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9674" y="1657350"/>
            <a:ext cx="6763326" cy="838200"/>
          </a:xfrm>
        </p:spPr>
        <p:txBody>
          <a:bodyPr/>
          <a:lstStyle/>
          <a:p>
            <a:pPr algn="ctr"/>
            <a:r>
              <a:rPr lang="en-US" sz="4000" dirty="0" smtClean="0"/>
              <a:t>Grid Modernization in Massachusetts</a:t>
            </a:r>
            <a:endParaRPr lang="en-US" sz="4000" dirty="0"/>
          </a:p>
        </p:txBody>
      </p:sp>
      <p:sp>
        <p:nvSpPr>
          <p:cNvPr id="6" name="Text Placeholder 5"/>
          <p:cNvSpPr>
            <a:spLocks noGrp="1"/>
          </p:cNvSpPr>
          <p:nvPr>
            <p:ph type="body" idx="14"/>
          </p:nvPr>
        </p:nvSpPr>
        <p:spPr/>
        <p:txBody>
          <a:bodyPr/>
          <a:lstStyle/>
          <a:p>
            <a:endParaRPr lang="en-US" sz="2000" dirty="0" smtClean="0"/>
          </a:p>
          <a:p>
            <a:r>
              <a:rPr lang="en-US" sz="2000" dirty="0" smtClean="0"/>
              <a:t>October 12, 2018</a:t>
            </a:r>
            <a:endParaRPr lang="en-US" dirty="0"/>
          </a:p>
        </p:txBody>
      </p:sp>
      <p:sp>
        <p:nvSpPr>
          <p:cNvPr id="2" name="TextBox 1"/>
          <p:cNvSpPr txBox="1"/>
          <p:nvPr/>
        </p:nvSpPr>
        <p:spPr>
          <a:xfrm>
            <a:off x="838200" y="3333750"/>
            <a:ext cx="6858000" cy="646331"/>
          </a:xfrm>
          <a:prstGeom prst="rect">
            <a:avLst/>
          </a:prstGeom>
          <a:noFill/>
        </p:spPr>
        <p:txBody>
          <a:bodyPr wrap="square" rtlCol="0">
            <a:spAutoFit/>
          </a:bodyPr>
          <a:lstStyle/>
          <a:p>
            <a:pPr algn="r"/>
            <a:r>
              <a:rPr lang="en-US" b="1" dirty="0">
                <a:solidFill>
                  <a:schemeClr val="bg1"/>
                </a:solidFill>
              </a:rPr>
              <a:t>Angela M. O’Connor, Chairman</a:t>
            </a:r>
            <a:endParaRPr lang="en-US" dirty="0">
              <a:solidFill>
                <a:schemeClr val="bg1"/>
              </a:solidFill>
            </a:endParaRPr>
          </a:p>
          <a:p>
            <a:pPr algn="r"/>
            <a:r>
              <a:rPr lang="en-US" dirty="0">
                <a:solidFill>
                  <a:schemeClr val="bg1"/>
                </a:solidFill>
              </a:rPr>
              <a:t>Massachusetts Department of Public Utilities</a:t>
            </a: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33505" y="1123950"/>
            <a:ext cx="7772400" cy="952500"/>
          </a:xfrm>
          <a:noFill/>
        </p:spPr>
        <p:txBody>
          <a:bodyPr>
            <a:normAutofit fontScale="92500" lnSpcReduction="10000"/>
          </a:bodyPr>
          <a:lstStyle/>
          <a:p>
            <a:pPr marL="0" lvl="0" indent="0" algn="ctr">
              <a:spcBef>
                <a:spcPts val="600"/>
              </a:spcBef>
              <a:buNone/>
            </a:pPr>
            <a:r>
              <a:rPr lang="en-US" sz="2100" b="1" dirty="0" smtClean="0"/>
              <a:t>The Department Vision</a:t>
            </a:r>
            <a:endParaRPr lang="en-US" sz="2100" dirty="0" smtClean="0"/>
          </a:p>
          <a:p>
            <a:pPr marL="0" lvl="0" indent="0" algn="ctr">
              <a:spcBef>
                <a:spcPts val="600"/>
              </a:spcBef>
              <a:buNone/>
            </a:pPr>
            <a:r>
              <a:rPr lang="en-US" sz="2100" dirty="0" smtClean="0"/>
              <a:t>A </a:t>
            </a:r>
            <a:r>
              <a:rPr lang="en-US" sz="2100" dirty="0"/>
              <a:t>cleaner, more efficient and reliable electric </a:t>
            </a:r>
            <a:r>
              <a:rPr lang="en-US" sz="2100" dirty="0" smtClean="0"/>
              <a:t>grid that would </a:t>
            </a:r>
            <a:r>
              <a:rPr lang="en-US" sz="2100" dirty="0"/>
              <a:t>empower customers to manage and reduce their energy </a:t>
            </a:r>
            <a:r>
              <a:rPr lang="en-US" sz="2100" dirty="0" smtClean="0"/>
              <a:t>costs</a:t>
            </a:r>
          </a:p>
          <a:p>
            <a:pPr marL="0" lvl="0" indent="0">
              <a:spcBef>
                <a:spcPts val="600"/>
              </a:spcBef>
              <a:buNone/>
            </a:pPr>
            <a:endParaRPr lang="en-US" sz="1800"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p:txBody>
          <a:bodyPr>
            <a:normAutofit fontScale="90000"/>
          </a:bodyPr>
          <a:lstStyle/>
          <a:p>
            <a:r>
              <a:rPr lang="en-US" sz="3200" dirty="0" smtClean="0"/>
              <a:t>Mass. DPU’s Grid Modernization Vision</a:t>
            </a:r>
            <a:endParaRPr lang="en-US" sz="3200" dirty="0"/>
          </a:p>
        </p:txBody>
      </p:sp>
      <p:sp>
        <p:nvSpPr>
          <p:cNvPr id="7" name="Content Placeholder 5"/>
          <p:cNvSpPr txBox="1">
            <a:spLocks/>
          </p:cNvSpPr>
          <p:nvPr/>
        </p:nvSpPr>
        <p:spPr>
          <a:xfrm>
            <a:off x="1593980" y="2038350"/>
            <a:ext cx="4800600" cy="762000"/>
          </a:xfrm>
          <a:prstGeom prst="rect">
            <a:avLst/>
          </a:prstGeom>
          <a:solidFill>
            <a:schemeClr val="bg1">
              <a:alpha val="40000"/>
            </a:schemeClr>
          </a:solidFill>
        </p:spPr>
        <p:txBody>
          <a:bodyPr vert="horz" lIns="91440" tIns="45720" rIns="91440" bIns="45720" rtlCol="0">
            <a:normAutofit/>
          </a:bodyPr>
          <a:lstStyle>
            <a:lvl1pPr marL="457200" indent="-457200" algn="l" defTabSz="914400" rtl="0" eaLnBrk="1" latinLnBrk="0" hangingPunct="1">
              <a:spcBef>
                <a:spcPts val="1200"/>
              </a:spcBef>
              <a:buClr>
                <a:srgbClr val="000099"/>
              </a:buClr>
              <a:buSzPct val="80000"/>
              <a:buFontTx/>
              <a:buBlip>
                <a:blip r:embed="rId3"/>
              </a:buBlip>
              <a:defRPr sz="2200" kern="1200">
                <a:solidFill>
                  <a:schemeClr val="tx1"/>
                </a:solidFill>
                <a:latin typeface="+mn-lt"/>
                <a:ea typeface="+mn-ea"/>
                <a:cs typeface="+mn-cs"/>
              </a:defRPr>
            </a:lvl1pPr>
            <a:lvl2pPr marL="914400" indent="-457200" algn="l" defTabSz="914400" rtl="0" eaLnBrk="1" latinLnBrk="0" hangingPunct="1">
              <a:spcBef>
                <a:spcPts val="900"/>
              </a:spcBef>
              <a:buClr>
                <a:srgbClr val="000099"/>
              </a:buClr>
              <a:buSzPct val="80000"/>
              <a:buFont typeface="Courier New" pitchFamily="49" charset="0"/>
              <a:buChar char="o"/>
              <a:defRPr sz="2000" kern="1200">
                <a:solidFill>
                  <a:schemeClr val="tx1"/>
                </a:solidFill>
                <a:latin typeface="+mn-lt"/>
                <a:ea typeface="+mn-ea"/>
                <a:cs typeface="+mn-cs"/>
              </a:defRPr>
            </a:lvl2pPr>
            <a:lvl3pPr marL="1371600" indent="-457200" algn="l" defTabSz="914400" rtl="0" eaLnBrk="1" latinLnBrk="0" hangingPunct="1">
              <a:spcBef>
                <a:spcPts val="600"/>
              </a:spcBef>
              <a:buClr>
                <a:srgbClr val="000099"/>
              </a:buClr>
              <a:buSzPct val="80000"/>
              <a:buFont typeface="Courier New" pitchFamily="49" charset="0"/>
              <a:buChar char="o"/>
              <a:defRPr sz="1800" kern="1200">
                <a:solidFill>
                  <a:schemeClr val="tx1"/>
                </a:solidFill>
                <a:latin typeface="+mn-lt"/>
                <a:ea typeface="+mn-ea"/>
                <a:cs typeface="+mn-cs"/>
              </a:defRPr>
            </a:lvl3pPr>
            <a:lvl4pPr marL="1828800" indent="-457200" algn="l" defTabSz="914400" rtl="0" eaLnBrk="1" latinLnBrk="0" hangingPunct="1">
              <a:spcBef>
                <a:spcPts val="600"/>
              </a:spcBef>
              <a:buClr>
                <a:srgbClr val="000099"/>
              </a:buClr>
              <a:buSzPct val="80000"/>
              <a:buFont typeface="Courier New" pitchFamily="49" charset="0"/>
              <a:buChar char="o"/>
              <a:defRPr sz="1600" kern="1200">
                <a:solidFill>
                  <a:schemeClr val="tx1"/>
                </a:solidFill>
                <a:latin typeface="+mn-lt"/>
                <a:ea typeface="+mn-ea"/>
                <a:cs typeface="+mn-cs"/>
              </a:defRPr>
            </a:lvl4pPr>
            <a:lvl5pPr marL="2286000" indent="-457200" algn="l" defTabSz="914400" rtl="0" eaLnBrk="1" latinLnBrk="0" hangingPunct="1">
              <a:spcBef>
                <a:spcPts val="300"/>
              </a:spcBef>
              <a:buClr>
                <a:srgbClr val="000099"/>
              </a:buClr>
              <a:buSzPct val="80000"/>
              <a:buFont typeface="Courier New" pitchFamily="49" charset="0"/>
              <a:buChar char="o"/>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lgn="ctr">
              <a:spcBef>
                <a:spcPts val="600"/>
              </a:spcBef>
              <a:buFontTx/>
              <a:buNone/>
            </a:pPr>
            <a:r>
              <a:rPr lang="en-US" sz="2000" b="1" u="sng" dirty="0" smtClean="0"/>
              <a:t>Three Objectives </a:t>
            </a:r>
          </a:p>
        </p:txBody>
      </p:sp>
      <p:graphicFrame>
        <p:nvGraphicFramePr>
          <p:cNvPr id="9" name="Diagram 8"/>
          <p:cNvGraphicFramePr/>
          <p:nvPr>
            <p:extLst>
              <p:ext uri="{D42A27DB-BD31-4B8C-83A1-F6EECF244321}">
                <p14:modId xmlns:p14="http://schemas.microsoft.com/office/powerpoint/2010/main" val="1285245066"/>
              </p:ext>
            </p:extLst>
          </p:nvPr>
        </p:nvGraphicFramePr>
        <p:xfrm>
          <a:off x="1323392" y="2205207"/>
          <a:ext cx="5330890" cy="2924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629400" y="2112882"/>
            <a:ext cx="2438400" cy="1077218"/>
          </a:xfrm>
          <a:prstGeom prst="rect">
            <a:avLst/>
          </a:prstGeom>
          <a:noFill/>
        </p:spPr>
        <p:txBody>
          <a:bodyPr wrap="square" rtlCol="0">
            <a:spAutoFit/>
          </a:bodyPr>
          <a:lstStyle/>
          <a:p>
            <a:pPr algn="ctr">
              <a:spcBef>
                <a:spcPts val="600"/>
              </a:spcBef>
            </a:pPr>
            <a:r>
              <a:rPr lang="en-US" b="1" u="sng" dirty="0"/>
              <a:t>Standard of Review</a:t>
            </a:r>
          </a:p>
          <a:p>
            <a:pPr algn="ctr">
              <a:spcBef>
                <a:spcPts val="600"/>
              </a:spcBef>
            </a:pPr>
            <a:endParaRPr lang="en-US" dirty="0" smtClean="0"/>
          </a:p>
          <a:p>
            <a:pPr algn="ctr">
              <a:spcBef>
                <a:spcPts val="600"/>
              </a:spcBef>
            </a:pPr>
            <a:endParaRPr lang="en-US" dirty="0"/>
          </a:p>
        </p:txBody>
      </p:sp>
      <p:graphicFrame>
        <p:nvGraphicFramePr>
          <p:cNvPr id="2" name="Diagram 1"/>
          <p:cNvGraphicFramePr/>
          <p:nvPr>
            <p:extLst>
              <p:ext uri="{D42A27DB-BD31-4B8C-83A1-F6EECF244321}">
                <p14:modId xmlns:p14="http://schemas.microsoft.com/office/powerpoint/2010/main" val="1890945988"/>
              </p:ext>
            </p:extLst>
          </p:nvPr>
        </p:nvGraphicFramePr>
        <p:xfrm>
          <a:off x="6743700" y="2580033"/>
          <a:ext cx="2209800" cy="25634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3762037"/>
      </p:ext>
    </p:extLst>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47800" y="1200150"/>
            <a:ext cx="7772400" cy="3733800"/>
          </a:xfrm>
          <a:noFill/>
        </p:spPr>
        <p:txBody>
          <a:bodyPr>
            <a:normAutofit fontScale="85000" lnSpcReduction="20000"/>
          </a:bodyPr>
          <a:lstStyle/>
          <a:p>
            <a:pPr lvl="0">
              <a:spcBef>
                <a:spcPts val="600"/>
              </a:spcBef>
            </a:pPr>
            <a:r>
              <a:rPr lang="en-US" sz="2400" dirty="0" smtClean="0"/>
              <a:t>Mass. DPU preauthorized $220 million for three EDCs’ grid-facing grid modernization investments</a:t>
            </a:r>
          </a:p>
          <a:p>
            <a:pPr marL="0" lvl="0" indent="0">
              <a:spcBef>
                <a:spcPts val="600"/>
              </a:spcBef>
              <a:buNone/>
            </a:pPr>
            <a:endParaRPr lang="en-US" sz="2400" dirty="0" smtClean="0"/>
          </a:p>
          <a:p>
            <a:pPr>
              <a:spcBef>
                <a:spcPts val="600"/>
              </a:spcBef>
            </a:pPr>
            <a:r>
              <a:rPr lang="en-US" sz="2400" b="1" dirty="0" smtClean="0"/>
              <a:t>Intelligent Grid</a:t>
            </a:r>
            <a:r>
              <a:rPr lang="en-US" sz="2400" dirty="0" smtClean="0"/>
              <a:t>: Advanced distribution management systems (ADMS) supported by advanced sensing, SCADA and load flow analytics will enhance the EDCs’ grid visibility</a:t>
            </a:r>
          </a:p>
          <a:p>
            <a:pPr marL="0" indent="0">
              <a:spcBef>
                <a:spcPts val="600"/>
              </a:spcBef>
              <a:buNone/>
            </a:pPr>
            <a:endParaRPr lang="en-US" sz="2400" dirty="0" smtClean="0"/>
          </a:p>
          <a:p>
            <a:pPr>
              <a:spcBef>
                <a:spcPts val="600"/>
              </a:spcBef>
            </a:pPr>
            <a:r>
              <a:rPr lang="en-US" sz="2400" b="1" dirty="0" smtClean="0"/>
              <a:t>System Optimization</a:t>
            </a:r>
            <a:r>
              <a:rPr lang="en-US" sz="2400" dirty="0" smtClean="0"/>
              <a:t>: Volt-</a:t>
            </a:r>
            <a:r>
              <a:rPr lang="en-US" sz="2400" dirty="0" err="1" smtClean="0"/>
              <a:t>Var</a:t>
            </a:r>
            <a:r>
              <a:rPr lang="en-US" sz="2400" dirty="0" smtClean="0"/>
              <a:t> Optimization and distribution automation will help to optimize system performance and system demand </a:t>
            </a:r>
          </a:p>
          <a:p>
            <a:pPr marL="0" indent="0">
              <a:spcBef>
                <a:spcPts val="600"/>
              </a:spcBef>
              <a:buNone/>
            </a:pPr>
            <a:endParaRPr lang="en-US" sz="2400" dirty="0" smtClean="0"/>
          </a:p>
          <a:p>
            <a:pPr>
              <a:spcBef>
                <a:spcPts val="600"/>
              </a:spcBef>
            </a:pPr>
            <a:r>
              <a:rPr lang="en-US" sz="2400" b="1" dirty="0" smtClean="0"/>
              <a:t>DER Integration: </a:t>
            </a:r>
            <a:r>
              <a:rPr lang="en-US" sz="2400" dirty="0" smtClean="0"/>
              <a:t>These initial investments will enhance the EDCs’ ability to integrate DERs more efficiently</a:t>
            </a:r>
          </a:p>
          <a:p>
            <a:pPr lvl="1"/>
            <a:endParaRPr 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p:txBody>
          <a:bodyPr>
            <a:normAutofit fontScale="90000"/>
          </a:bodyPr>
          <a:lstStyle/>
          <a:p>
            <a:r>
              <a:rPr lang="en-US" sz="3200" dirty="0" smtClean="0"/>
              <a:t>Preauthorized Grid-Facing </a:t>
            </a:r>
            <a:br>
              <a:rPr lang="en-US" sz="3200" dirty="0" smtClean="0"/>
            </a:br>
            <a:r>
              <a:rPr lang="en-US" sz="3200" dirty="0" smtClean="0"/>
              <a:t>Grid Modernization Investments</a:t>
            </a:r>
            <a:endParaRPr lang="en-US" sz="3200" dirty="0"/>
          </a:p>
        </p:txBody>
      </p:sp>
    </p:spTree>
    <p:extLst>
      <p:ext uri="{BB962C8B-B14F-4D97-AF65-F5344CB8AC3E}">
        <p14:creationId xmlns:p14="http://schemas.microsoft.com/office/powerpoint/2010/main" val="1263110527"/>
      </p:ext>
    </p:extLst>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47800" y="1314450"/>
            <a:ext cx="4343400" cy="3726657"/>
          </a:xfrm>
          <a:noFill/>
        </p:spPr>
        <p:txBody>
          <a:bodyPr>
            <a:normAutofit fontScale="62500" lnSpcReduction="20000"/>
          </a:bodyPr>
          <a:lstStyle/>
          <a:p>
            <a:pPr lvl="0">
              <a:spcBef>
                <a:spcPts val="600"/>
              </a:spcBef>
            </a:pPr>
            <a:r>
              <a:rPr lang="en-US" sz="3000" dirty="0" smtClean="0"/>
              <a:t>Mass. DPU did not preauthorize any proposed customer-facing grid modernization investments because their benefits do not justify the costs</a:t>
            </a:r>
          </a:p>
          <a:p>
            <a:pPr lvl="0">
              <a:spcBef>
                <a:spcPts val="600"/>
              </a:spcBef>
            </a:pPr>
            <a:r>
              <a:rPr lang="en-US" sz="3000" b="1" dirty="0" smtClean="0"/>
              <a:t>Challenges</a:t>
            </a:r>
            <a:r>
              <a:rPr lang="en-US" sz="3000" dirty="0" smtClean="0"/>
              <a:t>: High stranded costs if existing interval AMR meters are replaced prematurely; customer participation benefits are highly uncertain</a:t>
            </a:r>
          </a:p>
          <a:p>
            <a:pPr lvl="0">
              <a:spcBef>
                <a:spcPts val="600"/>
              </a:spcBef>
            </a:pPr>
            <a:r>
              <a:rPr lang="en-US" sz="3000" b="1" dirty="0" smtClean="0"/>
              <a:t>Opportunities</a:t>
            </a:r>
            <a:r>
              <a:rPr lang="en-US" sz="3000" dirty="0" smtClean="0"/>
              <a:t>: Emerging technology solutions may minimize stranded costs, bring additional value streams, and enhance customer participation and DER integration</a:t>
            </a:r>
          </a:p>
          <a:p>
            <a:pPr lvl="1"/>
            <a:endParaRPr 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p:txBody>
          <a:bodyPr>
            <a:noAutofit/>
          </a:bodyPr>
          <a:lstStyle/>
          <a:p>
            <a:r>
              <a:rPr lang="en-US" sz="2600" dirty="0" smtClean="0"/>
              <a:t>Challenges and Opportunities in Customer-Facing Grid Modernization Investments</a:t>
            </a:r>
            <a:endParaRPr lang="en-US" sz="2600" dirty="0"/>
          </a:p>
        </p:txBody>
      </p:sp>
      <p:sp>
        <p:nvSpPr>
          <p:cNvPr id="7" name="Content Placeholder 5"/>
          <p:cNvSpPr txBox="1">
            <a:spLocks/>
          </p:cNvSpPr>
          <p:nvPr/>
        </p:nvSpPr>
        <p:spPr>
          <a:xfrm>
            <a:off x="6172200" y="1657350"/>
            <a:ext cx="2895600" cy="2895600"/>
          </a:xfrm>
          <a:prstGeom prst="rect">
            <a:avLst/>
          </a:prstGeom>
          <a:solidFill>
            <a:schemeClr val="bg1">
              <a:alpha val="40000"/>
            </a:schemeClr>
          </a:solidFill>
        </p:spPr>
        <p:txBody>
          <a:bodyPr vert="horz" lIns="91440" tIns="45720" rIns="91440" bIns="45720" rtlCol="0">
            <a:normAutofit/>
          </a:bodyPr>
          <a:lstStyle>
            <a:lvl1pPr marL="457200" indent="-457200" algn="l" defTabSz="914400" rtl="0" eaLnBrk="1" latinLnBrk="0" hangingPunct="1">
              <a:spcBef>
                <a:spcPts val="1200"/>
              </a:spcBef>
              <a:buClr>
                <a:srgbClr val="000099"/>
              </a:buClr>
              <a:buSzPct val="80000"/>
              <a:buFontTx/>
              <a:buBlip>
                <a:blip r:embed="rId3"/>
              </a:buBlip>
              <a:defRPr sz="2200" kern="1200">
                <a:solidFill>
                  <a:schemeClr val="tx1"/>
                </a:solidFill>
                <a:latin typeface="+mn-lt"/>
                <a:ea typeface="+mn-ea"/>
                <a:cs typeface="+mn-cs"/>
              </a:defRPr>
            </a:lvl1pPr>
            <a:lvl2pPr marL="914400" indent="-457200" algn="l" defTabSz="914400" rtl="0" eaLnBrk="1" latinLnBrk="0" hangingPunct="1">
              <a:spcBef>
                <a:spcPts val="900"/>
              </a:spcBef>
              <a:buClr>
                <a:srgbClr val="000099"/>
              </a:buClr>
              <a:buSzPct val="80000"/>
              <a:buFont typeface="Courier New" pitchFamily="49" charset="0"/>
              <a:buChar char="o"/>
              <a:defRPr sz="2000" kern="1200">
                <a:solidFill>
                  <a:schemeClr val="tx1"/>
                </a:solidFill>
                <a:latin typeface="+mn-lt"/>
                <a:ea typeface="+mn-ea"/>
                <a:cs typeface="+mn-cs"/>
              </a:defRPr>
            </a:lvl2pPr>
            <a:lvl3pPr marL="1371600" indent="-457200" algn="l" defTabSz="914400" rtl="0" eaLnBrk="1" latinLnBrk="0" hangingPunct="1">
              <a:spcBef>
                <a:spcPts val="600"/>
              </a:spcBef>
              <a:buClr>
                <a:srgbClr val="000099"/>
              </a:buClr>
              <a:buSzPct val="80000"/>
              <a:buFont typeface="Courier New" pitchFamily="49" charset="0"/>
              <a:buChar char="o"/>
              <a:defRPr sz="1800" kern="1200">
                <a:solidFill>
                  <a:schemeClr val="tx1"/>
                </a:solidFill>
                <a:latin typeface="+mn-lt"/>
                <a:ea typeface="+mn-ea"/>
                <a:cs typeface="+mn-cs"/>
              </a:defRPr>
            </a:lvl3pPr>
            <a:lvl4pPr marL="1828800" indent="-457200" algn="l" defTabSz="914400" rtl="0" eaLnBrk="1" latinLnBrk="0" hangingPunct="1">
              <a:spcBef>
                <a:spcPts val="600"/>
              </a:spcBef>
              <a:buClr>
                <a:srgbClr val="000099"/>
              </a:buClr>
              <a:buSzPct val="80000"/>
              <a:buFont typeface="Courier New" pitchFamily="49" charset="0"/>
              <a:buChar char="o"/>
              <a:defRPr sz="1600" kern="1200">
                <a:solidFill>
                  <a:schemeClr val="tx1"/>
                </a:solidFill>
                <a:latin typeface="+mn-lt"/>
                <a:ea typeface="+mn-ea"/>
                <a:cs typeface="+mn-cs"/>
              </a:defRPr>
            </a:lvl4pPr>
            <a:lvl5pPr marL="2286000" indent="-457200" algn="l" defTabSz="914400" rtl="0" eaLnBrk="1" latinLnBrk="0" hangingPunct="1">
              <a:spcBef>
                <a:spcPts val="300"/>
              </a:spcBef>
              <a:buClr>
                <a:srgbClr val="000099"/>
              </a:buClr>
              <a:buSzPct val="80000"/>
              <a:buFont typeface="Courier New" pitchFamily="49" charset="0"/>
              <a:buChar char="o"/>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lgn="ctr">
              <a:spcBef>
                <a:spcPts val="600"/>
              </a:spcBef>
              <a:buFontTx/>
              <a:buNone/>
            </a:pPr>
            <a:endParaRPr lang="en-US" sz="2000" b="1" dirty="0" smtClean="0"/>
          </a:p>
          <a:p>
            <a:pPr marL="0" indent="0" algn="ctr">
              <a:spcBef>
                <a:spcPts val="600"/>
              </a:spcBef>
              <a:buFontTx/>
              <a:buNone/>
            </a:pPr>
            <a:endParaRPr lang="en-US" sz="2000" b="1" dirty="0"/>
          </a:p>
          <a:p>
            <a:pPr marL="0" indent="0" algn="ctr">
              <a:spcBef>
                <a:spcPts val="600"/>
              </a:spcBef>
              <a:buFontTx/>
              <a:buNone/>
            </a:pPr>
            <a:endParaRPr lang="en-US" sz="2000" b="1" dirty="0" smtClean="0"/>
          </a:p>
          <a:p>
            <a:pPr marL="0" indent="0" algn="ctr">
              <a:spcBef>
                <a:spcPts val="600"/>
              </a:spcBef>
              <a:buFontTx/>
              <a:buNone/>
            </a:pP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23975"/>
            <a:ext cx="2589261" cy="3562349"/>
          </a:xfrm>
          <a:prstGeom prst="rect">
            <a:avLst/>
          </a:prstGeom>
        </p:spPr>
      </p:pic>
    </p:spTree>
    <p:extLst>
      <p:ext uri="{BB962C8B-B14F-4D97-AF65-F5344CB8AC3E}">
        <p14:creationId xmlns:p14="http://schemas.microsoft.com/office/powerpoint/2010/main" val="3284205341"/>
      </p:ext>
    </p:ext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00600" y="1375065"/>
            <a:ext cx="4038600" cy="3390900"/>
          </a:xfrm>
          <a:noFill/>
        </p:spPr>
        <p:txBody>
          <a:bodyPr>
            <a:normAutofit fontScale="92500" lnSpcReduction="20000"/>
          </a:bodyPr>
          <a:lstStyle/>
          <a:p>
            <a:pPr lvl="0">
              <a:spcBef>
                <a:spcPts val="600"/>
              </a:spcBef>
            </a:pPr>
            <a:r>
              <a:rPr lang="en-US" dirty="0" smtClean="0"/>
              <a:t>AMI meters alone will not optimize system demand</a:t>
            </a:r>
          </a:p>
          <a:p>
            <a:pPr marL="0" lvl="0" indent="0">
              <a:spcBef>
                <a:spcPts val="600"/>
              </a:spcBef>
              <a:buNone/>
            </a:pPr>
            <a:endParaRPr lang="en-US" dirty="0" smtClean="0"/>
          </a:p>
          <a:p>
            <a:pPr>
              <a:spcBef>
                <a:spcPts val="600"/>
              </a:spcBef>
            </a:pPr>
            <a:r>
              <a:rPr lang="en-US" dirty="0" smtClean="0"/>
              <a:t>Time-varying rates are needed to incentivize customer participation</a:t>
            </a:r>
          </a:p>
          <a:p>
            <a:pPr>
              <a:spcBef>
                <a:spcPts val="600"/>
              </a:spcBef>
            </a:pPr>
            <a:endParaRPr lang="en-US" dirty="0"/>
          </a:p>
          <a:p>
            <a:pPr>
              <a:spcBef>
                <a:spcPts val="600"/>
              </a:spcBef>
            </a:pPr>
            <a:r>
              <a:rPr lang="en-US" dirty="0" smtClean="0"/>
              <a:t>Customers on competitive supply, including municipal aggregation, need to have access to time-varying rates</a:t>
            </a:r>
            <a:endParaRPr lang="en-US" dirty="0"/>
          </a:p>
          <a:p>
            <a:pPr lvl="1">
              <a:spcBef>
                <a:spcPts val="600"/>
              </a:spcBef>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a:xfrm>
            <a:off x="1447805" y="514350"/>
            <a:ext cx="7543801" cy="457200"/>
          </a:xfrm>
        </p:spPr>
        <p:txBody>
          <a:bodyPr>
            <a:normAutofit fontScale="90000"/>
          </a:bodyPr>
          <a:lstStyle/>
          <a:p>
            <a:r>
              <a:rPr lang="en-US" sz="3200" dirty="0" smtClean="0"/>
              <a:t>Engaging All Customers on </a:t>
            </a:r>
            <a:br>
              <a:rPr lang="en-US" sz="3200" dirty="0" smtClean="0"/>
            </a:br>
            <a:r>
              <a:rPr lang="en-US" sz="3200" dirty="0" smtClean="0"/>
              <a:t>Time-Varying Rates</a:t>
            </a:r>
            <a:br>
              <a:rPr lang="en-US" sz="3200" dirty="0" smtClean="0"/>
            </a:br>
            <a:endParaRPr lang="en-US" sz="3200" dirty="0"/>
          </a:p>
        </p:txBody>
      </p:sp>
      <p:graphicFrame>
        <p:nvGraphicFramePr>
          <p:cNvPr id="9" name="Chart 8"/>
          <p:cNvGraphicFramePr>
            <a:graphicFrameLocks/>
          </p:cNvGraphicFramePr>
          <p:nvPr>
            <p:extLst>
              <p:ext uri="{D42A27DB-BD31-4B8C-83A1-F6EECF244321}">
                <p14:modId xmlns:p14="http://schemas.microsoft.com/office/powerpoint/2010/main" val="2570116747"/>
              </p:ext>
            </p:extLst>
          </p:nvPr>
        </p:nvGraphicFramePr>
        <p:xfrm>
          <a:off x="1371600" y="1200150"/>
          <a:ext cx="3581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244428"/>
      </p:ext>
    </p:extLst>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47800" y="1314449"/>
            <a:ext cx="3810000" cy="3619501"/>
          </a:xfrm>
          <a:noFill/>
        </p:spPr>
        <p:txBody>
          <a:bodyPr>
            <a:normAutofit fontScale="85000" lnSpcReduction="20000"/>
          </a:bodyPr>
          <a:lstStyle/>
          <a:p>
            <a:pPr lvl="0">
              <a:spcBef>
                <a:spcPts val="600"/>
              </a:spcBef>
            </a:pPr>
            <a:r>
              <a:rPr lang="en-US" sz="2400" dirty="0" smtClean="0"/>
              <a:t>EDCs’ infrastructure and performance metrics for grid-facing grid modernization investments</a:t>
            </a:r>
          </a:p>
          <a:p>
            <a:pPr lvl="0">
              <a:spcBef>
                <a:spcPts val="600"/>
              </a:spcBef>
            </a:pPr>
            <a:r>
              <a:rPr lang="en-US" sz="2400" dirty="0" smtClean="0"/>
              <a:t>New investigation into technology solutions including alternative metering, targeted deployment, and time-varying rates for all customers</a:t>
            </a:r>
            <a:endParaRPr lang="en-US" sz="2400" dirty="0"/>
          </a:p>
          <a:p>
            <a:pPr lvl="0">
              <a:spcBef>
                <a:spcPts val="600"/>
              </a:spcBef>
            </a:pPr>
            <a:r>
              <a:rPr lang="en-US" sz="2400" dirty="0" smtClean="0"/>
              <a:t>Dedicated stakeholder process on EV charging metrics and demand response including time-varying rates</a:t>
            </a:r>
          </a:p>
          <a:p>
            <a:pPr lvl="1"/>
            <a:endParaRPr 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p:txBody>
          <a:bodyPr>
            <a:normAutofit/>
          </a:bodyPr>
          <a:lstStyle/>
          <a:p>
            <a:r>
              <a:rPr lang="en-US" sz="3200" dirty="0" smtClean="0"/>
              <a:t>Next Steps: Stakeholder Processes</a:t>
            </a:r>
            <a:endParaRPr lang="en-US" sz="3200" dirty="0"/>
          </a:p>
        </p:txBody>
      </p:sp>
      <p:sp>
        <p:nvSpPr>
          <p:cNvPr id="7" name="Content Placeholder 5"/>
          <p:cNvSpPr txBox="1">
            <a:spLocks/>
          </p:cNvSpPr>
          <p:nvPr/>
        </p:nvSpPr>
        <p:spPr>
          <a:xfrm>
            <a:off x="5638800" y="1657350"/>
            <a:ext cx="3324928" cy="2895600"/>
          </a:xfrm>
          <a:prstGeom prst="rect">
            <a:avLst/>
          </a:prstGeom>
          <a:solidFill>
            <a:schemeClr val="bg1">
              <a:alpha val="40000"/>
            </a:schemeClr>
          </a:solidFill>
        </p:spPr>
        <p:txBody>
          <a:bodyPr vert="horz" lIns="91440" tIns="45720" rIns="91440" bIns="45720" rtlCol="0">
            <a:normAutofit/>
          </a:bodyPr>
          <a:lstStyle>
            <a:lvl1pPr marL="457200" indent="-457200" algn="l" defTabSz="914400" rtl="0" eaLnBrk="1" latinLnBrk="0" hangingPunct="1">
              <a:spcBef>
                <a:spcPts val="1200"/>
              </a:spcBef>
              <a:buClr>
                <a:srgbClr val="000099"/>
              </a:buClr>
              <a:buSzPct val="80000"/>
              <a:buFontTx/>
              <a:buBlip>
                <a:blip r:embed="rId3"/>
              </a:buBlip>
              <a:defRPr sz="2200" kern="1200">
                <a:solidFill>
                  <a:schemeClr val="tx1"/>
                </a:solidFill>
                <a:latin typeface="+mn-lt"/>
                <a:ea typeface="+mn-ea"/>
                <a:cs typeface="+mn-cs"/>
              </a:defRPr>
            </a:lvl1pPr>
            <a:lvl2pPr marL="914400" indent="-457200" algn="l" defTabSz="914400" rtl="0" eaLnBrk="1" latinLnBrk="0" hangingPunct="1">
              <a:spcBef>
                <a:spcPts val="900"/>
              </a:spcBef>
              <a:buClr>
                <a:srgbClr val="000099"/>
              </a:buClr>
              <a:buSzPct val="80000"/>
              <a:buFont typeface="Courier New" pitchFamily="49" charset="0"/>
              <a:buChar char="o"/>
              <a:defRPr sz="2000" kern="1200">
                <a:solidFill>
                  <a:schemeClr val="tx1"/>
                </a:solidFill>
                <a:latin typeface="+mn-lt"/>
                <a:ea typeface="+mn-ea"/>
                <a:cs typeface="+mn-cs"/>
              </a:defRPr>
            </a:lvl2pPr>
            <a:lvl3pPr marL="1371600" indent="-457200" algn="l" defTabSz="914400" rtl="0" eaLnBrk="1" latinLnBrk="0" hangingPunct="1">
              <a:spcBef>
                <a:spcPts val="600"/>
              </a:spcBef>
              <a:buClr>
                <a:srgbClr val="000099"/>
              </a:buClr>
              <a:buSzPct val="80000"/>
              <a:buFont typeface="Courier New" pitchFamily="49" charset="0"/>
              <a:buChar char="o"/>
              <a:defRPr sz="1800" kern="1200">
                <a:solidFill>
                  <a:schemeClr val="tx1"/>
                </a:solidFill>
                <a:latin typeface="+mn-lt"/>
                <a:ea typeface="+mn-ea"/>
                <a:cs typeface="+mn-cs"/>
              </a:defRPr>
            </a:lvl3pPr>
            <a:lvl4pPr marL="1828800" indent="-457200" algn="l" defTabSz="914400" rtl="0" eaLnBrk="1" latinLnBrk="0" hangingPunct="1">
              <a:spcBef>
                <a:spcPts val="600"/>
              </a:spcBef>
              <a:buClr>
                <a:srgbClr val="000099"/>
              </a:buClr>
              <a:buSzPct val="80000"/>
              <a:buFont typeface="Courier New" pitchFamily="49" charset="0"/>
              <a:buChar char="o"/>
              <a:defRPr sz="1600" kern="1200">
                <a:solidFill>
                  <a:schemeClr val="tx1"/>
                </a:solidFill>
                <a:latin typeface="+mn-lt"/>
                <a:ea typeface="+mn-ea"/>
                <a:cs typeface="+mn-cs"/>
              </a:defRPr>
            </a:lvl4pPr>
            <a:lvl5pPr marL="2286000" indent="-457200" algn="l" defTabSz="914400" rtl="0" eaLnBrk="1" latinLnBrk="0" hangingPunct="1">
              <a:spcBef>
                <a:spcPts val="300"/>
              </a:spcBef>
              <a:buClr>
                <a:srgbClr val="000099"/>
              </a:buClr>
              <a:buSzPct val="80000"/>
              <a:buFont typeface="Courier New" pitchFamily="49" charset="0"/>
              <a:buChar char="o"/>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lgn="ctr">
              <a:spcBef>
                <a:spcPts val="600"/>
              </a:spcBef>
              <a:buFontTx/>
              <a:buNone/>
            </a:pPr>
            <a:endParaRPr lang="en-US" sz="2000" b="1" dirty="0" smtClean="0"/>
          </a:p>
          <a:p>
            <a:pPr marL="0" indent="0" algn="ctr">
              <a:spcBef>
                <a:spcPts val="600"/>
              </a:spcBef>
              <a:buFontTx/>
              <a:buNone/>
            </a:pPr>
            <a:endParaRPr lang="en-US" sz="20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5602" y="1466850"/>
            <a:ext cx="3507024" cy="3086100"/>
          </a:xfrm>
          <a:prstGeom prst="rect">
            <a:avLst/>
          </a:prstGeom>
        </p:spPr>
      </p:pic>
    </p:spTree>
    <p:extLst>
      <p:ext uri="{BB962C8B-B14F-4D97-AF65-F5344CB8AC3E}">
        <p14:creationId xmlns:p14="http://schemas.microsoft.com/office/powerpoint/2010/main" val="2571131781"/>
      </p:ext>
    </p:extLst>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47800" y="1741326"/>
            <a:ext cx="4343400" cy="3390900"/>
          </a:xfrm>
        </p:spPr>
        <p:txBody>
          <a:bodyPr>
            <a:normAutofit fontScale="92500" lnSpcReduction="20000"/>
          </a:bodyPr>
          <a:lstStyle/>
          <a:p>
            <a:pPr marL="0" lvl="0" indent="0">
              <a:spcBef>
                <a:spcPts val="600"/>
              </a:spcBef>
              <a:buNone/>
            </a:pPr>
            <a:endParaRPr lang="en-US" dirty="0" smtClean="0"/>
          </a:p>
          <a:p>
            <a:pPr lvl="0">
              <a:spcBef>
                <a:spcPts val="600"/>
              </a:spcBef>
            </a:pPr>
            <a:r>
              <a:rPr lang="en-US" b="1" dirty="0" smtClean="0"/>
              <a:t>Two-Pronged Solution</a:t>
            </a:r>
            <a:r>
              <a:rPr lang="en-US" dirty="0" smtClean="0"/>
              <a:t>: </a:t>
            </a:r>
          </a:p>
          <a:p>
            <a:pPr marL="0" lvl="0" indent="0">
              <a:spcBef>
                <a:spcPts val="600"/>
              </a:spcBef>
              <a:buNone/>
            </a:pPr>
            <a:r>
              <a:rPr lang="en-US" dirty="0"/>
              <a:t> </a:t>
            </a:r>
            <a:r>
              <a:rPr lang="en-US" dirty="0" smtClean="0"/>
              <a:t>       - 	Automated control over 	customer energy usage</a:t>
            </a:r>
          </a:p>
          <a:p>
            <a:pPr marL="0" lvl="0" indent="0">
              <a:spcBef>
                <a:spcPts val="600"/>
              </a:spcBef>
              <a:buNone/>
            </a:pPr>
            <a:r>
              <a:rPr lang="en-US" dirty="0"/>
              <a:t> </a:t>
            </a:r>
            <a:r>
              <a:rPr lang="en-US" dirty="0" smtClean="0"/>
              <a:t>       - 	Motivating customer behavior 	change</a:t>
            </a:r>
          </a:p>
          <a:p>
            <a:pPr lvl="0">
              <a:spcBef>
                <a:spcPts val="600"/>
              </a:spcBef>
            </a:pPr>
            <a:r>
              <a:rPr lang="en-US" b="1" dirty="0" smtClean="0"/>
              <a:t>Enhancing Customer Participation</a:t>
            </a:r>
            <a:r>
              <a:rPr lang="en-US" dirty="0" smtClean="0"/>
              <a:t>: Leveraging existing and mature customer education and outreach mechanisms such as Energy Efficiency</a:t>
            </a:r>
          </a:p>
          <a:p>
            <a:pPr lvl="1">
              <a:spcBef>
                <a:spcPts val="600"/>
              </a:spcBef>
            </a:pPr>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small"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small" spc="0" normalizeH="0" baseline="0" noProof="0" dirty="0">
              <a:ln>
                <a:noFill/>
              </a:ln>
              <a:solidFill>
                <a:prstClr val="black"/>
              </a:solidFill>
              <a:effectLst/>
              <a:uLnTx/>
              <a:uFillTx/>
              <a:latin typeface="Calibri"/>
              <a:ea typeface="+mn-ea"/>
              <a:cs typeface="+mn-cs"/>
            </a:endParaRPr>
          </a:p>
        </p:txBody>
      </p:sp>
      <p:sp>
        <p:nvSpPr>
          <p:cNvPr id="5" name="Title 4"/>
          <p:cNvSpPr>
            <a:spLocks noGrp="1"/>
          </p:cNvSpPr>
          <p:nvPr>
            <p:ph type="title"/>
          </p:nvPr>
        </p:nvSpPr>
        <p:spPr/>
        <p:txBody>
          <a:bodyPr>
            <a:normAutofit/>
          </a:bodyPr>
          <a:lstStyle/>
          <a:p>
            <a:r>
              <a:rPr lang="en-US" sz="3200" dirty="0" smtClean="0"/>
              <a:t>Next Steps: Motivating Customers</a:t>
            </a:r>
            <a:endParaRPr lang="en-US" sz="3200" dirty="0"/>
          </a:p>
        </p:txBody>
      </p:sp>
      <p:sp>
        <p:nvSpPr>
          <p:cNvPr id="2" name="TextBox 1"/>
          <p:cNvSpPr txBox="1"/>
          <p:nvPr/>
        </p:nvSpPr>
        <p:spPr>
          <a:xfrm>
            <a:off x="1295401" y="1276350"/>
            <a:ext cx="7772400" cy="646331"/>
          </a:xfrm>
          <a:prstGeom prst="rect">
            <a:avLst/>
          </a:prstGeom>
          <a:noFill/>
        </p:spPr>
        <p:txBody>
          <a:bodyPr wrap="square" rtlCol="0">
            <a:spAutoFit/>
          </a:bodyPr>
          <a:lstStyle/>
          <a:p>
            <a:r>
              <a:rPr lang="en-US" b="1" dirty="0"/>
              <a:t>The success of any customer-facing grid modernization investments relies on customer </a:t>
            </a:r>
            <a:r>
              <a:rPr lang="en-US" b="1" dirty="0" smtClean="0"/>
              <a:t>participation:</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409" y="1809750"/>
            <a:ext cx="3254829" cy="2971800"/>
          </a:xfrm>
          <a:prstGeom prst="rect">
            <a:avLst/>
          </a:prstGeom>
        </p:spPr>
      </p:pic>
    </p:spTree>
    <p:extLst>
      <p:ext uri="{BB962C8B-B14F-4D97-AF65-F5344CB8AC3E}">
        <p14:creationId xmlns:p14="http://schemas.microsoft.com/office/powerpoint/2010/main" val="1201814867"/>
      </p:ext>
    </p:extLst>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DPU PowerPoint Template- Wid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 presentation on TVR FINAL v2</Template>
  <TotalTime>5195</TotalTime>
  <Words>638</Words>
  <Application>Microsoft Office PowerPoint</Application>
  <PresentationFormat>On-screen Show (16:9)</PresentationFormat>
  <Paragraphs>68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DPU PowerPoint Template- Wide</vt:lpstr>
      <vt:lpstr>Grid Modernization in Massachusetts</vt:lpstr>
      <vt:lpstr>Mass. DPU’s Grid Modernization Vision</vt:lpstr>
      <vt:lpstr>Preauthorized Grid-Facing  Grid Modernization Investments</vt:lpstr>
      <vt:lpstr>Challenges and Opportunities in Customer-Facing Grid Modernization Investments</vt:lpstr>
      <vt:lpstr>Engaging All Customers on  Time-Varying Rates </vt:lpstr>
      <vt:lpstr>Next Steps: Stakeholder Processes</vt:lpstr>
      <vt:lpstr>Next Steps: Motivating Customers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Vehicles</dc:title>
  <dc:creator>Bhatnagar, Dhruv (DPU)</dc:creator>
  <cp:lastModifiedBy>Nelson, Matthew (DPU)</cp:lastModifiedBy>
  <cp:revision>389</cp:revision>
  <cp:lastPrinted>2016-10-28T15:22:28Z</cp:lastPrinted>
  <dcterms:created xsi:type="dcterms:W3CDTF">2006-08-16T00:00:00Z</dcterms:created>
  <dcterms:modified xsi:type="dcterms:W3CDTF">2018-10-10T16:59:40Z</dcterms:modified>
</cp:coreProperties>
</file>