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97" r:id="rId3"/>
    <p:sldId id="324" r:id="rId4"/>
    <p:sldId id="327" r:id="rId5"/>
    <p:sldId id="356" r:id="rId6"/>
    <p:sldId id="408" r:id="rId7"/>
    <p:sldId id="398" r:id="rId8"/>
    <p:sldId id="377" r:id="rId9"/>
    <p:sldId id="350" r:id="rId10"/>
    <p:sldId id="355" r:id="rId11"/>
    <p:sldId id="409" r:id="rId12"/>
    <p:sldId id="393" r:id="rId13"/>
    <p:sldId id="358" r:id="rId14"/>
    <p:sldId id="359" r:id="rId15"/>
    <p:sldId id="378" r:id="rId16"/>
    <p:sldId id="410" r:id="rId17"/>
    <p:sldId id="340" r:id="rId18"/>
    <p:sldId id="365" r:id="rId19"/>
    <p:sldId id="367" r:id="rId20"/>
    <p:sldId id="394" r:id="rId21"/>
    <p:sldId id="395" r:id="rId22"/>
    <p:sldId id="388" r:id="rId23"/>
    <p:sldId id="411" r:id="rId24"/>
    <p:sldId id="400" r:id="rId25"/>
    <p:sldId id="399" r:id="rId26"/>
    <p:sldId id="396" r:id="rId27"/>
    <p:sldId id="402" r:id="rId28"/>
    <p:sldId id="404" r:id="rId29"/>
    <p:sldId id="406" r:id="rId30"/>
    <p:sldId id="405" r:id="rId31"/>
    <p:sldId id="332" r:id="rId32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0000FF"/>
    <a:srgbClr val="7DCEE3"/>
    <a:srgbClr val="00FF00"/>
    <a:srgbClr val="080808"/>
    <a:srgbClr val="0295C1"/>
    <a:srgbClr val="11107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91" autoAdjust="0"/>
    <p:restoredTop sz="88484" autoAdjust="0"/>
  </p:normalViewPr>
  <p:slideViewPr>
    <p:cSldViewPr>
      <p:cViewPr>
        <p:scale>
          <a:sx n="50" d="100"/>
          <a:sy n="50" d="100"/>
        </p:scale>
        <p:origin x="-1740" y="-10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7FF18339-4DEE-4440-9277-F3223EFA6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9" tIns="46220" rIns="92439" bIns="46220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9" tIns="46220" rIns="92439" bIns="46220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9" tIns="46220" rIns="92439" bIns="462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9" tIns="46220" rIns="92439" bIns="46220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39" tIns="46220" rIns="92439" bIns="46220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D417E6D8-F4AA-41AC-BF22-8742A5E65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4CC00-7357-4A0B-8B26-EABE35937B74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9188" y="698500"/>
            <a:ext cx="4646612" cy="3484563"/>
          </a:xfrm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xfrm>
            <a:off x="688975" y="4416425"/>
            <a:ext cx="5505450" cy="4181475"/>
          </a:xfrm>
        </p:spPr>
        <p:txBody>
          <a:bodyPr lIns="92588" tIns="46293" rIns="92588" bIns="46293"/>
          <a:lstStyle/>
          <a:p>
            <a:pPr eaLnBrk="1" hangingPunct="1"/>
            <a:endParaRPr lang="en-US" smtClean="0"/>
          </a:p>
        </p:txBody>
      </p:sp>
      <p:sp>
        <p:nvSpPr>
          <p:cNvPr id="159748" name="Slide Number Placeholder 3"/>
          <p:cNvSpPr txBox="1">
            <a:spLocks noGrp="1"/>
          </p:cNvSpPr>
          <p:nvPr/>
        </p:nvSpPr>
        <p:spPr bwMode="auto">
          <a:xfrm>
            <a:off x="3897313" y="8831263"/>
            <a:ext cx="29829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88" tIns="46293" rIns="92588" bIns="46293" anchor="b"/>
          <a:lstStyle/>
          <a:p>
            <a:pPr algn="r" defTabSz="925513" eaLnBrk="1" hangingPunct="1"/>
            <a:fld id="{02A95388-4CAE-400C-A34E-63D93380A5F6}" type="slidenum">
              <a:rPr lang="en-US" sz="1200">
                <a:effectLst/>
                <a:latin typeface="Arial" charset="0"/>
                <a:cs typeface="Arial" charset="0"/>
              </a:rPr>
              <a:pPr algn="r" defTabSz="925513" eaLnBrk="1" hangingPunct="1"/>
              <a:t>18</a:t>
            </a:fld>
            <a:endParaRPr lang="en-US" sz="1200"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9188" y="698500"/>
            <a:ext cx="4646612" cy="3484563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xfrm>
            <a:off x="688975" y="4416425"/>
            <a:ext cx="5505450" cy="4181475"/>
          </a:xfrm>
        </p:spPr>
        <p:txBody>
          <a:bodyPr lIns="92588" tIns="46293" rIns="92588" bIns="46293"/>
          <a:lstStyle/>
          <a:p>
            <a:endParaRPr lang="en-US" smtClean="0"/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3897313" y="8831263"/>
            <a:ext cx="29829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88" tIns="46293" rIns="92588" bIns="46293" anchor="b"/>
          <a:lstStyle/>
          <a:p>
            <a:pPr algn="r" defTabSz="925513" eaLnBrk="1" hangingPunct="1"/>
            <a:fld id="{9F3039C6-F333-4602-BC0F-A68B7772C265}" type="slidenum">
              <a:rPr lang="en-US" sz="1200">
                <a:effectLst/>
                <a:latin typeface="Arial" charset="0"/>
                <a:cs typeface="Arial" charset="0"/>
              </a:rPr>
              <a:pPr algn="r" defTabSz="925513" eaLnBrk="1" hangingPunct="1"/>
              <a:t>19</a:t>
            </a:fld>
            <a:endParaRPr lang="en-US" sz="1200"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/>
          </p:cNvSpPr>
          <p:nvPr>
            <p:ph type="body" idx="1"/>
          </p:nvPr>
        </p:nvSpPr>
        <p:spPr/>
        <p:txBody>
          <a:bodyPr lIns="92446" tIns="46223" rIns="92446" bIns="46223"/>
          <a:lstStyle/>
          <a:p>
            <a:r>
              <a:rPr lang="en-US" smtClean="0"/>
              <a:t>Bathymetry of SAMP area from 2008 Endeavor Survey. The South West Ledge, the north eastern portion of the survey area, and other gaps have been filled in – that data is currently being processed. We have also collected data near the shoreline. This map is 2 meter resolution.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smtClean="0">
                <a:solidFill>
                  <a:schemeClr val="accent2"/>
                </a:solidFill>
              </a:rPr>
              <a:t>State requirement that National Grid puschase some of its electricity from renewable energy sources.</a:t>
            </a:r>
          </a:p>
          <a:p>
            <a:r>
              <a:rPr lang="en-US" sz="1000" smtClean="0">
                <a:solidFill>
                  <a:schemeClr val="accent2"/>
                </a:solidFill>
              </a:rPr>
              <a:t>An agreement between the utility and energy provider will be subject to approvle from the RI Public Utilities Commission.</a:t>
            </a:r>
          </a:p>
          <a:p>
            <a:r>
              <a:rPr lang="en-US" sz="1000" smtClean="0">
                <a:solidFill>
                  <a:schemeClr val="accent2"/>
                </a:solidFill>
              </a:rPr>
              <a:t>Natoina Grid has until October 15</a:t>
            </a:r>
            <a:r>
              <a:rPr lang="en-US" sz="1000" baseline="30000" smtClean="0">
                <a:solidFill>
                  <a:schemeClr val="accent2"/>
                </a:solidFill>
              </a:rPr>
              <a:t>th</a:t>
            </a:r>
            <a:r>
              <a:rPr lang="en-US" sz="1000" smtClean="0">
                <a:solidFill>
                  <a:schemeClr val="accent2"/>
                </a:solidFill>
              </a:rPr>
              <a:t> to present the commission with its prefered contract.  The commission is schedule to make a decision by the end of the year.</a:t>
            </a:r>
          </a:p>
          <a:p>
            <a:endParaRPr lang="en-US" sz="1000" smtClean="0">
              <a:solidFill>
                <a:schemeClr val="accent2"/>
              </a:solidFill>
            </a:endParaRPr>
          </a:p>
          <a:p>
            <a:r>
              <a:rPr lang="en-US" sz="1000" smtClean="0">
                <a:solidFill>
                  <a:schemeClr val="accent2"/>
                </a:solidFill>
              </a:rPr>
              <a:t>Deepwater Wind hopes to secure a separate contract with National Grid to sell electricity from a larger wind farm with about 100 turbines proposed of 15 miles of fthe coasta.  </a:t>
            </a:r>
          </a:p>
          <a:p>
            <a:endParaRPr lang="en-US" sz="1000" smtClean="0">
              <a:solidFill>
                <a:schemeClr val="accent2"/>
              </a:solidFill>
            </a:endParaRPr>
          </a:p>
          <a:p>
            <a:r>
              <a:rPr lang="en-US" sz="1000" smtClean="0">
                <a:solidFill>
                  <a:schemeClr val="accent2"/>
                </a:solidFill>
              </a:rPr>
              <a:t>Stat law mandating the process appears desgin in a way to favor a did from Deepwater.</a:t>
            </a:r>
          </a:p>
          <a:p>
            <a:endParaRPr lang="en-US" sz="1000" smtClean="0"/>
          </a:p>
          <a:p>
            <a:r>
              <a:rPr lang="en-US" sz="1000" smtClean="0"/>
              <a:t>Septebmer 25, 2008 the State announce that DWW had been selected as the preferred deverloper </a:t>
            </a:r>
          </a:p>
          <a:p>
            <a:endParaRPr lang="en-US" sz="1000" smtClean="0"/>
          </a:p>
          <a:p>
            <a:r>
              <a:rPr lang="en-US" sz="1000" smtClean="0"/>
              <a:t>DWW is the State’s “Preferred Developer”  of offshore wind power within the SAMP</a:t>
            </a:r>
          </a:p>
          <a:p>
            <a:endParaRPr lang="en-US" sz="1000" smtClean="0"/>
          </a:p>
          <a:p>
            <a:r>
              <a:rPr lang="en-US" sz="1000" smtClean="0"/>
              <a:t>The Sate shall object in any appropirate state or federal forum to any offhosre wind power project or any electric powere transmission facility, that would interfere with the Project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smtClean="0">
                <a:solidFill>
                  <a:schemeClr val="accent2"/>
                </a:solidFill>
              </a:rPr>
              <a:t>State requirement that National Grid puschase some of its electricity from renewable energy sources.</a:t>
            </a:r>
          </a:p>
          <a:p>
            <a:r>
              <a:rPr lang="en-US" sz="1000" smtClean="0">
                <a:solidFill>
                  <a:schemeClr val="accent2"/>
                </a:solidFill>
              </a:rPr>
              <a:t>An agreement between the utility and energy provider will be subject to approvle from the RI Public Utilities Commission.</a:t>
            </a:r>
          </a:p>
          <a:p>
            <a:r>
              <a:rPr lang="en-US" sz="1000" smtClean="0">
                <a:solidFill>
                  <a:schemeClr val="accent2"/>
                </a:solidFill>
              </a:rPr>
              <a:t>Natoina Grid has until October 15</a:t>
            </a:r>
            <a:r>
              <a:rPr lang="en-US" sz="1000" baseline="30000" smtClean="0">
                <a:solidFill>
                  <a:schemeClr val="accent2"/>
                </a:solidFill>
              </a:rPr>
              <a:t>th</a:t>
            </a:r>
            <a:r>
              <a:rPr lang="en-US" sz="1000" smtClean="0">
                <a:solidFill>
                  <a:schemeClr val="accent2"/>
                </a:solidFill>
              </a:rPr>
              <a:t> to present the commission with its prefered contract.  The commission is schedule to make a decision by the end of the year.</a:t>
            </a:r>
          </a:p>
          <a:p>
            <a:endParaRPr lang="en-US" sz="1000" smtClean="0">
              <a:solidFill>
                <a:schemeClr val="accent2"/>
              </a:solidFill>
            </a:endParaRPr>
          </a:p>
          <a:p>
            <a:r>
              <a:rPr lang="en-US" sz="1000" smtClean="0">
                <a:solidFill>
                  <a:schemeClr val="accent2"/>
                </a:solidFill>
              </a:rPr>
              <a:t>Deepwater Wind hopes to secure a separate contract with National Grid to sell electricity from a larger wind farm with about 100 turbines proposed of 15 miles of fthe coasta.  </a:t>
            </a:r>
          </a:p>
          <a:p>
            <a:endParaRPr lang="en-US" sz="1000" smtClean="0">
              <a:solidFill>
                <a:schemeClr val="accent2"/>
              </a:solidFill>
            </a:endParaRPr>
          </a:p>
          <a:p>
            <a:r>
              <a:rPr lang="en-US" sz="1000" smtClean="0">
                <a:solidFill>
                  <a:schemeClr val="accent2"/>
                </a:solidFill>
              </a:rPr>
              <a:t>Stat law mandating the process appears desgin in a way to favor a did from Deepwater.</a:t>
            </a:r>
          </a:p>
          <a:p>
            <a:endParaRPr lang="en-US" sz="1000" smtClean="0"/>
          </a:p>
          <a:p>
            <a:r>
              <a:rPr lang="en-US" sz="1000" smtClean="0"/>
              <a:t>Septebmer 25, 2008 the State announce that DWW had been selected as the preferred deverloper </a:t>
            </a:r>
          </a:p>
          <a:p>
            <a:endParaRPr lang="en-US" sz="1000" smtClean="0"/>
          </a:p>
          <a:p>
            <a:r>
              <a:rPr lang="en-US" sz="1000" smtClean="0"/>
              <a:t>DWW is the State’s “Preferred Developer”  of offshore wind power within the SAMP</a:t>
            </a:r>
          </a:p>
          <a:p>
            <a:endParaRPr lang="en-US" sz="1000" smtClean="0"/>
          </a:p>
          <a:p>
            <a:r>
              <a:rPr lang="en-US" sz="1000" smtClean="0"/>
              <a:t>The Sate shall object in any appropirate state or federal forum to any offhosre wind power project or any electric powere transmission facility, that would interfere with the Project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accent2"/>
              </a:solidFill>
            </a:endParaRP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</p:spPr>
        <p:txBody>
          <a:bodyPr/>
          <a:lstStyle/>
          <a:p>
            <a:r>
              <a:rPr lang="en-US" smtClean="0"/>
              <a:t>We have a coastal program that leads the nation.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2340" name="Slide Number Placeholder 3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9" tIns="46220" rIns="92439" bIns="46220" anchor="b"/>
          <a:lstStyle/>
          <a:p>
            <a:pPr algn="r" defTabSz="923925" eaLnBrk="1" hangingPunct="1"/>
            <a:fld id="{BDC3EE59-1F36-40E8-80A8-EA1DAB1F526A}" type="slidenum">
              <a:rPr lang="en-US" sz="1200">
                <a:effectLst/>
                <a:latin typeface="Arial" charset="0"/>
              </a:rPr>
              <a:pPr algn="r" defTabSz="923925" eaLnBrk="1" hangingPunct="1"/>
              <a:t>5</a:t>
            </a:fld>
            <a:endParaRPr lang="en-US" sz="1200">
              <a:effectLst/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/>
        <p:txBody>
          <a:bodyPr lIns="92446" tIns="46223" rIns="92446" bIns="46223"/>
          <a:lstStyle/>
          <a:p>
            <a:endParaRPr lang="en-US" smtClean="0">
              <a:cs typeface="Arial" charset="0"/>
            </a:endParaRPr>
          </a:p>
        </p:txBody>
      </p:sp>
      <p:sp>
        <p:nvSpPr>
          <p:cNvPr id="231428" name="Slide Number Placeholder 3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 defTabSz="923925" eaLnBrk="1" hangingPunct="1"/>
            <a:fld id="{F15C8A12-3267-49F9-963C-AF42C84AEFDA}" type="slidenum">
              <a:rPr lang="en-US" sz="1200">
                <a:effectLst/>
                <a:latin typeface="Arial" charset="0"/>
                <a:cs typeface="Arial" charset="0"/>
              </a:rPr>
              <a:pPr algn="r" defTabSz="923925" eaLnBrk="1" hangingPunct="1"/>
              <a:t>6</a:t>
            </a:fld>
            <a:endParaRPr lang="en-US" sz="1200"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1,547-sq mi area, and includes both state and federal waters. Outer boundary is roughly 20 miles offshore and determined by transmission capabilities given current technology. </a:t>
            </a:r>
          </a:p>
        </p:txBody>
      </p:sp>
      <p:sp>
        <p:nvSpPr>
          <p:cNvPr id="183300" name="Slide Number Placeholder 3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9" tIns="46220" rIns="92439" bIns="46220" anchor="b"/>
          <a:lstStyle/>
          <a:p>
            <a:pPr algn="r" defTabSz="923925" eaLnBrk="1" hangingPunct="1"/>
            <a:fld id="{3EDDE4D6-4852-40BE-97A7-954753B53E3A}" type="slidenum">
              <a:rPr lang="en-US" sz="1200">
                <a:effectLst/>
                <a:latin typeface="Arial" charset="0"/>
              </a:rPr>
              <a:pPr algn="r" defTabSz="923925" eaLnBrk="1" hangingPunct="1"/>
              <a:t>8</a:t>
            </a:fld>
            <a:endParaRPr lang="en-US" sz="1200">
              <a:effectLst/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0292" name="Slide Number Placeholder 3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9" tIns="46220" rIns="92439" bIns="46220" anchor="b"/>
          <a:lstStyle/>
          <a:p>
            <a:pPr algn="r" defTabSz="923925" eaLnBrk="1" hangingPunct="1"/>
            <a:fld id="{BD163349-307D-4D6E-8234-29FB4A4B9FEE}" type="slidenum">
              <a:rPr lang="en-US" sz="1200">
                <a:effectLst/>
                <a:latin typeface="Arial" charset="0"/>
              </a:rPr>
              <a:pPr algn="r" defTabSz="923925" eaLnBrk="1" hangingPunct="1"/>
              <a:t>10</a:t>
            </a:fld>
            <a:endParaRPr lang="en-US" sz="1200">
              <a:effectLst/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/>
        <p:txBody>
          <a:bodyPr lIns="92446" tIns="46223" rIns="92446" bIns="46223"/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Arial" charset="0"/>
            </a:endParaRPr>
          </a:p>
        </p:txBody>
      </p:sp>
      <p:sp>
        <p:nvSpPr>
          <p:cNvPr id="233476" name="Slide Number Placeholder 3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 defTabSz="923925" eaLnBrk="1" hangingPunct="1"/>
            <a:fld id="{49A5C861-ABCE-48FE-B2DA-15E3334578B7}" type="slidenum">
              <a:rPr lang="en-US" sz="120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pPr algn="r" defTabSz="923925" eaLnBrk="1" hangingPunct="1"/>
              <a:t>11</a:t>
            </a:fld>
            <a:endParaRPr lang="en-US" sz="12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/>
        <p:txBody>
          <a:bodyPr lIns="92446" tIns="46223" rIns="92446" bIns="46223"/>
          <a:lstStyle/>
          <a:p>
            <a:endParaRPr lang="en-US" smtClean="0">
              <a:cs typeface="Arial" charset="0"/>
            </a:endParaRPr>
          </a:p>
        </p:txBody>
      </p:sp>
      <p:sp>
        <p:nvSpPr>
          <p:cNvPr id="75780" name="Slide Number Placeholder 3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 defTabSz="923925" eaLnBrk="1" hangingPunct="1"/>
            <a:fld id="{502FD68D-FC7E-4DA7-BC95-F67FD10AB407}" type="slidenum">
              <a:rPr lang="en-US" sz="1200">
                <a:solidFill>
                  <a:srgbClr val="000000"/>
                </a:solidFill>
                <a:effectLst/>
                <a:latin typeface="Times New Roman" pitchFamily="18" charset="0"/>
                <a:cs typeface="Arial" charset="0"/>
              </a:rPr>
              <a:pPr algn="r" defTabSz="923925" eaLnBrk="1" hangingPunct="1"/>
              <a:t>16</a:t>
            </a:fld>
            <a:endParaRPr lang="en-US" sz="1200">
              <a:solidFill>
                <a:srgbClr val="000000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6451600"/>
            <a:ext cx="9144000" cy="40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latin typeface="Times New Roman" pitchFamily="18" charset="0"/>
            </a:endParaRPr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76200" cmpd="tri">
            <a:solidFill>
              <a:srgbClr val="0295C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/>
              <a:latin typeface="Times New Roman" pitchFamily="18" charset="0"/>
            </a:endParaRPr>
          </a:p>
        </p:txBody>
      </p:sp>
      <p:pic>
        <p:nvPicPr>
          <p:cNvPr id="4" name="Picture 12" descr="logo_osri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867400"/>
            <a:ext cx="955675" cy="990600"/>
          </a:xfrm>
          <a:prstGeom prst="rect">
            <a:avLst/>
          </a:prstGeom>
          <a:noFill/>
          <a:ln w="9525">
            <a:solidFill>
              <a:srgbClr val="0295C1"/>
            </a:solidFill>
            <a:miter lim="800000"/>
            <a:headEnd/>
            <a:tailEnd/>
          </a:ln>
        </p:spPr>
      </p:pic>
      <p:pic>
        <p:nvPicPr>
          <p:cNvPr id="5" name="Picture 13" descr="CRMC_URIblu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12063" y="6475413"/>
            <a:ext cx="1524000" cy="3651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D963-23B3-4C60-A0F7-566E6A8F1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4D35-DEF2-4E05-85DF-8D0990710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820AB1-B322-4A02-971D-86FEE7FA4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988-288A-4217-9B7E-385A53081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AC253-EC37-4A5C-A473-D61A76A40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BE1F1-7FE4-4261-94B1-17DCC2D05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374D8-CFD0-40F3-8261-6A4074B94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8336E-E011-4A88-B9FA-2F03B7D27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5349D-4773-454D-93B4-41A5A4056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16CFF-42B8-4F9C-93DF-B4F0525C4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36B49-837C-491E-B0E4-CB3D55567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8B522A86-69C1-4077-B524-36E12CB52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451600"/>
            <a:ext cx="9144000" cy="40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/>
              <a:latin typeface="Times New Roman" pitchFamily="18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76200" cmpd="tri">
            <a:solidFill>
              <a:srgbClr val="0295C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/>
              <a:latin typeface="Times New Roman" pitchFamily="18" charset="0"/>
            </a:endParaRPr>
          </a:p>
        </p:txBody>
      </p:sp>
      <p:pic>
        <p:nvPicPr>
          <p:cNvPr id="1029" name="Picture 10" descr="logo_osri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5867400"/>
            <a:ext cx="955675" cy="990600"/>
          </a:xfrm>
          <a:prstGeom prst="rect">
            <a:avLst/>
          </a:prstGeom>
          <a:noFill/>
          <a:ln w="9525">
            <a:solidFill>
              <a:srgbClr val="0295C1"/>
            </a:solidFill>
            <a:miter lim="800000"/>
            <a:headEnd/>
            <a:tailEnd/>
          </a:ln>
        </p:spPr>
      </p:pic>
      <p:pic>
        <p:nvPicPr>
          <p:cNvPr id="2" name="Picture 15" descr="CRMC_URIblue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513638" y="6459538"/>
            <a:ext cx="16002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  <p:sldLayoutId id="214748368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CC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CC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CC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CC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0033CC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0033CC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0033CC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0033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4D4D4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D4D4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4D4D4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4D4D4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4D4D4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4D4D4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4D4D4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7DCEE3"/>
          </a:solidFill>
          <a:ln w="9525">
            <a:solidFill>
              <a:srgbClr val="7DCE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ffectLst/>
              <a:latin typeface="Times New Roman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11078"/>
            </a:outerShdw>
          </a:effectLst>
        </p:spPr>
        <p:txBody>
          <a:bodyPr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effectLst/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0" y="5073650"/>
            <a:ext cx="91440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11107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Jennifer McCann </a:t>
            </a:r>
          </a:p>
          <a:p>
            <a:pPr algn="ctr"/>
            <a:endParaRPr lang="en-US" sz="2400" b="1">
              <a:solidFill>
                <a:srgbClr val="11107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b="1">
                <a:solidFill>
                  <a:srgbClr val="11107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URI Coastal Resources Center/Rhode Island Sea Grant</a:t>
            </a:r>
          </a:p>
          <a:p>
            <a:pPr algn="ctr"/>
            <a:r>
              <a:rPr lang="en-US" b="1">
                <a:solidFill>
                  <a:srgbClr val="11107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URI Graduate School of Oceanography</a:t>
            </a:r>
          </a:p>
          <a:p>
            <a:pPr algn="ctr"/>
            <a:endParaRPr lang="en-US" b="1">
              <a:solidFill>
                <a:srgbClr val="111078"/>
              </a:solidFill>
              <a:effectLst/>
              <a:sym typeface="Garamond" pitchFamily="18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914400" y="317500"/>
            <a:ext cx="7620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Ocean SAMP and Offshore Renewable Energy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/>
          <a:srcRect l="3459" t="10753" r="4865" b="16129"/>
          <a:stretch>
            <a:fillRect/>
          </a:stretch>
        </p:blipFill>
        <p:spPr bwMode="auto">
          <a:xfrm>
            <a:off x="2400300" y="2093913"/>
            <a:ext cx="4457700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  <a:latin typeface="Trebuchet MS" pitchFamily="34" charset="0"/>
              </a:rPr>
              <a:t>Governor</a:t>
            </a:r>
            <a:r>
              <a:rPr lang="en-US" smtClean="0">
                <a:solidFill>
                  <a:schemeClr val="bg1"/>
                </a:solidFill>
              </a:rPr>
              <a:t>’</a:t>
            </a:r>
            <a:r>
              <a:rPr lang="en-US" smtClean="0">
                <a:solidFill>
                  <a:schemeClr val="bg1"/>
                </a:solidFill>
                <a:latin typeface="Trebuchet MS" pitchFamily="34" charset="0"/>
              </a:rPr>
              <a:t>s Mandate</a:t>
            </a:r>
            <a:r>
              <a:rPr lang="en-US" smtClean="0"/>
              <a:t>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371600"/>
            <a:ext cx="3200400" cy="4038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0" lvl="1" indent="6350"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2000" b="0" smtClean="0">
                <a:solidFill>
                  <a:schemeClr val="accent2"/>
                </a:solidFill>
                <a:latin typeface="Trebuchet MS" pitchFamily="34" charset="0"/>
              </a:rPr>
              <a:t>Governor Carcieri has          issued a mandate that </a:t>
            </a:r>
            <a:r>
              <a:rPr lang="en-US" sz="2000" u="sng" smtClean="0">
                <a:solidFill>
                  <a:schemeClr val="accent2"/>
                </a:solidFill>
                <a:latin typeface="Trebuchet MS" pitchFamily="34" charset="0"/>
              </a:rPr>
              <a:t>15% of Rhode Island’s electricity come </a:t>
            </a:r>
            <a:br>
              <a:rPr lang="en-US" sz="2000" u="sng" smtClean="0">
                <a:solidFill>
                  <a:schemeClr val="accent2"/>
                </a:solidFill>
                <a:latin typeface="Trebuchet MS" pitchFamily="34" charset="0"/>
              </a:rPr>
            </a:br>
            <a:r>
              <a:rPr lang="en-US" sz="2000" u="sng" smtClean="0">
                <a:solidFill>
                  <a:schemeClr val="accent2"/>
                </a:solidFill>
                <a:latin typeface="Trebuchet MS" pitchFamily="34" charset="0"/>
              </a:rPr>
              <a:t>from wind</a:t>
            </a:r>
          </a:p>
          <a:p>
            <a:pPr marL="114300" lvl="1" indent="6350"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2000" b="0" u="sng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114300" lvl="1" indent="6350"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2000" b="0" smtClean="0">
                <a:solidFill>
                  <a:schemeClr val="accent2"/>
                </a:solidFill>
                <a:latin typeface="Trebuchet MS" pitchFamily="34" charset="0"/>
              </a:rPr>
              <a:t>RI has enough of a wind resource to deliver 70% of its current electricity needs - </a:t>
            </a:r>
            <a:r>
              <a:rPr lang="en-US" sz="2000" u="sng" smtClean="0">
                <a:solidFill>
                  <a:schemeClr val="accent2"/>
                </a:solidFill>
                <a:latin typeface="Trebuchet MS" pitchFamily="34" charset="0"/>
              </a:rPr>
              <a:t>95% of the resource is offshore</a:t>
            </a:r>
          </a:p>
          <a:p>
            <a:pPr marL="114300" lvl="1" indent="6350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2200" u="sng" smtClean="0">
              <a:solidFill>
                <a:srgbClr val="111078"/>
              </a:solidFill>
              <a:latin typeface="Trebuchet MS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1600" smtClean="0">
              <a:solidFill>
                <a:srgbClr val="111078"/>
              </a:solidFill>
              <a:latin typeface="Trebuchet MS" pitchFamily="34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111078"/>
            </a:outerShdw>
          </a:effectLst>
        </p:spPr>
        <p:txBody>
          <a:bodyPr/>
          <a:lstStyle/>
          <a:p>
            <a:pPr algn="ctr" eaLnBrk="1" hangingPunct="1"/>
            <a:endParaRPr lang="en-US" sz="2400" b="1">
              <a:solidFill>
                <a:srgbClr val="111078"/>
              </a:solidFill>
              <a:effectLst/>
            </a:endParaRPr>
          </a:p>
        </p:txBody>
      </p:sp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028700"/>
            <a:ext cx="353377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Trebuchet MS" pitchFamily="34" charset="0"/>
              </a:rPr>
              <a:t>SAMP Goals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0" y="1165225"/>
            <a:ext cx="4114800" cy="4930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>
              <a:lnSpc>
                <a:spcPct val="80000"/>
              </a:lnSpc>
            </a:pPr>
            <a:r>
              <a:rPr lang="en-US" sz="2400" smtClean="0">
                <a:solidFill>
                  <a:schemeClr val="accent2"/>
                </a:solidFill>
                <a:latin typeface="Trebuchet MS" pitchFamily="34" charset="0"/>
              </a:rPr>
              <a:t>Foster a properly functioning ecosystem </a:t>
            </a:r>
          </a:p>
          <a:p>
            <a:pPr marL="457200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457200">
              <a:lnSpc>
                <a:spcPct val="80000"/>
              </a:lnSpc>
            </a:pPr>
            <a:r>
              <a:rPr lang="en-US" sz="2400" smtClean="0">
                <a:solidFill>
                  <a:schemeClr val="accent2"/>
                </a:solidFill>
                <a:latin typeface="Trebuchet MS" pitchFamily="34" charset="0"/>
              </a:rPr>
              <a:t>Promote and enhance existing uses</a:t>
            </a:r>
          </a:p>
          <a:p>
            <a:pPr marL="457200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457200">
              <a:lnSpc>
                <a:spcPct val="80000"/>
              </a:lnSpc>
            </a:pPr>
            <a:r>
              <a:rPr lang="en-US" sz="2400" smtClean="0">
                <a:solidFill>
                  <a:schemeClr val="accent2"/>
                </a:solidFill>
                <a:latin typeface="Trebuchet MS" pitchFamily="34" charset="0"/>
              </a:rPr>
              <a:t>Encourage marine-based economic development, including offshore renewable energy infrastructure</a:t>
            </a:r>
          </a:p>
          <a:p>
            <a:pPr marL="457200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457200">
              <a:lnSpc>
                <a:spcPct val="80000"/>
              </a:lnSpc>
            </a:pPr>
            <a:r>
              <a:rPr lang="en-US" sz="2400" smtClean="0">
                <a:solidFill>
                  <a:schemeClr val="accent2"/>
                </a:solidFill>
                <a:latin typeface="Trebuchet MS" pitchFamily="34" charset="0"/>
              </a:rPr>
              <a:t>Build a framework for coordinated decision-making</a:t>
            </a:r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" y="2751138"/>
            <a:ext cx="457200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01" name="Picture 5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609600"/>
            <a:ext cx="2286000" cy="205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Trebuchet MS" pitchFamily="34" charset="0"/>
              </a:rPr>
              <a:t>Federal Consistency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1000" y="1295400"/>
            <a:ext cx="3810000" cy="449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66675" indent="-38100">
              <a:buFontTx/>
              <a:buNone/>
            </a:pPr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Activities affecting the coastal zone must be </a:t>
            </a:r>
            <a:r>
              <a:rPr lang="en-US" sz="2800" u="sng" smtClean="0">
                <a:solidFill>
                  <a:schemeClr val="accent2"/>
                </a:solidFill>
                <a:latin typeface="Trebuchet MS" pitchFamily="34" charset="0"/>
              </a:rPr>
              <a:t>consistent </a:t>
            </a:r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with the enforceable policies of state coastal zone management programs that have received federal approval</a:t>
            </a:r>
          </a:p>
          <a:p>
            <a:pPr marL="66675" indent="-38100">
              <a:buFontTx/>
              <a:buNone/>
            </a:pPr>
            <a:endParaRPr lang="en-US" sz="2800" b="0" i="1" smtClean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381000" y="48768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effectLst/>
            </a:endParaRPr>
          </a:p>
        </p:txBody>
      </p:sp>
      <p:pic>
        <p:nvPicPr>
          <p:cNvPr id="144389" name="Picture 5" descr="basema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91000" y="2057400"/>
            <a:ext cx="4648200" cy="353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304800"/>
            <a:ext cx="6248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Trebuchet MS" pitchFamily="34" charset="0"/>
              </a:rPr>
              <a:t>Interstate  Consistency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447800"/>
            <a:ext cx="76962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r>
              <a:rPr lang="en-US" sz="2400" i="1" smtClean="0">
                <a:solidFill>
                  <a:schemeClr val="accent2"/>
                </a:solidFill>
                <a:latin typeface="Trebuchet MS" pitchFamily="34" charset="0"/>
              </a:rPr>
              <a:t>“Instances where a federal action occurring exclusively in one state (State "B") will have effects on the uses or resources of another state’s coastal zone (State "A")”</a:t>
            </a:r>
          </a:p>
          <a:p>
            <a:pPr algn="ctr">
              <a:buFontTx/>
              <a:buNone/>
            </a:pPr>
            <a:endParaRPr lang="en-US" sz="2400" i="1" smtClean="0">
              <a:solidFill>
                <a:schemeClr val="accent2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n-US" sz="2400" i="1" smtClean="0">
                <a:solidFill>
                  <a:schemeClr val="accent2"/>
                </a:solidFill>
                <a:latin typeface="Trebuchet MS" pitchFamily="34" charset="0"/>
              </a:rPr>
              <a:t>“the ability of State A to review the action under the Coastal Zone Management Act and NOAA's interstate consistency regulations”</a:t>
            </a:r>
          </a:p>
          <a:p>
            <a:endParaRPr lang="en-US" sz="2400" i="1" smtClean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381000" y="48768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1295400" y="1066800"/>
            <a:ext cx="3352800" cy="2286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>
              <a:effectLst/>
              <a:latin typeface="Arial" charset="0"/>
            </a:endParaRPr>
          </a:p>
        </p:txBody>
      </p:sp>
      <p:sp>
        <p:nvSpPr>
          <p:cNvPr id="184323" name="Line 3"/>
          <p:cNvSpPr>
            <a:spLocks noChangeShapeType="1"/>
          </p:cNvSpPr>
          <p:nvPr/>
        </p:nvSpPr>
        <p:spPr bwMode="auto">
          <a:xfrm>
            <a:off x="1295400" y="1371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990600" y="1752600"/>
            <a:ext cx="773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effectLst/>
                <a:latin typeface="Calibri" pitchFamily="34" charset="0"/>
              </a:rPr>
              <a:t>July 2008</a:t>
            </a:r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609600" y="0"/>
            <a:ext cx="802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1">
                <a:effectLst/>
                <a:latin typeface="Calibri" pitchFamily="34" charset="0"/>
              </a:rPr>
              <a:t>Existing CRMC Ocean SAMP Process*</a:t>
            </a:r>
          </a:p>
          <a:p>
            <a:pPr algn="ctr" eaLnBrk="1" hangingPunct="1"/>
            <a:r>
              <a:rPr lang="en-US" sz="2400" b="1">
                <a:effectLst/>
                <a:latin typeface="Calibri" pitchFamily="34" charset="0"/>
              </a:rPr>
              <a:t>August 1, 2008 – July 31, 2010</a:t>
            </a:r>
          </a:p>
        </p:txBody>
      </p:sp>
      <p:sp>
        <p:nvSpPr>
          <p:cNvPr id="184326" name="Line 6"/>
          <p:cNvSpPr>
            <a:spLocks noChangeShapeType="1"/>
          </p:cNvSpPr>
          <p:nvPr/>
        </p:nvSpPr>
        <p:spPr bwMode="auto">
          <a:xfrm>
            <a:off x="4267200" y="1371600"/>
            <a:ext cx="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1371600" y="1066800"/>
            <a:ext cx="3048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b="1">
                <a:solidFill>
                  <a:srgbClr val="080808"/>
                </a:solidFill>
                <a:effectLst/>
                <a:latin typeface="Calibri" pitchFamily="34" charset="0"/>
              </a:rPr>
              <a:t>Step 1: Issue Identification and Assessment</a:t>
            </a:r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3962400" y="1752600"/>
            <a:ext cx="773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effectLst/>
                <a:latin typeface="Calibri" pitchFamily="34" charset="0"/>
              </a:rPr>
              <a:t>July 2009</a:t>
            </a:r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5867400" y="19812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effectLst/>
              <a:latin typeface="Arial" charset="0"/>
            </a:endParaRPr>
          </a:p>
        </p:txBody>
      </p:sp>
      <p:sp>
        <p:nvSpPr>
          <p:cNvPr id="184331" name="Rectangle 11"/>
          <p:cNvSpPr>
            <a:spLocks noChangeArrowheads="1"/>
          </p:cNvSpPr>
          <p:nvPr/>
        </p:nvSpPr>
        <p:spPr bwMode="auto">
          <a:xfrm>
            <a:off x="6858000" y="1066800"/>
            <a:ext cx="762000" cy="2286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1200" b="1">
                <a:solidFill>
                  <a:srgbClr val="080808"/>
                </a:solidFill>
                <a:effectLst/>
                <a:latin typeface="Calibri" pitchFamily="34" charset="0"/>
              </a:rPr>
              <a:t>Adoption</a:t>
            </a:r>
          </a:p>
        </p:txBody>
      </p:sp>
      <p:sp>
        <p:nvSpPr>
          <p:cNvPr id="184332" name="Rectangle 12"/>
          <p:cNvSpPr>
            <a:spLocks noChangeArrowheads="1"/>
          </p:cNvSpPr>
          <p:nvPr/>
        </p:nvSpPr>
        <p:spPr bwMode="auto">
          <a:xfrm>
            <a:off x="4343400" y="1066800"/>
            <a:ext cx="2514600" cy="2286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1200" b="1">
                <a:solidFill>
                  <a:srgbClr val="080808"/>
                </a:solidFill>
                <a:effectLst/>
                <a:latin typeface="Calibri" pitchFamily="34" charset="0"/>
              </a:rPr>
              <a:t>Step 2: SAMP Preparation</a:t>
            </a:r>
          </a:p>
        </p:txBody>
      </p:sp>
      <p:sp>
        <p:nvSpPr>
          <p:cNvPr id="184333" name="Text Box 13"/>
          <p:cNvSpPr txBox="1">
            <a:spLocks noChangeArrowheads="1"/>
          </p:cNvSpPr>
          <p:nvPr/>
        </p:nvSpPr>
        <p:spPr bwMode="auto">
          <a:xfrm>
            <a:off x="7240588" y="1752600"/>
            <a:ext cx="773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effectLst/>
                <a:latin typeface="Calibri" pitchFamily="34" charset="0"/>
              </a:rPr>
              <a:t>July 2010</a:t>
            </a:r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>
            <a:off x="7543800" y="1347788"/>
            <a:ext cx="0" cy="328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84355" name="Group 35"/>
          <p:cNvGraphicFramePr>
            <a:graphicFrameLocks noGrp="1"/>
          </p:cNvGraphicFramePr>
          <p:nvPr/>
        </p:nvGraphicFramePr>
        <p:xfrm>
          <a:off x="6629400" y="2133600"/>
          <a:ext cx="2362200" cy="3886200"/>
        </p:xfrm>
        <a:graphic>
          <a:graphicData uri="http://schemas.openxmlformats.org/drawingml/2006/table">
            <a:tbl>
              <a:tblPr/>
              <a:tblGrid>
                <a:gridCol w="2362200"/>
              </a:tblGrid>
              <a:tr h="3886200">
                <a:tc>
                  <a:txBody>
                    <a:bodyPr/>
                    <a:lstStyle/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Step 3: Formal Adoption (May 2010 – July 2010)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Formal hearings and reviews of the draft SAMP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Adoption of the SAMP by CRMC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Submit to federal agencies for approval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4396" name="Group 76"/>
          <p:cNvGraphicFramePr>
            <a:graphicFrameLocks noGrp="1"/>
          </p:cNvGraphicFramePr>
          <p:nvPr/>
        </p:nvGraphicFramePr>
        <p:xfrm>
          <a:off x="3505200" y="2133600"/>
          <a:ext cx="2895600" cy="4175760"/>
        </p:xfrm>
        <a:graphic>
          <a:graphicData uri="http://schemas.openxmlformats.org/drawingml/2006/table">
            <a:tbl>
              <a:tblPr/>
              <a:tblGrid>
                <a:gridCol w="2895600"/>
              </a:tblGrid>
              <a:tr h="3886200">
                <a:tc>
                  <a:txBody>
                    <a:bodyPr/>
                    <a:lstStyle/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Step 2: SAMP Preparation (Aug 2009 – April 2010)</a:t>
                      </a:r>
                    </a:p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Review  boundaries and goals 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Develop the objectives and policies for each zone and SAMP component</a:t>
                      </a:r>
                    </a:p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Draft SAMP chapters</a:t>
                      </a:r>
                    </a:p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Identify research gaps </a:t>
                      </a:r>
                    </a:p>
                    <a:p>
                      <a:pPr marL="292100" marR="0" lvl="0" indent="-2921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356" name="Rectangle 36"/>
          <p:cNvSpPr>
            <a:spLocks noChangeArrowheads="1"/>
          </p:cNvSpPr>
          <p:nvPr/>
        </p:nvSpPr>
        <p:spPr bwMode="auto">
          <a:xfrm>
            <a:off x="0" y="5791200"/>
            <a:ext cx="9906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84400" name="Group 80"/>
          <p:cNvGraphicFramePr>
            <a:graphicFrameLocks noGrp="1"/>
          </p:cNvGraphicFramePr>
          <p:nvPr/>
        </p:nvGraphicFramePr>
        <p:xfrm>
          <a:off x="152400" y="2133600"/>
          <a:ext cx="3200400" cy="4303776"/>
        </p:xfrm>
        <a:graphic>
          <a:graphicData uri="http://schemas.openxmlformats.org/drawingml/2006/table">
            <a:tbl>
              <a:tblPr/>
              <a:tblGrid>
                <a:gridCol w="3200400"/>
              </a:tblGrid>
              <a:tr h="3886200">
                <a:tc>
                  <a:txBody>
                    <a:bodyPr/>
                    <a:lstStyle/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Step 1: Issue Identification/ Assessment  (Aug 2008–July 2009)</a:t>
                      </a: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Define boundaries, goals and principles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Design public process</a:t>
                      </a: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Research ecosystem features and uses</a:t>
                      </a: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Identify issues/concerns, opportunities</a:t>
                      </a: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Trebuchet MS" pitchFamily="34" charset="0"/>
                        </a:rPr>
                        <a:t>Prepare draft ecosystem and use zone maps</a:t>
                      </a:r>
                    </a:p>
                    <a:p>
                      <a:pPr marL="114300" marR="0" lvl="0" indent="-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76200" y="6613525"/>
            <a:ext cx="7823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100" b="1" i="1">
                <a:effectLst/>
                <a:latin typeface="Calibri" pitchFamily="34" charset="0"/>
              </a:rPr>
              <a:t>* This timeline is based on current knowledge.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Ocean SAMP Document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165225"/>
            <a:ext cx="8229600" cy="4930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457200"/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Ecology of the Study Area</a:t>
            </a:r>
          </a:p>
          <a:p>
            <a:pPr marL="457200"/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Cultural and Historical</a:t>
            </a:r>
          </a:p>
          <a:p>
            <a:pPr marL="457200"/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Fisheries Resources</a:t>
            </a:r>
          </a:p>
          <a:p>
            <a:pPr marL="457200"/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Recreation and Tourism</a:t>
            </a:r>
          </a:p>
          <a:p>
            <a:pPr marL="457200"/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Marine Transportation</a:t>
            </a:r>
          </a:p>
          <a:p>
            <a:pPr marL="457200"/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Infrastructure</a:t>
            </a:r>
          </a:p>
          <a:p>
            <a:pPr marL="457200"/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Renewable Energy</a:t>
            </a:r>
          </a:p>
          <a:p>
            <a:pPr marL="457200"/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Future Uses</a:t>
            </a:r>
          </a:p>
          <a:p>
            <a:pPr marL="457200"/>
            <a:r>
              <a:rPr lang="en-US" sz="2800" smtClean="0">
                <a:solidFill>
                  <a:schemeClr val="accent2"/>
                </a:solidFill>
                <a:latin typeface="Trebuchet MS" pitchFamily="34" charset="0"/>
              </a:rPr>
              <a:t>Federal Process and Federal Consistency  </a:t>
            </a:r>
          </a:p>
          <a:p>
            <a:pPr marL="457200">
              <a:buFontTx/>
              <a:buNone/>
            </a:pPr>
            <a:endParaRPr lang="en-US" sz="280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457200">
              <a:buFontTx/>
              <a:buNone/>
            </a:pPr>
            <a:endParaRPr lang="en-US" sz="280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457200">
              <a:buFontTx/>
              <a:buNone/>
            </a:pPr>
            <a:endParaRPr lang="en-US" sz="2800" smtClean="0">
              <a:solidFill>
                <a:schemeClr val="accent2"/>
              </a:solidFill>
              <a:latin typeface="Trebuchet MS" pitchFamily="34" charset="0"/>
            </a:endParaRPr>
          </a:p>
        </p:txBody>
      </p:sp>
      <p:pic>
        <p:nvPicPr>
          <p:cNvPr id="234500" name="Picture 4" descr="cpSue_worksho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92813" y="1638300"/>
            <a:ext cx="2008187" cy="2628900"/>
          </a:xfrm>
          <a:prstGeom prst="rect">
            <a:avLst/>
          </a:prstGeom>
          <a:noFill/>
          <a:ln w="28575">
            <a:solidFill>
              <a:srgbClr val="0295C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  <a:latin typeface="Trebuchet MS" pitchFamily="34" charset="0"/>
              </a:rPr>
              <a:t>SAMP Research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57200" y="1828800"/>
            <a:ext cx="4267200" cy="4114800"/>
          </a:xfrm>
          <a:noFill/>
          <a:ln w="1587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Wind resources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Marine mammals and birds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Fisheries uses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Physical oceanography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Ecosystem interactions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Sediment and benthic habitat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Cultural resources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Acoustics and electromagnetic effects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Meteorology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Engineering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rgbClr val="0000FF"/>
                </a:solidFill>
                <a:latin typeface="Trebuchet MS" pitchFamily="34" charset="0"/>
              </a:rPr>
              <a:t>Marine transportation uses</a:t>
            </a:r>
          </a:p>
          <a:p>
            <a:pPr>
              <a:lnSpc>
                <a:spcPct val="90000"/>
              </a:lnSpc>
            </a:pPr>
            <a:endParaRPr lang="en-US" sz="2000" b="0" smtClean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81000" y="12954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chemeClr val="bg1"/>
                </a:solidFill>
                <a:effectLst/>
              </a:rPr>
              <a:t>Research Topics Include...</a:t>
            </a:r>
          </a:p>
        </p:txBody>
      </p:sp>
      <p:pic>
        <p:nvPicPr>
          <p:cNvPr id="110599" name="Picture 7" descr="P2010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143000"/>
            <a:ext cx="371475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rIns="0" bIns="0" anchor="b"/>
          <a:lstStyle/>
          <a:p>
            <a:pPr eaLnBrk="1" hangingPunct="1"/>
            <a:endParaRPr lang="en-US" smtClean="0"/>
          </a:p>
        </p:txBody>
      </p:sp>
      <p:sp>
        <p:nvSpPr>
          <p:cNvPr id="15872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/>
            <a:endParaRPr lang="en-US" smtClean="0"/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5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5" name="TextBox 4"/>
          <p:cNvSpPr txBox="1">
            <a:spLocks noChangeArrowheads="1"/>
          </p:cNvSpPr>
          <p:nvPr/>
        </p:nvSpPr>
        <p:spPr bwMode="auto">
          <a:xfrm>
            <a:off x="914400" y="11430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AIS Vessel Tracks</a:t>
            </a:r>
          </a:p>
        </p:txBody>
      </p:sp>
      <p:sp>
        <p:nvSpPr>
          <p:cNvPr id="158726" name="TextBox 5"/>
          <p:cNvSpPr txBox="1">
            <a:spLocks noChangeArrowheads="1"/>
          </p:cNvSpPr>
          <p:nvPr/>
        </p:nvSpPr>
        <p:spPr bwMode="auto">
          <a:xfrm>
            <a:off x="609600" y="18288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September 2007 – July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rIns="0" bIns="0" anchor="b"/>
          <a:lstStyle/>
          <a:p>
            <a:endParaRPr lang="en-US" smtClean="0"/>
          </a:p>
        </p:txBody>
      </p:sp>
      <p:pic>
        <p:nvPicPr>
          <p:cNvPr id="162819" name="Content Placeholder 3" descr="AIS_50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mtClean="0">
                <a:solidFill>
                  <a:schemeClr val="bg1"/>
                </a:solidFill>
                <a:latin typeface="Trebuchet MS" pitchFamily="34" charset="0"/>
              </a:rPr>
              <a:t>Talk Overview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mtClean="0">
                <a:solidFill>
                  <a:schemeClr val="accent2"/>
                </a:solidFill>
                <a:latin typeface="Trebuchet MS" pitchFamily="34" charset="0"/>
              </a:rPr>
              <a:t>1) Ocean SAMP Background</a:t>
            </a:r>
          </a:p>
          <a:p>
            <a:pPr marL="609600" indent="-609600"/>
            <a:endParaRPr lang="en-US" sz="160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609600" indent="-609600">
              <a:buFontTx/>
              <a:buNone/>
            </a:pPr>
            <a:r>
              <a:rPr lang="en-US" smtClean="0">
                <a:solidFill>
                  <a:schemeClr val="accent2"/>
                </a:solidFill>
                <a:latin typeface="Trebuchet MS" pitchFamily="34" charset="0"/>
              </a:rPr>
              <a:t>2) Current Renewable proposals</a:t>
            </a:r>
          </a:p>
          <a:p>
            <a:pPr marL="609600" indent="-609600"/>
            <a:endParaRPr lang="en-US" sz="160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609600" indent="-609600">
              <a:buFontTx/>
              <a:buNone/>
            </a:pPr>
            <a:r>
              <a:rPr lang="en-US" smtClean="0">
                <a:solidFill>
                  <a:schemeClr val="accent2"/>
                </a:solidFill>
                <a:latin typeface="Trebuchet MS" pitchFamily="34" charset="0"/>
              </a:rPr>
              <a:t>3) RI’s recent legislation</a:t>
            </a:r>
          </a:p>
          <a:p>
            <a:pPr marL="609600" indent="-609600">
              <a:buFontTx/>
              <a:buNone/>
            </a:pPr>
            <a:endParaRPr lang="en-US" sz="140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609600" indent="-609600">
              <a:buFontTx/>
              <a:buNone/>
            </a:pPr>
            <a:r>
              <a:rPr lang="en-US" smtClean="0">
                <a:solidFill>
                  <a:schemeClr val="accent2"/>
                </a:solidFill>
                <a:latin typeface="Trebuchet MS" pitchFamily="34" charset="0"/>
              </a:rPr>
              <a:t>4) Questions</a:t>
            </a:r>
          </a:p>
          <a:p>
            <a:pPr marL="609600" indent="-609600"/>
            <a:endParaRPr lang="en-US" smtClean="0">
              <a:solidFill>
                <a:schemeClr val="accent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08263" cy="2971800"/>
          </a:xfrm>
          <a:noFill/>
          <a:ln>
            <a:miter lim="800000"/>
            <a:headEnd/>
            <a:tailEnd/>
          </a:ln>
        </p:spPr>
      </p:pic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28875" y="0"/>
            <a:ext cx="25463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09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95600"/>
            <a:ext cx="26050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0951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38400" y="2895600"/>
            <a:ext cx="26050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5029200" y="304800"/>
            <a:ext cx="4194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North Atlantic Right Whale, </a:t>
            </a:r>
          </a:p>
          <a:p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1828-2007</a:t>
            </a:r>
          </a:p>
        </p:txBody>
      </p:sp>
      <p:pic>
        <p:nvPicPr>
          <p:cNvPr id="21095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1966913"/>
            <a:ext cx="40386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6477000" y="5881688"/>
            <a:ext cx="411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Dr. Robert Kenney, URI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2363" y="-381000"/>
            <a:ext cx="7183437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5715000" y="65532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Dr. Robert Kenney, URI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endParaRPr lang="en-US" smtClean="0"/>
          </a:p>
        </p:txBody>
      </p:sp>
      <p:pic>
        <p:nvPicPr>
          <p:cNvPr id="201732" name="Picture 4" descr="All_Fish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7475"/>
            <a:ext cx="9144000" cy="706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lIns="0" rIns="0" bIns="0" anchor="b">
            <a:normAutofit/>
          </a:bodyPr>
          <a:lstStyle/>
          <a:p>
            <a:endParaRPr lang="en-US" smtClean="0"/>
          </a:p>
        </p:txBody>
      </p:sp>
      <p:sp>
        <p:nvSpPr>
          <p:cNvPr id="236547" name="Rectangle 3"/>
          <p:cNvSpPr>
            <a:spLocks noGrp="1"/>
          </p:cNvSpPr>
          <p:nvPr>
            <p:ph type="subTitle" idx="4294967295"/>
          </p:nvPr>
        </p:nvSpPr>
        <p:spPr bwMode="auto">
          <a:xfrm>
            <a:off x="1371600" y="3611563"/>
            <a:ext cx="6400800" cy="180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endParaRPr lang="en-US" smtClean="0"/>
          </a:p>
        </p:txBody>
      </p:sp>
      <p:pic>
        <p:nvPicPr>
          <p:cNvPr id="236548" name="Picture 4" descr="Bathy_wChart_SA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76200" y="0"/>
            <a:ext cx="9220200" cy="712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9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530725"/>
            <a:ext cx="4038600" cy="2403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pic>
        <p:nvPicPr>
          <p:cNvPr id="217092" name="Content Placeholder 3" descr="extractable_wind.jpg"/>
          <p:cNvPicPr>
            <a:picLocks noGrp="1" noChangeAspect="1"/>
          </p:cNvPicPr>
          <p:nvPr>
            <p:ph type="body"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88913"/>
            <a:ext cx="9220200" cy="712311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558800"/>
            <a:ext cx="11861800" cy="13970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rIns="0" anchor="b"/>
          <a:lstStyle/>
          <a:p>
            <a:r>
              <a:rPr lang="en-US" smtClean="0">
                <a:solidFill>
                  <a:schemeClr val="bg1"/>
                </a:solidFill>
                <a:latin typeface="Trebuchet MS" pitchFamily="34" charset="0"/>
                <a:sym typeface="Helvetica Neue Light" charset="0"/>
              </a:rPr>
              <a:t>       Research Focused Sites</a:t>
            </a: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1225"/>
            <a:ext cx="8674100" cy="6556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16068" name="Group 4"/>
          <p:cNvGrpSpPr>
            <a:grpSpLocks/>
          </p:cNvGrpSpPr>
          <p:nvPr/>
        </p:nvGrpSpPr>
        <p:grpSpPr bwMode="auto">
          <a:xfrm>
            <a:off x="2184400" y="3492500"/>
            <a:ext cx="5486400" cy="3263900"/>
            <a:chOff x="0" y="0"/>
            <a:chExt cx="3456" cy="2056"/>
          </a:xfrm>
        </p:grpSpPr>
        <p:sp>
          <p:nvSpPr>
            <p:cNvPr id="216069" name="AutoShape 5"/>
            <p:cNvSpPr>
              <a:spLocks/>
            </p:cNvSpPr>
            <p:nvPr/>
          </p:nvSpPr>
          <p:spPr bwMode="auto">
            <a:xfrm>
              <a:off x="0" y="728"/>
              <a:ext cx="480" cy="504"/>
            </a:xfrm>
            <a:custGeom>
              <a:avLst/>
              <a:gdLst>
                <a:gd name="T0" fmla="+- 0 10800 -278"/>
                <a:gd name="T1" fmla="*/ T0 w 22155"/>
                <a:gd name="T2" fmla="*/ 10800 h 22725"/>
              </a:gdLst>
              <a:ahLst/>
              <a:cxnLst>
                <a:cxn ang="0">
                  <a:pos x="T1" y="T2"/>
                </a:cxn>
              </a:cxnLst>
              <a:rect l="0" t="0" r="r" b="b"/>
              <a:pathLst>
                <a:path w="22155" h="22725">
                  <a:moveTo>
                    <a:pt x="11078" y="0"/>
                  </a:moveTo>
                  <a:lnTo>
                    <a:pt x="14404" y="4278"/>
                  </a:lnTo>
                  <a:lnTo>
                    <a:pt x="19739" y="4278"/>
                  </a:lnTo>
                  <a:lnTo>
                    <a:pt x="18552" y="9613"/>
                  </a:lnTo>
                  <a:lnTo>
                    <a:pt x="21878" y="13891"/>
                  </a:lnTo>
                  <a:lnTo>
                    <a:pt x="17072" y="16265"/>
                  </a:lnTo>
                  <a:lnTo>
                    <a:pt x="15884" y="21600"/>
                  </a:lnTo>
                  <a:lnTo>
                    <a:pt x="11078" y="19226"/>
                  </a:lnTo>
                  <a:lnTo>
                    <a:pt x="6272" y="21600"/>
                  </a:lnTo>
                  <a:lnTo>
                    <a:pt x="5084" y="16265"/>
                  </a:lnTo>
                  <a:lnTo>
                    <a:pt x="278" y="13891"/>
                  </a:lnTo>
                  <a:lnTo>
                    <a:pt x="3604" y="9613"/>
                  </a:lnTo>
                  <a:lnTo>
                    <a:pt x="2417" y="4278"/>
                  </a:lnTo>
                  <a:lnTo>
                    <a:pt x="7752" y="4278"/>
                  </a:lnTo>
                  <a:lnTo>
                    <a:pt x="11078" y="0"/>
                  </a:lnTo>
                  <a:close/>
                  <a:moveTo>
                    <a:pt x="11078" y="0"/>
                  </a:moveTo>
                </a:path>
              </a:pathLst>
            </a:custGeom>
            <a:solidFill>
              <a:srgbClr val="FFFF66">
                <a:alpha val="24706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6070" name="AutoShape 6"/>
            <p:cNvSpPr>
              <a:spLocks/>
            </p:cNvSpPr>
            <p:nvPr/>
          </p:nvSpPr>
          <p:spPr bwMode="auto">
            <a:xfrm>
              <a:off x="304" y="640"/>
              <a:ext cx="480" cy="504"/>
            </a:xfrm>
            <a:custGeom>
              <a:avLst/>
              <a:gdLst>
                <a:gd name="T0" fmla="+- 0 10800 -278"/>
                <a:gd name="T1" fmla="*/ T0 w 22155"/>
                <a:gd name="T2" fmla="*/ 10800 h 22725"/>
              </a:gdLst>
              <a:ahLst/>
              <a:cxnLst>
                <a:cxn ang="0">
                  <a:pos x="T1" y="T2"/>
                </a:cxn>
              </a:cxnLst>
              <a:rect l="0" t="0" r="r" b="b"/>
              <a:pathLst>
                <a:path w="22155" h="22725">
                  <a:moveTo>
                    <a:pt x="11078" y="0"/>
                  </a:moveTo>
                  <a:lnTo>
                    <a:pt x="14404" y="4278"/>
                  </a:lnTo>
                  <a:lnTo>
                    <a:pt x="19739" y="4278"/>
                  </a:lnTo>
                  <a:lnTo>
                    <a:pt x="18552" y="9613"/>
                  </a:lnTo>
                  <a:lnTo>
                    <a:pt x="21878" y="13891"/>
                  </a:lnTo>
                  <a:lnTo>
                    <a:pt x="17072" y="16265"/>
                  </a:lnTo>
                  <a:lnTo>
                    <a:pt x="15884" y="21600"/>
                  </a:lnTo>
                  <a:lnTo>
                    <a:pt x="11078" y="19226"/>
                  </a:lnTo>
                  <a:lnTo>
                    <a:pt x="6272" y="21600"/>
                  </a:lnTo>
                  <a:lnTo>
                    <a:pt x="5084" y="16265"/>
                  </a:lnTo>
                  <a:lnTo>
                    <a:pt x="278" y="13891"/>
                  </a:lnTo>
                  <a:lnTo>
                    <a:pt x="3604" y="9613"/>
                  </a:lnTo>
                  <a:lnTo>
                    <a:pt x="2417" y="4278"/>
                  </a:lnTo>
                  <a:lnTo>
                    <a:pt x="7752" y="4278"/>
                  </a:lnTo>
                  <a:lnTo>
                    <a:pt x="11078" y="0"/>
                  </a:lnTo>
                  <a:close/>
                  <a:moveTo>
                    <a:pt x="11078" y="0"/>
                  </a:moveTo>
                </a:path>
              </a:pathLst>
            </a:custGeom>
            <a:solidFill>
              <a:srgbClr val="FFFF66">
                <a:alpha val="24706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6071" name="AutoShape 7"/>
            <p:cNvSpPr>
              <a:spLocks/>
            </p:cNvSpPr>
            <p:nvPr/>
          </p:nvSpPr>
          <p:spPr bwMode="auto">
            <a:xfrm>
              <a:off x="1232" y="0"/>
              <a:ext cx="2224" cy="2056"/>
            </a:xfrm>
            <a:custGeom>
              <a:avLst/>
              <a:gdLst>
                <a:gd name="T0" fmla="+- 0 10800 -278"/>
                <a:gd name="T1" fmla="*/ T0 w 22155"/>
                <a:gd name="T2" fmla="*/ 10800 h 22725"/>
              </a:gdLst>
              <a:ahLst/>
              <a:cxnLst>
                <a:cxn ang="0">
                  <a:pos x="T1" y="T2"/>
                </a:cxn>
              </a:cxnLst>
              <a:rect l="0" t="0" r="r" b="b"/>
              <a:pathLst>
                <a:path w="22155" h="22725">
                  <a:moveTo>
                    <a:pt x="11078" y="0"/>
                  </a:moveTo>
                  <a:lnTo>
                    <a:pt x="14879" y="3266"/>
                  </a:lnTo>
                  <a:lnTo>
                    <a:pt x="19739" y="4278"/>
                  </a:lnTo>
                  <a:lnTo>
                    <a:pt x="19619" y="9363"/>
                  </a:lnTo>
                  <a:lnTo>
                    <a:pt x="21878" y="13891"/>
                  </a:lnTo>
                  <a:lnTo>
                    <a:pt x="17927" y="16965"/>
                  </a:lnTo>
                  <a:lnTo>
                    <a:pt x="15884" y="21600"/>
                  </a:lnTo>
                  <a:lnTo>
                    <a:pt x="11078" y="20349"/>
                  </a:lnTo>
                  <a:lnTo>
                    <a:pt x="6272" y="21600"/>
                  </a:lnTo>
                  <a:lnTo>
                    <a:pt x="4229" y="16965"/>
                  </a:lnTo>
                  <a:lnTo>
                    <a:pt x="278" y="13891"/>
                  </a:lnTo>
                  <a:lnTo>
                    <a:pt x="2537" y="9363"/>
                  </a:lnTo>
                  <a:lnTo>
                    <a:pt x="2417" y="4278"/>
                  </a:lnTo>
                  <a:lnTo>
                    <a:pt x="7277" y="3266"/>
                  </a:lnTo>
                  <a:lnTo>
                    <a:pt x="11078" y="0"/>
                  </a:lnTo>
                  <a:close/>
                  <a:moveTo>
                    <a:pt x="11078" y="0"/>
                  </a:moveTo>
                </a:path>
              </a:pathLst>
            </a:custGeom>
            <a:solidFill>
              <a:srgbClr val="FFFF66">
                <a:alpha val="24706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Defining Features of the RI Approach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1600200"/>
            <a:ext cx="8915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smtClean="0">
                <a:solidFill>
                  <a:schemeClr val="accent2"/>
                </a:solidFill>
              </a:rPr>
              <a:t>RI policy and legislative framework is “streamlined”</a:t>
            </a:r>
          </a:p>
          <a:p>
            <a:pPr>
              <a:buFontTx/>
              <a:buNone/>
            </a:pPr>
            <a:endParaRPr lang="en-US" sz="900" smtClean="0">
              <a:solidFill>
                <a:schemeClr val="accent2"/>
              </a:solidFill>
            </a:endParaRPr>
          </a:p>
          <a:p>
            <a:r>
              <a:rPr lang="en-US" sz="2800" smtClean="0">
                <a:solidFill>
                  <a:schemeClr val="accent2"/>
                </a:solidFill>
              </a:rPr>
              <a:t>The State is leading this process</a:t>
            </a:r>
          </a:p>
          <a:p>
            <a:pPr>
              <a:buFontTx/>
              <a:buNone/>
            </a:pPr>
            <a:endParaRPr lang="en-US" sz="900" smtClean="0">
              <a:solidFill>
                <a:schemeClr val="accent2"/>
              </a:solidFill>
            </a:endParaRPr>
          </a:p>
          <a:p>
            <a:r>
              <a:rPr lang="en-US" sz="2800" smtClean="0">
                <a:solidFill>
                  <a:schemeClr val="accent2"/>
                </a:solidFill>
              </a:rPr>
              <a:t>University provides trusted science and outreach</a:t>
            </a:r>
            <a:endParaRPr lang="en-US" sz="900" smtClean="0">
              <a:solidFill>
                <a:schemeClr val="accent2"/>
              </a:solidFill>
            </a:endParaRPr>
          </a:p>
          <a:p>
            <a:endParaRPr lang="en-US" sz="900" smtClean="0">
              <a:solidFill>
                <a:schemeClr val="accent2"/>
              </a:solidFill>
            </a:endParaRPr>
          </a:p>
          <a:p>
            <a:r>
              <a:rPr lang="en-US" sz="2800" smtClean="0">
                <a:solidFill>
                  <a:schemeClr val="accent2"/>
                </a:solidFill>
              </a:rPr>
              <a:t>SAMP takes an ecosystem-based approach</a:t>
            </a:r>
            <a:endParaRPr lang="en-US" sz="900" smtClean="0">
              <a:solidFill>
                <a:schemeClr val="accent2"/>
              </a:solidFill>
            </a:endParaRPr>
          </a:p>
          <a:p>
            <a:endParaRPr lang="en-US" sz="900" smtClean="0">
              <a:solidFill>
                <a:schemeClr val="accent2"/>
              </a:solidFill>
            </a:endParaRPr>
          </a:p>
          <a:p>
            <a:r>
              <a:rPr lang="en-US" sz="2800" smtClean="0">
                <a:solidFill>
                  <a:schemeClr val="accent2"/>
                </a:solidFill>
              </a:rPr>
              <a:t>Transparent process engages all stakeholders from the very beginning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Trebuchet MS" pitchFamily="34" charset="0"/>
              </a:rPr>
              <a:t>Current Renewable Proposals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2400" y="1447800"/>
            <a:ext cx="49530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 smtClean="0">
                <a:solidFill>
                  <a:srgbClr val="0033CC"/>
                </a:solidFill>
                <a:latin typeface="Trebuchet MS" pitchFamily="34" charset="0"/>
              </a:rPr>
              <a:t>Deepwater Wind (DWW) becomes State’s </a:t>
            </a:r>
            <a:r>
              <a:rPr lang="en-US" sz="2400" u="sng" dirty="0" smtClean="0">
                <a:solidFill>
                  <a:srgbClr val="0033CC"/>
                </a:solidFill>
                <a:latin typeface="Trebuchet MS" pitchFamily="34" charset="0"/>
              </a:rPr>
              <a:t>Preferred Developer</a:t>
            </a:r>
            <a:r>
              <a:rPr lang="en-US" sz="2400" dirty="0" smtClean="0">
                <a:solidFill>
                  <a:srgbClr val="0033CC"/>
                </a:solidFill>
                <a:latin typeface="Trebuchet MS" pitchFamily="34" charset="0"/>
              </a:rPr>
              <a:t> for offshore wind power within the SAMP (Fall 2008).</a:t>
            </a:r>
          </a:p>
          <a:p>
            <a:pPr marL="0" indent="0">
              <a:buFontTx/>
              <a:buNone/>
            </a:pPr>
            <a:endParaRPr lang="en-US" sz="2400" dirty="0" smtClean="0">
              <a:solidFill>
                <a:srgbClr val="0033CC"/>
              </a:solidFill>
              <a:latin typeface="Trebuchet MS" pitchFamily="34" charset="0"/>
            </a:endParaRPr>
          </a:p>
          <a:p>
            <a:pPr marL="0" indent="0">
              <a:buFontTx/>
              <a:buNone/>
            </a:pPr>
            <a:r>
              <a:rPr lang="en-US" sz="2400" dirty="0" smtClean="0">
                <a:solidFill>
                  <a:srgbClr val="0033CC"/>
                </a:solidFill>
                <a:latin typeface="Trebuchet MS" pitchFamily="34" charset="0"/>
              </a:rPr>
              <a:t>DWW agrees to provide 15% of all electricity used in the entire state.</a:t>
            </a:r>
            <a:r>
              <a:rPr lang="en-US" sz="2800" dirty="0" smtClean="0"/>
              <a:t> </a:t>
            </a:r>
          </a:p>
        </p:txBody>
      </p:sp>
      <p:pic>
        <p:nvPicPr>
          <p:cNvPr id="2201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133600"/>
            <a:ext cx="3581400" cy="30480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Terms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2400" y="1447800"/>
            <a:ext cx="49530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</a:pPr>
            <a:endParaRPr lang="en-US" smtClean="0"/>
          </a:p>
          <a:p>
            <a:pPr marL="0" indent="0">
              <a:buFontTx/>
              <a:buNone/>
            </a:pPr>
            <a:endParaRPr lang="en-US" smtClean="0"/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152400" y="1528763"/>
            <a:ext cx="4876800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0033CC"/>
                </a:solidFill>
                <a:effectLst/>
              </a:rPr>
              <a:t>DWW shall: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Locate corporate manufacturing Headquarters in RI.</a:t>
            </a:r>
          </a:p>
          <a:p>
            <a:pPr>
              <a:spcBef>
                <a:spcPct val="50000"/>
              </a:spcBef>
            </a:pPr>
            <a:endParaRPr lang="en-US" sz="1200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Enter into a Lease Option at Quonset Business Park.</a:t>
            </a:r>
          </a:p>
          <a:p>
            <a:pPr>
              <a:spcBef>
                <a:spcPct val="50000"/>
              </a:spcBef>
            </a:pPr>
            <a:endParaRPr lang="en-US" sz="1200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Contract for the manufacturing or assembly of any required vessel(s).</a:t>
            </a:r>
          </a:p>
        </p:txBody>
      </p:sp>
      <p:pic>
        <p:nvPicPr>
          <p:cNvPr id="2232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78063"/>
            <a:ext cx="3962400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What’s happening now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2400" y="1447800"/>
            <a:ext cx="49530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</a:pPr>
            <a:endParaRPr lang="en-US" smtClean="0"/>
          </a:p>
          <a:p>
            <a:pPr marL="0" indent="0">
              <a:buFontTx/>
              <a:buNone/>
            </a:pPr>
            <a:endParaRPr lang="en-US" smtClean="0"/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152400" y="1528763"/>
            <a:ext cx="4876800" cy="749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MMS Rhode Island Task Force facilitates federal and state coordination.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DWW submits request for National Grid to buy electricity from wind farms.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Ocean SAMP begins Step 2 of process (e.g. zoning, policies).</a:t>
            </a:r>
          </a:p>
          <a:p>
            <a:pPr>
              <a:spcBef>
                <a:spcPct val="50000"/>
              </a:spcBef>
            </a:pPr>
            <a:endParaRPr lang="en-US" sz="2400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2400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2400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2400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1200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2400" b="1">
              <a:solidFill>
                <a:srgbClr val="0033CC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1200" b="1">
              <a:solidFill>
                <a:srgbClr val="0033CC"/>
              </a:solidFill>
              <a:effectLst/>
            </a:endParaRPr>
          </a:p>
        </p:txBody>
      </p:sp>
      <p:pic>
        <p:nvPicPr>
          <p:cNvPr id="2273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3638" y="1524000"/>
            <a:ext cx="3636962" cy="46577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81000" y="822325"/>
            <a:ext cx="49530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>
              <a:buFontTx/>
              <a:buChar char="•"/>
            </a:pPr>
            <a:r>
              <a:rPr lang="en-US" sz="2000">
                <a:solidFill>
                  <a:srgbClr val="111078"/>
                </a:solidFill>
                <a:effectLst/>
              </a:rPr>
              <a:t>Internationally renowned</a:t>
            </a:r>
          </a:p>
          <a:p>
            <a:pPr lvl="1">
              <a:buFontTx/>
              <a:buChar char="•"/>
            </a:pPr>
            <a:r>
              <a:rPr lang="en-US" sz="2000" i="1">
                <a:solidFill>
                  <a:srgbClr val="111078"/>
                </a:solidFill>
                <a:effectLst/>
              </a:rPr>
              <a:t>oceanography, ocean engineering, coastal and ocean management</a:t>
            </a:r>
          </a:p>
          <a:p>
            <a:pPr marL="174625" indent="-174625">
              <a:buFontTx/>
              <a:buChar char="•"/>
            </a:pPr>
            <a:endParaRPr lang="en-US" sz="2000" i="1">
              <a:solidFill>
                <a:srgbClr val="111078"/>
              </a:solidFill>
              <a:effectLst/>
            </a:endParaRPr>
          </a:p>
          <a:p>
            <a:pPr marL="174625" indent="-174625">
              <a:buFontTx/>
              <a:buChar char="•"/>
            </a:pPr>
            <a:r>
              <a:rPr lang="en-US" sz="2000">
                <a:solidFill>
                  <a:srgbClr val="111078"/>
                </a:solidFill>
                <a:effectLst/>
              </a:rPr>
              <a:t>Integrating science with policy</a:t>
            </a:r>
          </a:p>
          <a:p>
            <a:pPr lvl="1">
              <a:buFontTx/>
              <a:buChar char="•"/>
            </a:pPr>
            <a:r>
              <a:rPr lang="en-US" sz="2000" i="1">
                <a:solidFill>
                  <a:srgbClr val="111078"/>
                </a:solidFill>
                <a:effectLst/>
              </a:rPr>
              <a:t>cutting edge scientific research</a:t>
            </a:r>
          </a:p>
          <a:p>
            <a:pPr lvl="1">
              <a:buFontTx/>
              <a:buChar char="•"/>
            </a:pPr>
            <a:r>
              <a:rPr lang="en-US" sz="2000" i="1">
                <a:solidFill>
                  <a:srgbClr val="111078"/>
                </a:solidFill>
                <a:effectLst/>
              </a:rPr>
              <a:t>working with communities</a:t>
            </a:r>
          </a:p>
          <a:p>
            <a:pPr lvl="1">
              <a:buFontTx/>
              <a:buChar char="•"/>
            </a:pPr>
            <a:r>
              <a:rPr lang="en-US" sz="2000" i="1">
                <a:solidFill>
                  <a:srgbClr val="111078"/>
                </a:solidFill>
                <a:effectLst/>
              </a:rPr>
              <a:t>local – global scales</a:t>
            </a:r>
          </a:p>
          <a:p>
            <a:pPr marL="174625" indent="-174625">
              <a:buFontTx/>
              <a:buChar char="•"/>
            </a:pPr>
            <a:endParaRPr lang="en-US" sz="2000" i="1">
              <a:solidFill>
                <a:srgbClr val="111078"/>
              </a:solidFill>
              <a:effectLst/>
            </a:endParaRPr>
          </a:p>
          <a:p>
            <a:pPr marL="174625" indent="-174625">
              <a:buFontTx/>
              <a:buChar char="•"/>
            </a:pPr>
            <a:r>
              <a:rPr lang="en-US" sz="2000">
                <a:solidFill>
                  <a:srgbClr val="111078"/>
                </a:solidFill>
                <a:effectLst/>
              </a:rPr>
              <a:t>Over 35 years of creating </a:t>
            </a:r>
            <a:br>
              <a:rPr lang="en-US" sz="2000">
                <a:solidFill>
                  <a:srgbClr val="111078"/>
                </a:solidFill>
                <a:effectLst/>
              </a:rPr>
            </a:br>
            <a:r>
              <a:rPr lang="en-US" sz="2000">
                <a:solidFill>
                  <a:srgbClr val="111078"/>
                </a:solidFill>
                <a:effectLst/>
              </a:rPr>
              <a:t>Special Area Management Plans</a:t>
            </a:r>
          </a:p>
          <a:p>
            <a:pPr marL="174625" indent="-174625">
              <a:buFontTx/>
              <a:buChar char="•"/>
            </a:pPr>
            <a:endParaRPr lang="en-US" sz="2000">
              <a:solidFill>
                <a:srgbClr val="111078"/>
              </a:solidFill>
              <a:effectLst/>
            </a:endParaRPr>
          </a:p>
          <a:p>
            <a:pPr marL="174625" indent="-174625">
              <a:buFontTx/>
              <a:buChar char="•"/>
            </a:pPr>
            <a:r>
              <a:rPr lang="en-US" sz="2000">
                <a:solidFill>
                  <a:srgbClr val="111078"/>
                </a:solidFill>
                <a:effectLst/>
              </a:rPr>
              <a:t>Coastal Resources Center and </a:t>
            </a:r>
          </a:p>
          <a:p>
            <a:pPr marL="174625" indent="-174625"/>
            <a:r>
              <a:rPr lang="en-US" sz="2000">
                <a:solidFill>
                  <a:srgbClr val="111078"/>
                </a:solidFill>
                <a:effectLst/>
              </a:rPr>
              <a:t>  RI Sea Grant developing and implementing coastal management programs worldwide</a:t>
            </a:r>
          </a:p>
          <a:p>
            <a:pPr marL="174625" indent="-174625"/>
            <a:endParaRPr lang="en-US" sz="2000">
              <a:solidFill>
                <a:srgbClr val="111078"/>
              </a:solidFill>
              <a:effectLst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228600" y="2286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11078"/>
            </a:outerShdw>
          </a:effectLst>
        </p:spPr>
        <p:txBody>
          <a:bodyPr anchor="ctr"/>
          <a:lstStyle/>
          <a:p>
            <a:r>
              <a:rPr lang="en-US" sz="2800">
                <a:solidFill>
                  <a:schemeClr val="bg1"/>
                </a:solidFill>
                <a:effectLst/>
              </a:rPr>
              <a:t>University of Rhode Island and Rhode Island Sea Grant</a:t>
            </a:r>
          </a:p>
        </p:txBody>
      </p:sp>
      <p:pic>
        <p:nvPicPr>
          <p:cNvPr id="84998" name="Picture 6" descr="cpSue_worksh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4350" y="1104900"/>
            <a:ext cx="3549650" cy="4648200"/>
          </a:xfrm>
          <a:prstGeom prst="rect">
            <a:avLst/>
          </a:prstGeom>
          <a:noFill/>
          <a:ln w="28575">
            <a:solidFill>
              <a:srgbClr val="0295C1"/>
            </a:solidFill>
            <a:miter lim="800000"/>
            <a:headEnd/>
            <a:tailEnd/>
          </a:ln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4"/>
          <a:srcRect l="3459" t="10753" r="4865" b="16129"/>
          <a:stretch>
            <a:fillRect/>
          </a:stretch>
        </p:blipFill>
        <p:spPr bwMode="auto">
          <a:xfrm>
            <a:off x="4724400" y="3886200"/>
            <a:ext cx="4038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2400" y="1447800"/>
            <a:ext cx="49530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</a:pPr>
            <a:endParaRPr lang="en-US" smtClean="0"/>
          </a:p>
          <a:p>
            <a:pPr marL="0" indent="0">
              <a:buFontTx/>
              <a:buNone/>
            </a:pPr>
            <a:endParaRPr lang="en-US" smtClean="0"/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152400" y="1066800"/>
            <a:ext cx="48768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National Grid bidding process “resolved” by the end of the year.  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Ocean SAMP completes zoning and zoning process.  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State permits requested AFTER SAMP is completed (August 2010) to begin development in 2012.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33CC"/>
                </a:solidFill>
                <a:effectLst/>
              </a:rPr>
              <a:t>MMS begins Federal leasing process.</a:t>
            </a:r>
          </a:p>
          <a:p>
            <a:pPr>
              <a:spcBef>
                <a:spcPct val="50000"/>
              </a:spcBef>
            </a:pPr>
            <a:endParaRPr lang="en-US" sz="2400" b="1">
              <a:solidFill>
                <a:srgbClr val="0033CC"/>
              </a:solidFill>
              <a:effectLst/>
            </a:endParaRPr>
          </a:p>
        </p:txBody>
      </p:sp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78063"/>
            <a:ext cx="3962400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Trebuchet MS" pitchFamily="34" charset="0"/>
              </a:rPr>
              <a:t>For further information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buFontTx/>
              <a:buNone/>
            </a:pPr>
            <a:endParaRPr lang="en-US" sz="3200" smtClean="0">
              <a:solidFill>
                <a:schemeClr val="accent2"/>
              </a:solidFill>
              <a:latin typeface="Trebuchet MS" pitchFamily="34" charset="0"/>
            </a:endParaRP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chemeClr val="accent2"/>
                </a:solidFill>
                <a:latin typeface="Trebuchet MS" pitchFamily="34" charset="0"/>
              </a:rPr>
              <a:t>Ocean SAMP: </a:t>
            </a:r>
          </a:p>
          <a:p>
            <a:pPr lvl="1" eaLnBrk="1" hangingPunct="1">
              <a:buFontTx/>
              <a:buChar char="•"/>
            </a:pPr>
            <a:r>
              <a:rPr lang="en-US" sz="2400" smtClean="0">
                <a:solidFill>
                  <a:schemeClr val="accent2"/>
                </a:solidFill>
                <a:latin typeface="Trebuchet MS" pitchFamily="34" charset="0"/>
              </a:rPr>
              <a:t>Jennifer McCann, Ocean SAMP, mccann@gso.uri.edu or 401.874.6127</a:t>
            </a:r>
          </a:p>
          <a:p>
            <a:pPr lvl="1" eaLnBrk="1" hangingPunct="1">
              <a:buFontTx/>
              <a:buNone/>
            </a:pPr>
            <a:r>
              <a:rPr lang="en-US" sz="2400" i="1" smtClean="0">
                <a:solidFill>
                  <a:schemeClr val="accent2"/>
                </a:solidFill>
                <a:latin typeface="Trebuchet MS" pitchFamily="34" charset="0"/>
              </a:rPr>
              <a:t>http://seagrant.gso.uri.edu/oceansamp/index.html</a:t>
            </a:r>
          </a:p>
          <a:p>
            <a:pPr lvl="1" eaLnBrk="1" hangingPunct="1">
              <a:buFontTx/>
              <a:buNone/>
            </a:pPr>
            <a:endParaRPr lang="en-US" sz="2400" i="1" smtClean="0">
              <a:solidFill>
                <a:schemeClr val="accent2"/>
              </a:solidFill>
              <a:latin typeface="Trebuchet MS" pitchFamily="34" charset="0"/>
            </a:endParaRP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chemeClr val="accent2"/>
                </a:solidFill>
                <a:latin typeface="Trebuchet MS" pitchFamily="34" charset="0"/>
              </a:rPr>
              <a:t>CRMC Regulations: </a:t>
            </a:r>
          </a:p>
          <a:p>
            <a:pPr lvl="1" eaLnBrk="1" hangingPunct="1">
              <a:buFontTx/>
              <a:buChar char="•"/>
            </a:pPr>
            <a:r>
              <a:rPr lang="en-US" sz="2400" smtClean="0">
                <a:solidFill>
                  <a:schemeClr val="accent2"/>
                </a:solidFill>
                <a:latin typeface="Trebuchet MS" pitchFamily="34" charset="0"/>
              </a:rPr>
              <a:t>Laura Ricketson-Dwyer, CRMC public educator and information coordinator, lricketson@crmc.ri.gov or 401.783.7886</a:t>
            </a:r>
          </a:p>
          <a:p>
            <a:pPr lvl="1" eaLnBrk="1" hangingPunct="1">
              <a:buFontTx/>
              <a:buNone/>
            </a:pPr>
            <a:endParaRPr lang="en-US" sz="2400" b="0" smtClean="0">
              <a:solidFill>
                <a:schemeClr val="accent2"/>
              </a:solidFill>
              <a:latin typeface="Trebuchet MS" pitchFamily="34" charset="0"/>
            </a:endParaRPr>
          </a:p>
          <a:p>
            <a:pPr lvl="1" eaLnBrk="1" hangingPunct="1">
              <a:buFontTx/>
              <a:buNone/>
            </a:pPr>
            <a:endParaRPr lang="en-US" b="0" smtClean="0">
              <a:solidFill>
                <a:schemeClr val="accent2"/>
              </a:solidFill>
              <a:latin typeface="Trebuchet MS" pitchFamily="34" charset="0"/>
            </a:endParaRPr>
          </a:p>
          <a:p>
            <a:endParaRPr lang="en-US" b="0" smtClean="0">
              <a:solidFill>
                <a:schemeClr val="accent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ap cen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13150"/>
            <a:ext cx="3614738" cy="2711450"/>
          </a:xfrm>
          <a:prstGeom prst="rect">
            <a:avLst/>
          </a:prstGeom>
          <a:noFill/>
          <a:ln w="28575">
            <a:solidFill>
              <a:srgbClr val="0295C1"/>
            </a:solidFill>
            <a:miter lim="800000"/>
            <a:headEnd/>
            <a:tailEnd/>
          </a:ln>
        </p:spPr>
      </p:pic>
      <p:pic>
        <p:nvPicPr>
          <p:cNvPr id="89091" name="Picture 3" descr="P00009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608388"/>
            <a:ext cx="3124200" cy="2716212"/>
          </a:xfrm>
          <a:prstGeom prst="rect">
            <a:avLst/>
          </a:prstGeom>
          <a:noFill/>
          <a:ln w="28575">
            <a:solidFill>
              <a:srgbClr val="0295C1"/>
            </a:solidFill>
            <a:miter lim="800000"/>
            <a:headEnd/>
            <a:tailEnd/>
          </a:ln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33400" y="795338"/>
            <a:ext cx="81534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eaLnBrk="1" hangingPunct="1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rgbClr val="111078"/>
                </a:solidFill>
                <a:effectLst/>
              </a:rPr>
              <a:t>administers RI’s state coastal management program under the federal Coastal Zone Management Act of 1972 (CZMA)</a:t>
            </a:r>
          </a:p>
          <a:p>
            <a:pPr marL="228600" indent="-228600" eaLnBrk="1" hangingPunct="1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rgbClr val="111078"/>
                </a:solidFill>
                <a:effectLst/>
              </a:rPr>
              <a:t>management agency with state and federal regulatory functions</a:t>
            </a:r>
          </a:p>
          <a:p>
            <a:pPr marL="228600" indent="-228600" eaLnBrk="1" hangingPunct="1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rgbClr val="111078"/>
                </a:solidFill>
                <a:effectLst/>
              </a:rPr>
              <a:t>mandate </a:t>
            </a:r>
            <a:r>
              <a:rPr lang="en-US" sz="2000" i="1">
                <a:solidFill>
                  <a:srgbClr val="111078"/>
                </a:solidFill>
                <a:effectLst/>
              </a:rPr>
              <a:t>"...to preserve, protect, develop, and where possible, restore the coastal resources of the state for this and succeeding generations….”</a:t>
            </a:r>
          </a:p>
          <a:p>
            <a:pPr marL="228600" indent="-228600" eaLnBrk="1" hangingPunct="1"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rgbClr val="111078"/>
                </a:solidFill>
                <a:effectLst/>
              </a:rPr>
              <a:t>national leader in coastal management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85800" y="1524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11078"/>
            </a:outerShdw>
          </a:effectLst>
        </p:spPr>
        <p:txBody>
          <a:bodyPr anchor="ctr"/>
          <a:lstStyle/>
          <a:p>
            <a:r>
              <a:rPr lang="en-US" sz="2800">
                <a:solidFill>
                  <a:schemeClr val="bg1"/>
                </a:solidFill>
                <a:effectLst/>
              </a:rPr>
              <a:t>RI Coastal Resources Management Council (CRMC)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Box 1"/>
          <p:cNvSpPr txBox="1">
            <a:spLocks noChangeArrowheads="1"/>
          </p:cNvSpPr>
          <p:nvPr/>
        </p:nvSpPr>
        <p:spPr bwMode="auto">
          <a:xfrm>
            <a:off x="0" y="457200"/>
            <a:ext cx="4953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/>
              </a:rPr>
              <a:t>CRMC Is The National Leader In SAMP Development </a:t>
            </a:r>
          </a:p>
        </p:txBody>
      </p:sp>
      <p:pic>
        <p:nvPicPr>
          <p:cNvPr id="141315" name="Picture 2" descr="ma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"/>
            <a:ext cx="4419600" cy="6096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609600" y="2651125"/>
            <a:ext cx="35052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33CC"/>
                </a:solidFill>
                <a:effectLst/>
              </a:rPr>
              <a:t>The </a:t>
            </a:r>
            <a:r>
              <a:rPr lang="en-US" sz="2000" b="1" u="sng">
                <a:solidFill>
                  <a:srgbClr val="0033CC"/>
                </a:solidFill>
                <a:effectLst/>
              </a:rPr>
              <a:t>Marine Resources Development Plan</a:t>
            </a:r>
            <a:r>
              <a:rPr lang="en-US" sz="2000" b="1">
                <a:solidFill>
                  <a:srgbClr val="0033CC"/>
                </a:solidFill>
                <a:effectLst/>
              </a:rPr>
              <a:t>: </a:t>
            </a:r>
            <a:br>
              <a:rPr lang="en-US" sz="2000" b="1">
                <a:solidFill>
                  <a:srgbClr val="0033CC"/>
                </a:solidFill>
                <a:effectLst/>
              </a:rPr>
            </a:br>
            <a:r>
              <a:rPr lang="en-US" sz="2000" b="1">
                <a:solidFill>
                  <a:srgbClr val="0033CC"/>
                </a:solidFill>
                <a:effectLst/>
              </a:rPr>
              <a:t>an initiative to proactively design the coast</a:t>
            </a:r>
          </a:p>
          <a:p>
            <a:pPr algn="ctr">
              <a:spcBef>
                <a:spcPct val="50000"/>
              </a:spcBef>
            </a:pPr>
            <a:endParaRPr lang="en-US" sz="2000" b="1">
              <a:solidFill>
                <a:srgbClr val="0033CC"/>
              </a:solidFill>
              <a:effectLst/>
            </a:endParaRP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33CC"/>
                </a:solidFill>
                <a:effectLst/>
              </a:rPr>
              <a:t>Special Area Management Plans are “Tools with Teeth”</a:t>
            </a:r>
            <a:r>
              <a:rPr lang="en-US" sz="2000" b="1">
                <a:solidFill>
                  <a:schemeClr val="accent2"/>
                </a:solidFill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2" name="Group 2"/>
          <p:cNvGrpSpPr>
            <a:grpSpLocks/>
          </p:cNvGrpSpPr>
          <p:nvPr/>
        </p:nvGrpSpPr>
        <p:grpSpPr bwMode="auto">
          <a:xfrm>
            <a:off x="0" y="6451600"/>
            <a:ext cx="9144000" cy="406400"/>
            <a:chOff x="0" y="0"/>
            <a:chExt cx="5760" cy="256"/>
          </a:xfrm>
        </p:grpSpPr>
        <p:sp>
          <p:nvSpPr>
            <p:cNvPr id="215043" name="Rectangle 3"/>
            <p:cNvSpPr>
              <a:spLocks/>
            </p:cNvSpPr>
            <p:nvPr/>
          </p:nvSpPr>
          <p:spPr bwMode="auto">
            <a:xfrm>
              <a:off x="0" y="0"/>
              <a:ext cx="5760" cy="25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15044" name="Line 4"/>
          <p:cNvSpPr>
            <a:spLocks noChangeShapeType="1"/>
          </p:cNvSpPr>
          <p:nvPr/>
        </p:nvSpPr>
        <p:spPr bwMode="auto">
          <a:xfrm>
            <a:off x="0" y="6400800"/>
            <a:ext cx="9144000" cy="1588"/>
          </a:xfrm>
          <a:prstGeom prst="line">
            <a:avLst/>
          </a:prstGeom>
          <a:noFill/>
          <a:ln w="76200">
            <a:solidFill>
              <a:srgbClr val="0295C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15045" name="Picture 5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867400"/>
            <a:ext cx="955675" cy="990600"/>
          </a:xfrm>
          <a:prstGeom prst="rect">
            <a:avLst/>
          </a:prstGeom>
          <a:noFill/>
          <a:ln w="12700">
            <a:solidFill>
              <a:srgbClr val="0295C1"/>
            </a:solidFill>
            <a:miter lim="800000"/>
            <a:headEnd/>
            <a:tailEnd/>
          </a:ln>
        </p:spPr>
      </p:pic>
      <p:pic>
        <p:nvPicPr>
          <p:cNvPr id="215046" name="Picture 6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13638" y="6459538"/>
            <a:ext cx="1600200" cy="38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50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17513"/>
            <a:ext cx="7620000" cy="583088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1219200"/>
            <a:ext cx="10096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2209800"/>
            <a:ext cx="15605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2438400"/>
            <a:ext cx="11811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3657600"/>
            <a:ext cx="14478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200" y="304800"/>
            <a:ext cx="12001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762000"/>
            <a:ext cx="15033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8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4495800"/>
            <a:ext cx="12096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8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4600" y="2438400"/>
            <a:ext cx="9334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82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800" y="1600200"/>
            <a:ext cx="12477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83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01000" y="4343400"/>
            <a:ext cx="7715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457200" y="609600"/>
            <a:ext cx="3962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chemeClr val="accent2"/>
                </a:solidFill>
                <a:effectLst/>
              </a:rPr>
              <a:t>Increased demand</a:t>
            </a:r>
            <a:r>
              <a:rPr lang="en-US" sz="2400" b="1">
                <a:solidFill>
                  <a:schemeClr val="accent2"/>
                </a:solidFill>
                <a:effectLst/>
              </a:rPr>
              <a:t> for the use of Rhode Island’s offshore waters</a:t>
            </a:r>
          </a:p>
        </p:txBody>
      </p:sp>
      <p:pic>
        <p:nvPicPr>
          <p:cNvPr id="182286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10200" y="4495800"/>
            <a:ext cx="14478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88" name="Picture 1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2133600"/>
            <a:ext cx="4572000" cy="349885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52400"/>
            <a:ext cx="3944938" cy="6049963"/>
          </a:xfrm>
          <a:noFill/>
          <a:ln>
            <a:miter lim="800000"/>
            <a:headEnd/>
            <a:tailEnd/>
          </a:ln>
        </p:spPr>
      </p:pic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381000" y="2424113"/>
            <a:ext cx="41148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effectLst/>
              </a:rPr>
              <a:t>Rhode Island sees a need to respond to the </a:t>
            </a:r>
            <a:r>
              <a:rPr lang="en-US" sz="2000" b="1" u="sng">
                <a:solidFill>
                  <a:schemeClr val="accent2"/>
                </a:solidFill>
                <a:effectLst/>
              </a:rPr>
              <a:t>implications of global climate change </a:t>
            </a:r>
            <a:r>
              <a:rPr lang="en-US" sz="2000" b="1">
                <a:solidFill>
                  <a:schemeClr val="accent2"/>
                </a:solidFill>
                <a:effectLst/>
              </a:rPr>
              <a:t>by considering the investment of offshore renewable energy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1000" y="304800"/>
            <a:ext cx="4267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 b="1">
                <a:solidFill>
                  <a:schemeClr val="bg1"/>
                </a:solidFill>
                <a:effectLst/>
              </a:rPr>
              <a:t>Global Climate Change Becomes </a:t>
            </a:r>
            <a:br>
              <a:rPr lang="en-US" sz="3400" b="1">
                <a:solidFill>
                  <a:schemeClr val="bg1"/>
                </a:solidFill>
                <a:effectLst/>
              </a:rPr>
            </a:br>
            <a:r>
              <a:rPr lang="en-US" sz="3400" b="1">
                <a:solidFill>
                  <a:schemeClr val="bg1"/>
                </a:solidFill>
                <a:effectLst/>
              </a:rPr>
              <a:t>a Priority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int of reference design template">
  <a:themeElements>
    <a:clrScheme name="Point of reference design template 12">
      <a:dk1>
        <a:srgbClr val="09817E"/>
      </a:dk1>
      <a:lt1>
        <a:srgbClr val="FFFFFF"/>
      </a:lt1>
      <a:dk2>
        <a:srgbClr val="0281B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66D6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int of reference design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oint of reference design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2">
        <a:dk1>
          <a:srgbClr val="09817E"/>
        </a:dk1>
        <a:lt1>
          <a:srgbClr val="FFFFFF"/>
        </a:lt1>
        <a:dk2>
          <a:srgbClr val="0281B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66D6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3480</TotalTime>
  <Words>1241</Words>
  <Application>Microsoft Office PowerPoint</Application>
  <PresentationFormat>On-screen Show (4:3)</PresentationFormat>
  <Paragraphs>208</Paragraphs>
  <Slides>31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Point of reference design template</vt:lpstr>
      <vt:lpstr>Slide 1</vt:lpstr>
      <vt:lpstr>Talk Overview</vt:lpstr>
      <vt:lpstr>Slide 3</vt:lpstr>
      <vt:lpstr>Slide 4</vt:lpstr>
      <vt:lpstr>Slide 5</vt:lpstr>
      <vt:lpstr>Slide 6</vt:lpstr>
      <vt:lpstr>Slide 7</vt:lpstr>
      <vt:lpstr>Slide 8</vt:lpstr>
      <vt:lpstr>Slide 9</vt:lpstr>
      <vt:lpstr>Governor’s Mandate </vt:lpstr>
      <vt:lpstr>Slide 11</vt:lpstr>
      <vt:lpstr>SAMP Goals</vt:lpstr>
      <vt:lpstr>Federal Consistency</vt:lpstr>
      <vt:lpstr>Interstate  Consistency</vt:lpstr>
      <vt:lpstr>Slide 15</vt:lpstr>
      <vt:lpstr>Ocean SAMP Document</vt:lpstr>
      <vt:lpstr>SAMP Research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       Research Focused Sites</vt:lpstr>
      <vt:lpstr>Defining Features of the RI Approach</vt:lpstr>
      <vt:lpstr>Current Renewable Proposals</vt:lpstr>
      <vt:lpstr>Terms</vt:lpstr>
      <vt:lpstr>What’s happening now</vt:lpstr>
      <vt:lpstr>Next Steps</vt:lpstr>
      <vt:lpstr>For further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SAMP Planning</dc:title>
  <dc:creator>Grover Fugate</dc:creator>
  <cp:lastModifiedBy>Melody L Randall</cp:lastModifiedBy>
  <cp:revision>194</cp:revision>
  <cp:lastPrinted>1601-01-01T00:00:00Z</cp:lastPrinted>
  <dcterms:created xsi:type="dcterms:W3CDTF">2008-03-06T17:45:47Z</dcterms:created>
  <dcterms:modified xsi:type="dcterms:W3CDTF">2009-09-21T12:40:12Z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TC010902851033</vt:lpwstr>
  </property>
</Properties>
</file>