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866" r:id="rId3"/>
    <p:sldId id="1067" r:id="rId4"/>
    <p:sldId id="1071" r:id="rId5"/>
    <p:sldId id="1072" r:id="rId6"/>
    <p:sldId id="1076" r:id="rId7"/>
    <p:sldId id="1085" r:id="rId8"/>
    <p:sldId id="1102" r:id="rId9"/>
    <p:sldId id="1103" r:id="rId10"/>
    <p:sldId id="1107" r:id="rId11"/>
    <p:sldId id="1108" r:id="rId12"/>
    <p:sldId id="1111" r:id="rId13"/>
    <p:sldId id="1122" r:id="rId14"/>
    <p:sldId id="1112" r:id="rId15"/>
    <p:sldId id="1113" r:id="rId16"/>
    <p:sldId id="1114" r:id="rId17"/>
    <p:sldId id="1123" r:id="rId18"/>
    <p:sldId id="1118" r:id="rId19"/>
    <p:sldId id="1117" r:id="rId20"/>
    <p:sldId id="1116" r:id="rId21"/>
    <p:sldId id="1124" r:id="rId22"/>
    <p:sldId id="1120" r:id="rId23"/>
    <p:sldId id="1121" r:id="rId24"/>
    <p:sldId id="1061" r:id="rId25"/>
    <p:sldId id="867" r:id="rId26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A4DB3"/>
    <a:srgbClr val="339933"/>
    <a:srgbClr val="FFEEA7"/>
    <a:srgbClr val="FF9900"/>
    <a:srgbClr val="009999"/>
    <a:srgbClr val="669900"/>
    <a:srgbClr val="00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4" autoAdjust="0"/>
    <p:restoredTop sz="96515" autoAdjust="0"/>
  </p:normalViewPr>
  <p:slideViewPr>
    <p:cSldViewPr snapToGrid="0">
      <p:cViewPr>
        <p:scale>
          <a:sx n="66" d="100"/>
          <a:sy n="66" d="100"/>
        </p:scale>
        <p:origin x="-3108" y="-1524"/>
      </p:cViewPr>
      <p:guideLst>
        <p:guide orient="horz" pos="746"/>
        <p:guide orient="horz" pos="1406"/>
        <p:guide orient="horz" pos="3036"/>
        <p:guide orient="horz" pos="3645"/>
        <p:guide orient="horz" pos="1186"/>
        <p:guide orient="horz" pos="4214"/>
        <p:guide pos="935"/>
        <p:guide pos="2254"/>
        <p:guide pos="149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notesViewPr>
    <p:cSldViewPr snapToGrid="0">
      <p:cViewPr>
        <p:scale>
          <a:sx n="100" d="100"/>
          <a:sy n="100" d="100"/>
        </p:scale>
        <p:origin x="-738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7170" cy="45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defTabSz="865586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230" y="1"/>
            <a:ext cx="3047170" cy="45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algn="r" defTabSz="865586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540"/>
            <a:ext cx="3047170" cy="45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defTabSz="865586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230" y="8839540"/>
            <a:ext cx="3047170" cy="45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algn="r" defTabSz="865586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46D5EA6-BF82-4787-A1DA-C99C007DB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038" cy="46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4166" tIns="44166" rIns="44166" bIns="44166" numCol="1" anchor="t" anchorCtr="0" compatLnSpc="1">
            <a:prstTxWarp prst="textNoShape">
              <a:avLst/>
            </a:prstTxWarp>
          </a:bodyPr>
          <a:lstStyle>
            <a:lvl1pPr defTabSz="883089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363" y="0"/>
            <a:ext cx="3036037" cy="46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4166" tIns="44166" rIns="44166" bIns="44166" numCol="1" anchor="t" anchorCtr="0" compatLnSpc="1">
            <a:prstTxWarp prst="textNoShape">
              <a:avLst/>
            </a:prstTxWarp>
          </a:bodyPr>
          <a:lstStyle>
            <a:lvl1pPr algn="r" defTabSz="883089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555" y="4415790"/>
            <a:ext cx="5143293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4166" tIns="44166" rIns="44166" bIns="44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6038" cy="46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4166" tIns="44166" rIns="44166" bIns="44166" numCol="1" anchor="b" anchorCtr="0" compatLnSpc="1">
            <a:prstTxWarp prst="textNoShape">
              <a:avLst/>
            </a:prstTxWarp>
          </a:bodyPr>
          <a:lstStyle>
            <a:lvl1pPr defTabSz="883089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363" y="8831580"/>
            <a:ext cx="3036037" cy="46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4166" tIns="44166" rIns="44166" bIns="44166" numCol="1" anchor="b" anchorCtr="0" compatLnSpc="1">
            <a:prstTxWarp prst="textNoShape">
              <a:avLst/>
            </a:prstTxWarp>
          </a:bodyPr>
          <a:lstStyle>
            <a:lvl1pPr algn="r" defTabSz="883089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4F67656-F3FC-4FCD-8257-C3D7489A5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E0D54-7D63-4C66-8014-E14F68A22E0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469E-F27D-4B9A-B559-344838B529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469E-F27D-4B9A-B559-344838B529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469E-F27D-4B9A-B559-344838B529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D72B8-79EC-4A0B-A6FC-A4565201A4C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invGray">
          <a:xfrm rot="5400000">
            <a:off x="3422650" y="-3422650"/>
            <a:ext cx="762000" cy="76073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63575" y="3938588"/>
            <a:ext cx="7924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>
              <a:spcBef>
                <a:spcPct val="20000"/>
              </a:spcBef>
              <a:defRPr/>
            </a:pPr>
            <a:endParaRPr lang="en-US" sz="3200" b="0">
              <a:solidFill>
                <a:srgbClr val="000066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invGray">
          <a:xfrm rot="5400000">
            <a:off x="4432300" y="2146300"/>
            <a:ext cx="279400" cy="9144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1" descr="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0" y="0"/>
            <a:ext cx="13335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6725"/>
            <a:ext cx="7772400" cy="1470025"/>
          </a:xfrm>
        </p:spPr>
        <p:txBody>
          <a:bodyPr anchor="ctr"/>
          <a:lstStyle>
            <a:lvl1pPr>
              <a:defRPr b="1">
                <a:solidFill>
                  <a:srgbClr val="741C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4825" y="163513"/>
            <a:ext cx="2093913" cy="291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8325" y="163513"/>
            <a:ext cx="6134100" cy="291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163513"/>
            <a:ext cx="8380413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6588" y="1187450"/>
            <a:ext cx="4017962" cy="189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50" y="1187450"/>
            <a:ext cx="4019550" cy="189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invGray">
          <a:xfrm rot="5400000">
            <a:off x="3422650" y="-3422650"/>
            <a:ext cx="762000" cy="76073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63575" y="3938588"/>
            <a:ext cx="7924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>
              <a:spcBef>
                <a:spcPct val="20000"/>
              </a:spcBef>
              <a:defRPr/>
            </a:pPr>
            <a:endParaRPr lang="en-US" sz="3200" b="0">
              <a:solidFill>
                <a:srgbClr val="000066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invGray">
          <a:xfrm rot="5400000">
            <a:off x="4432300" y="2146300"/>
            <a:ext cx="279400" cy="9144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1" descr="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0" y="0"/>
            <a:ext cx="13335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6725"/>
            <a:ext cx="7772400" cy="1470025"/>
          </a:xfrm>
        </p:spPr>
        <p:txBody>
          <a:bodyPr anchor="ctr"/>
          <a:lstStyle>
            <a:lvl1pPr>
              <a:defRPr b="1">
                <a:solidFill>
                  <a:srgbClr val="741C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588" y="1187450"/>
            <a:ext cx="4017962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50" y="1187450"/>
            <a:ext cx="401955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4825" y="163513"/>
            <a:ext cx="2093913" cy="291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8325" y="163513"/>
            <a:ext cx="6134100" cy="291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163513"/>
            <a:ext cx="8380413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6588" y="1187450"/>
            <a:ext cx="4017962" cy="189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50" y="1187450"/>
            <a:ext cx="4019550" cy="189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588" y="1187450"/>
            <a:ext cx="4017962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50" y="1187450"/>
            <a:ext cx="401955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163513"/>
            <a:ext cx="8380413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1187450"/>
            <a:ext cx="818991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Master text styles</a:t>
            </a:r>
          </a:p>
          <a:p>
            <a:pPr lvl="1"/>
            <a:r>
              <a:rPr lang="en-US" smtClean="0"/>
              <a:t>Second edit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50409" name="Rectangle 9"/>
          <p:cNvSpPr>
            <a:spLocks noChangeArrowheads="1"/>
          </p:cNvSpPr>
          <p:nvPr userDrawn="1"/>
        </p:nvSpPr>
        <p:spPr bwMode="ltGray">
          <a:xfrm rot="5400000">
            <a:off x="-3279775" y="3278187"/>
            <a:ext cx="6858000" cy="301626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9" name="Picture 10" descr="sea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5400" y="5899150"/>
            <a:ext cx="8509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11" name="Line 11"/>
          <p:cNvSpPr>
            <a:spLocks noChangeShapeType="1"/>
          </p:cNvSpPr>
          <p:nvPr userDrawn="1"/>
        </p:nvSpPr>
        <p:spPr bwMode="auto">
          <a:xfrm>
            <a:off x="231775" y="1077913"/>
            <a:ext cx="8883650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46800" tIns="46800" rIns="46800" bIns="46800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163513"/>
            <a:ext cx="8380413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1187450"/>
            <a:ext cx="818991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Master text styles</a:t>
            </a:r>
          </a:p>
          <a:p>
            <a:pPr lvl="1"/>
            <a:r>
              <a:rPr lang="en-US" smtClean="0"/>
              <a:t>Second edit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50409" name="Rectangle 9"/>
          <p:cNvSpPr>
            <a:spLocks noChangeArrowheads="1"/>
          </p:cNvSpPr>
          <p:nvPr userDrawn="1"/>
        </p:nvSpPr>
        <p:spPr bwMode="ltGray">
          <a:xfrm rot="5400000">
            <a:off x="-3279775" y="3278187"/>
            <a:ext cx="6858000" cy="301626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3" name="Picture 10" descr="sea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5400" y="5899150"/>
            <a:ext cx="8509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11" name="Line 11"/>
          <p:cNvSpPr>
            <a:spLocks noChangeShapeType="1"/>
          </p:cNvSpPr>
          <p:nvPr userDrawn="1"/>
        </p:nvSpPr>
        <p:spPr bwMode="auto">
          <a:xfrm>
            <a:off x="231775" y="1077913"/>
            <a:ext cx="8883650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46800" tIns="46800" rIns="46800" bIns="46800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524000"/>
            <a:ext cx="8521700" cy="1693863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Transmission for </a:t>
            </a:r>
            <a:r>
              <a:rPr lang="en-GB" sz="4000" dirty="0" err="1" smtClean="0"/>
              <a:t>Renewables</a:t>
            </a:r>
            <a:r>
              <a:rPr lang="en-GB" sz="4000" dirty="0" smtClean="0"/>
              <a:t>-</a:t>
            </a:r>
            <a:br>
              <a:rPr lang="en-GB" sz="4000" dirty="0" smtClean="0"/>
            </a:br>
            <a:r>
              <a:rPr lang="en-GB" sz="4000" dirty="0" smtClean="0"/>
              <a:t>The New England Blueprint and Interconnection-Wide Planning</a:t>
            </a:r>
            <a:endParaRPr lang="en-GB" sz="3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17525" y="3486150"/>
            <a:ext cx="8029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2800" dirty="0">
              <a:solidFill>
                <a:srgbClr val="000066"/>
              </a:solidFill>
            </a:endParaRPr>
          </a:p>
          <a:p>
            <a:endParaRPr lang="en-GB" sz="2800" dirty="0">
              <a:solidFill>
                <a:srgbClr val="000066"/>
              </a:solidFill>
            </a:endParaRPr>
          </a:p>
          <a:p>
            <a:r>
              <a:rPr lang="en-GB" sz="2800" dirty="0" smtClean="0">
                <a:solidFill>
                  <a:srgbClr val="000066"/>
                </a:solidFill>
              </a:rPr>
              <a:t>Paul J. Hibbard, Chairman</a:t>
            </a:r>
            <a:br>
              <a:rPr lang="en-GB" sz="2800" dirty="0" smtClean="0">
                <a:solidFill>
                  <a:srgbClr val="000066"/>
                </a:solidFill>
              </a:rPr>
            </a:br>
            <a:r>
              <a:rPr lang="en-GB" sz="2400" dirty="0" smtClean="0">
                <a:solidFill>
                  <a:srgbClr val="000066"/>
                </a:solidFill>
              </a:rPr>
              <a:t>Massachusetts Department of Public Utilities</a:t>
            </a:r>
            <a:br>
              <a:rPr lang="en-GB" sz="2400" dirty="0" smtClean="0">
                <a:solidFill>
                  <a:srgbClr val="000066"/>
                </a:solidFill>
              </a:rPr>
            </a:br>
            <a:r>
              <a:rPr lang="en-GB" sz="2800" dirty="0" smtClean="0">
                <a:solidFill>
                  <a:srgbClr val="000066"/>
                </a:solidFill>
              </a:rPr>
              <a:t/>
            </a:r>
            <a:br>
              <a:rPr lang="en-GB" sz="2800" dirty="0" smtClean="0">
                <a:solidFill>
                  <a:srgbClr val="000066"/>
                </a:solidFill>
              </a:rPr>
            </a:br>
            <a:r>
              <a:rPr lang="en-GB" sz="2800" dirty="0" smtClean="0">
                <a:solidFill>
                  <a:srgbClr val="000066"/>
                </a:solidFill>
              </a:rPr>
              <a:t>Roundtable</a:t>
            </a:r>
            <a:endParaRPr lang="en-GB" sz="2400" dirty="0" smtClean="0">
              <a:solidFill>
                <a:srgbClr val="000066"/>
              </a:solidFill>
            </a:endParaRPr>
          </a:p>
          <a:p>
            <a:r>
              <a:rPr lang="en-GB" sz="2400" dirty="0" smtClean="0">
                <a:solidFill>
                  <a:srgbClr val="000066"/>
                </a:solidFill>
              </a:rPr>
              <a:t>March 2010</a:t>
            </a:r>
            <a:endParaRPr lang="en-GB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Federal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45" y="1114879"/>
            <a:ext cx="8275183" cy="5669244"/>
          </a:xfrm>
        </p:spPr>
        <p:txBody>
          <a:bodyPr/>
          <a:lstStyle/>
          <a:p>
            <a:r>
              <a:rPr lang="en-US" sz="2800" dirty="0" smtClean="0"/>
              <a:t>Urgency around climate change</a:t>
            </a:r>
          </a:p>
          <a:p>
            <a:r>
              <a:rPr lang="en-US" sz="2800" dirty="0" smtClean="0"/>
              <a:t>Problem:  much of national terrestrial renewable potential is </a:t>
            </a:r>
            <a:r>
              <a:rPr lang="en-US" sz="2800" i="1" dirty="0" smtClean="0"/>
              <a:t>geographically-challenged</a:t>
            </a:r>
          </a:p>
          <a:p>
            <a:r>
              <a:rPr lang="en-US" sz="2800" dirty="0" smtClean="0"/>
              <a:t>Concern:  financial signals from cap/trade, RES not sufficient for investment calculus</a:t>
            </a:r>
          </a:p>
          <a:p>
            <a:r>
              <a:rPr lang="en-US" sz="2800" dirty="0" smtClean="0"/>
              <a:t>Other issues/opportunities:</a:t>
            </a:r>
          </a:p>
          <a:p>
            <a:pPr lvl="1"/>
            <a:r>
              <a:rPr lang="en-US" sz="2400" dirty="0" smtClean="0"/>
              <a:t>Integration of intermittent resources</a:t>
            </a:r>
          </a:p>
          <a:p>
            <a:pPr lvl="1"/>
            <a:r>
              <a:rPr lang="en-US" sz="2400" dirty="0" smtClean="0"/>
              <a:t>Better capacity utilization</a:t>
            </a:r>
          </a:p>
          <a:p>
            <a:pPr lvl="1"/>
            <a:r>
              <a:rPr lang="en-US" sz="2400" dirty="0" smtClean="0"/>
              <a:t>Seams elimination; loop flows; congestion relief</a:t>
            </a:r>
          </a:p>
          <a:p>
            <a:pPr lvl="1"/>
            <a:r>
              <a:rPr lang="en-US" sz="2400" dirty="0" smtClean="0"/>
              <a:t>Jobs, economic benefit</a:t>
            </a:r>
          </a:p>
          <a:p>
            <a:r>
              <a:rPr lang="en-US" sz="2800" dirty="0" smtClean="0"/>
              <a:t>Can </a:t>
            </a:r>
            <a:r>
              <a:rPr lang="en-US" sz="2800" dirty="0" err="1" smtClean="0"/>
              <a:t>widescale</a:t>
            </a:r>
            <a:r>
              <a:rPr lang="en-US" sz="2800" dirty="0" smtClean="0"/>
              <a:t>, coordinated planning help?</a:t>
            </a:r>
          </a:p>
          <a:p>
            <a:pPr lvl="1"/>
            <a:r>
              <a:rPr lang="en-US" sz="2400" dirty="0" smtClean="0"/>
              <a:t>JCSP, EWITS, EIPC/EISPC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172936"/>
            <a:ext cx="8289698" cy="4610493"/>
          </a:xfrm>
        </p:spPr>
        <p:txBody>
          <a:bodyPr/>
          <a:lstStyle/>
          <a:p>
            <a:r>
              <a:rPr lang="en-US" dirty="0" smtClean="0"/>
              <a:t>Emerged from JCSP; model for EIPC?</a:t>
            </a:r>
          </a:p>
          <a:p>
            <a:r>
              <a:rPr lang="en-US" dirty="0" smtClean="0"/>
              <a:t>Northeast has some concerns</a:t>
            </a:r>
          </a:p>
          <a:p>
            <a:pPr lvl="1"/>
            <a:r>
              <a:rPr lang="en-US" dirty="0" smtClean="0"/>
              <a:t>Goal: review technical integration of large amounts of wind</a:t>
            </a:r>
          </a:p>
          <a:p>
            <a:pPr lvl="1"/>
            <a:r>
              <a:rPr lang="en-US" dirty="0" smtClean="0"/>
              <a:t>Review costs, quantify benefits</a:t>
            </a:r>
          </a:p>
          <a:p>
            <a:pPr lvl="1"/>
            <a:r>
              <a:rPr lang="en-US" dirty="0" smtClean="0"/>
              <a:t>But weight </a:t>
            </a:r>
            <a:r>
              <a:rPr lang="en-US" dirty="0" smtClean="0"/>
              <a:t>of </a:t>
            </a:r>
            <a:r>
              <a:rPr lang="en-US" dirty="0" smtClean="0"/>
              <a:t>analysis seems more focused on </a:t>
            </a:r>
            <a:r>
              <a:rPr lang="en-US" dirty="0" smtClean="0"/>
              <a:t>economic integration of wholesale electricity markets across the Eastern Interconnect </a:t>
            </a:r>
          </a:p>
          <a:p>
            <a:r>
              <a:rPr lang="en-US" dirty="0" smtClean="0"/>
              <a:t>Confusion in the messaging?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EWITS: NESCOE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1303562"/>
            <a:ext cx="8084457" cy="4856714"/>
          </a:xfrm>
        </p:spPr>
        <p:txBody>
          <a:bodyPr/>
          <a:lstStyle/>
          <a:p>
            <a:pPr lvl="0"/>
            <a:r>
              <a:rPr lang="en-US" sz="1800" b="1" dirty="0" smtClean="0"/>
              <a:t>Model Approach </a:t>
            </a:r>
            <a:r>
              <a:rPr lang="en-US" sz="1800" dirty="0" smtClean="0"/>
              <a:t>– focused more on transmission for </a:t>
            </a:r>
            <a:r>
              <a:rPr lang="en-US" sz="1800" i="1" dirty="0" smtClean="0"/>
              <a:t>all generation </a:t>
            </a:r>
            <a:r>
              <a:rPr lang="en-US" sz="1800" dirty="0" smtClean="0"/>
              <a:t>in Midwest, rather than integrating wind.</a:t>
            </a:r>
          </a:p>
          <a:p>
            <a:pPr lvl="0"/>
            <a:r>
              <a:rPr lang="en-US" sz="1800" b="1" dirty="0" smtClean="0"/>
              <a:t>Coal By Wire: </a:t>
            </a:r>
            <a:r>
              <a:rPr lang="en-US" sz="1800" dirty="0" smtClean="0"/>
              <a:t>Transmission expansion </a:t>
            </a:r>
            <a:r>
              <a:rPr lang="en-US" sz="1800" dirty="0" smtClean="0"/>
              <a:t>likely to increase </a:t>
            </a:r>
            <a:r>
              <a:rPr lang="en-US" sz="1800" dirty="0" smtClean="0"/>
              <a:t>generation from Midwest traditional sources, undermining the goals of carbon control</a:t>
            </a:r>
          </a:p>
          <a:p>
            <a:pPr lvl="0"/>
            <a:r>
              <a:rPr lang="en-US" sz="1800" b="1" dirty="0" smtClean="0"/>
              <a:t>Messaging In The National Context – </a:t>
            </a:r>
            <a:r>
              <a:rPr lang="en-US" sz="1800" dirty="0" smtClean="0"/>
              <a:t>Framed to suggest transmission should be charged to electricity customers, rather than generation </a:t>
            </a:r>
            <a:r>
              <a:rPr lang="en-US" sz="1800" dirty="0" smtClean="0"/>
              <a:t>owners </a:t>
            </a:r>
            <a:r>
              <a:rPr lang="en-US" sz="1800" dirty="0" smtClean="0"/>
              <a:t>that benefit </a:t>
            </a:r>
            <a:endParaRPr lang="en-US" sz="1800" dirty="0" smtClean="0"/>
          </a:p>
          <a:p>
            <a:pPr lvl="0"/>
            <a:r>
              <a:rPr lang="en-US" sz="1800" b="1" dirty="0" smtClean="0"/>
              <a:t>Production Profits Charged to East, Accrue to Midwest </a:t>
            </a:r>
            <a:r>
              <a:rPr lang="en-US" sz="1800" dirty="0" smtClean="0"/>
              <a:t>– All scenarios </a:t>
            </a:r>
            <a:r>
              <a:rPr lang="en-US" sz="1800" dirty="0" smtClean="0"/>
              <a:t>likely result </a:t>
            </a:r>
            <a:r>
              <a:rPr lang="en-US" sz="1800" dirty="0" smtClean="0"/>
              <a:t>in massive increases in generation from (and associated revenues to) power plants in the </a:t>
            </a:r>
            <a:r>
              <a:rPr lang="en-US" sz="1800" dirty="0" smtClean="0"/>
              <a:t>Midwest, relative to now</a:t>
            </a:r>
            <a:endParaRPr lang="en-US" sz="1100" dirty="0" smtClean="0"/>
          </a:p>
          <a:p>
            <a:pPr lvl="0"/>
            <a:r>
              <a:rPr lang="en-US" sz="1800" b="1" dirty="0" smtClean="0"/>
              <a:t>Limits Off-Shore Wind Potential – </a:t>
            </a:r>
            <a:r>
              <a:rPr lang="en-US" sz="1800" dirty="0" smtClean="0"/>
              <a:t>No more than six (6) miles off shore; no deep water wind resources  </a:t>
            </a:r>
          </a:p>
          <a:p>
            <a:pPr lvl="0"/>
            <a:r>
              <a:rPr lang="en-US" sz="1800" b="1" dirty="0" smtClean="0"/>
              <a:t>Canadian Provinces Neglected – </a:t>
            </a:r>
            <a:r>
              <a:rPr lang="en-US" sz="1800" dirty="0" smtClean="0"/>
              <a:t>Minimal expansion of Canadian resources  </a:t>
            </a:r>
          </a:p>
          <a:p>
            <a:pPr lvl="0"/>
            <a:r>
              <a:rPr lang="en-US" sz="1800" b="1" dirty="0" smtClean="0"/>
              <a:t>Feasibility and Cost of Underlying Network? – </a:t>
            </a:r>
            <a:r>
              <a:rPr lang="en-US" sz="1800" dirty="0" smtClean="0"/>
              <a:t>Scenarios could require significant in-region infrastructure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172936"/>
            <a:ext cx="8289698" cy="5472267"/>
          </a:xfrm>
        </p:spPr>
        <p:txBody>
          <a:bodyPr/>
          <a:lstStyle/>
          <a:p>
            <a:r>
              <a:rPr lang="en-US" sz="2800" dirty="0" smtClean="0"/>
              <a:t>Steps in analysis</a:t>
            </a:r>
          </a:p>
          <a:p>
            <a:pPr lvl="1"/>
            <a:r>
              <a:rPr lang="en-US" sz="2400" dirty="0" smtClean="0"/>
              <a:t>Existing system, load grown to 2024</a:t>
            </a:r>
          </a:p>
          <a:p>
            <a:pPr lvl="1"/>
            <a:r>
              <a:rPr lang="en-US" sz="2400" dirty="0" smtClean="0"/>
              <a:t>Pick “best” wind resources to meet 6%, 20%, 30% goals, with some regional allocation, ascribed 20% capacity value</a:t>
            </a:r>
          </a:p>
          <a:p>
            <a:pPr lvl="1"/>
            <a:r>
              <a:rPr lang="en-US" sz="2400" dirty="0" smtClean="0"/>
              <a:t>EGEAS-based capacity addition for remaining needs </a:t>
            </a:r>
          </a:p>
          <a:p>
            <a:pPr lvl="1"/>
            <a:r>
              <a:rPr lang="en-US" sz="2400" dirty="0" smtClean="0"/>
              <a:t>“Copper Sheet” dispatch of EI; determine economic power flows</a:t>
            </a:r>
          </a:p>
          <a:p>
            <a:pPr lvl="1"/>
            <a:r>
              <a:rPr lang="en-US" sz="2400" dirty="0" smtClean="0"/>
              <a:t>Design transmission to accommodate this “economic” result (</a:t>
            </a:r>
            <a:r>
              <a:rPr lang="en-US" sz="2400" dirty="0" smtClean="0">
                <a:solidFill>
                  <a:srgbClr val="FF0000"/>
                </a:solidFill>
              </a:rPr>
              <a:t>Even in the “Reference Case”)</a:t>
            </a:r>
            <a:endParaRPr lang="en-US" sz="2400" dirty="0" smtClean="0"/>
          </a:p>
          <a:p>
            <a:pPr lvl="1"/>
            <a:r>
              <a:rPr lang="en-US" sz="2400" dirty="0" smtClean="0"/>
              <a:t>Identify economic benefits by comparing to constrained dispatch</a:t>
            </a:r>
          </a:p>
          <a:p>
            <a:pPr lvl="1"/>
            <a:r>
              <a:rPr lang="en-US" sz="2400" dirty="0" smtClean="0"/>
              <a:t>Identify wind integration issues (reserves)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EWITS -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172936"/>
            <a:ext cx="8289698" cy="5029069"/>
          </a:xfrm>
        </p:spPr>
        <p:txBody>
          <a:bodyPr/>
          <a:lstStyle/>
          <a:p>
            <a:r>
              <a:rPr lang="en-US" dirty="0" smtClean="0"/>
              <a:t>Basic results:</a:t>
            </a:r>
          </a:p>
          <a:p>
            <a:pPr lvl="1"/>
            <a:r>
              <a:rPr lang="en-US" dirty="0" smtClean="0"/>
              <a:t>We can integrate a lot of wind…</a:t>
            </a:r>
          </a:p>
          <a:p>
            <a:pPr lvl="1"/>
            <a:r>
              <a:rPr lang="en-US" dirty="0" smtClean="0"/>
              <a:t>Provided we build massive transmission…</a:t>
            </a:r>
          </a:p>
          <a:p>
            <a:pPr lvl="1"/>
            <a:r>
              <a:rPr lang="en-US" dirty="0" smtClean="0"/>
              <a:t>Which will deliver economic benefits to consumers by lowering LMPs…</a:t>
            </a:r>
          </a:p>
          <a:p>
            <a:pPr lvl="1"/>
            <a:r>
              <a:rPr lang="en-US" dirty="0" smtClean="0"/>
              <a:t>Because it will move massive amounts of energy from Midwest fossil, nuclear, etc. generation to the East, displacing gas.</a:t>
            </a:r>
          </a:p>
          <a:p>
            <a:r>
              <a:rPr lang="en-US" dirty="0" smtClean="0"/>
              <a:t>But wait!  Wasn’t this supposed to be about wind??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EWITS -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071338"/>
            <a:ext cx="8289698" cy="5189113"/>
          </a:xfrm>
        </p:spPr>
        <p:txBody>
          <a:bodyPr/>
          <a:lstStyle/>
          <a:p>
            <a:r>
              <a:rPr lang="en-US" dirty="0" smtClean="0"/>
              <a:t>Economic benefits (PROMOD IV)</a:t>
            </a:r>
          </a:p>
          <a:p>
            <a:pPr lvl="1"/>
            <a:r>
              <a:rPr lang="en-US" dirty="0" smtClean="0"/>
              <a:t>Driven by price differential between </a:t>
            </a:r>
            <a:r>
              <a:rPr lang="en-US" dirty="0" err="1" smtClean="0"/>
              <a:t>midwest</a:t>
            </a:r>
            <a:r>
              <a:rPr lang="en-US" dirty="0" smtClean="0"/>
              <a:t> and eastern power </a:t>
            </a:r>
            <a:r>
              <a:rPr lang="en-US" dirty="0" smtClean="0"/>
              <a:t>markets</a:t>
            </a:r>
            <a:endParaRPr lang="en-US" dirty="0" smtClean="0"/>
          </a:p>
          <a:p>
            <a:pPr lvl="1"/>
            <a:r>
              <a:rPr lang="en-US" dirty="0" smtClean="0"/>
              <a:t>Increases in </a:t>
            </a:r>
            <a:r>
              <a:rPr lang="en-US" dirty="0" err="1" smtClean="0"/>
              <a:t>midwest</a:t>
            </a:r>
            <a:r>
              <a:rPr lang="en-US" dirty="0" smtClean="0"/>
              <a:t> generation, decreases in eastern gas (hundreds of </a:t>
            </a:r>
            <a:r>
              <a:rPr lang="en-US" dirty="0" err="1" smtClean="0"/>
              <a:t>TWh</a:t>
            </a:r>
            <a:r>
              <a:rPr lang="en-US" dirty="0" smtClean="0"/>
              <a:t> annually)</a:t>
            </a:r>
          </a:p>
          <a:p>
            <a:pPr lvl="1"/>
            <a:r>
              <a:rPr lang="en-US" dirty="0" smtClean="0"/>
              <a:t>Lost generation revenues in East; gains in the Midwest </a:t>
            </a:r>
          </a:p>
          <a:p>
            <a:pPr lvl="2"/>
            <a:r>
              <a:rPr lang="en-US" dirty="0" smtClean="0"/>
              <a:t>Net revenues to Midwest generation </a:t>
            </a:r>
            <a:r>
              <a:rPr lang="en-US" dirty="0" smtClean="0"/>
              <a:t>likely to </a:t>
            </a:r>
            <a:r>
              <a:rPr lang="en-US" dirty="0" smtClean="0"/>
              <a:t>exceed transmission cost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Does this help answer the cost allocation debate?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JCSP/EWITS:  Price Separation…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248" y="1213304"/>
            <a:ext cx="8443118" cy="479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18400" y="6415314"/>
            <a:ext cx="142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JCSP, April, 2007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275775"/>
            <a:ext cx="8380413" cy="627741"/>
          </a:xfrm>
        </p:spPr>
        <p:txBody>
          <a:bodyPr/>
          <a:lstStyle/>
          <a:p>
            <a:r>
              <a:rPr lang="en-US" sz="2800" b="1" dirty="0" smtClean="0"/>
              <a:t>JCSP/EWITS: …Drives Power Flow Outcomes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609" y="1194480"/>
            <a:ext cx="8610755" cy="491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18400" y="6415314"/>
            <a:ext cx="142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JCSP, April, 2007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656" y="1141642"/>
            <a:ext cx="6865258" cy="55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8325" y="105457"/>
            <a:ext cx="8380413" cy="827087"/>
          </a:xfrm>
        </p:spPr>
        <p:txBody>
          <a:bodyPr/>
          <a:lstStyle/>
          <a:p>
            <a:r>
              <a:rPr lang="en-US" sz="3600" dirty="0" smtClean="0"/>
              <a:t>JCSP: Resulting Shift in Generation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21600" y="6604084"/>
            <a:ext cx="142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JCSP, April, 2007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99" y="105457"/>
            <a:ext cx="7167787" cy="827087"/>
          </a:xfrm>
        </p:spPr>
        <p:txBody>
          <a:bodyPr/>
          <a:lstStyle/>
          <a:p>
            <a:r>
              <a:rPr lang="en-US" b="1" dirty="0" smtClean="0"/>
              <a:t>EWITS: Same Result…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360" y="1169765"/>
            <a:ext cx="7516354" cy="551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518400" y="6415314"/>
            <a:ext cx="142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EWITS Report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758" y="1398359"/>
            <a:ext cx="7533985" cy="427809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New England Blueprint</a:t>
            </a:r>
          </a:p>
          <a:p>
            <a:pPr lvl="1"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Quick reminder</a:t>
            </a:r>
          </a:p>
          <a:p>
            <a:pPr lvl="1"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Current status</a:t>
            </a:r>
          </a:p>
          <a:p>
            <a:pPr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Eastern Interconnect Planning </a:t>
            </a:r>
          </a:p>
          <a:p>
            <a:pPr lvl="1"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JCSP, EWITS, EIPC/EISPC</a:t>
            </a:r>
          </a:p>
          <a:p>
            <a:pPr lvl="1"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Modeling approaches</a:t>
            </a:r>
          </a:p>
          <a:p>
            <a:pPr lvl="1"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Observations</a:t>
            </a:r>
          </a:p>
          <a:p>
            <a:pPr lvl="1" eaLnBrk="1" hangingPunct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Potential Role in the Federal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Dictates Transmission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542" y="1320799"/>
            <a:ext cx="8374743" cy="496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18400" y="6415314"/>
            <a:ext cx="142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EWITS Report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EIPC/EISPC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32" y="1172936"/>
            <a:ext cx="8289698" cy="5336846"/>
          </a:xfrm>
        </p:spPr>
        <p:txBody>
          <a:bodyPr/>
          <a:lstStyle/>
          <a:p>
            <a:r>
              <a:rPr lang="en-US" sz="2400" dirty="0" smtClean="0"/>
              <a:t>Long Overdue</a:t>
            </a:r>
          </a:p>
          <a:p>
            <a:r>
              <a:rPr lang="en-US" sz="2400" dirty="0" smtClean="0"/>
              <a:t>Interregional transmission plan coordination; greater cooperation across planning authorities</a:t>
            </a:r>
          </a:p>
          <a:p>
            <a:r>
              <a:rPr lang="en-US" sz="2400" dirty="0" smtClean="0"/>
              <a:t>Review seams, loop flow issues, identify technical fixes</a:t>
            </a:r>
          </a:p>
          <a:p>
            <a:r>
              <a:rPr lang="en-US" sz="2400" dirty="0" smtClean="0"/>
              <a:t>Consider projects to help integrate greater quantities of intermittent resources</a:t>
            </a:r>
          </a:p>
          <a:p>
            <a:r>
              <a:rPr lang="en-US" sz="2400" dirty="0" smtClean="0"/>
              <a:t>Identify interregional projects to address intraregional reliability issues</a:t>
            </a:r>
          </a:p>
          <a:p>
            <a:r>
              <a:rPr lang="en-US" sz="2400" dirty="0" smtClean="0"/>
              <a:t>Help quantify cost of policy approaches</a:t>
            </a:r>
          </a:p>
          <a:p>
            <a:r>
              <a:rPr lang="en-US" sz="2400" dirty="0" smtClean="0"/>
              <a:t>Provide “scenario analysis” guidance for policy makers and stakeholders</a:t>
            </a:r>
          </a:p>
          <a:p>
            <a:pPr lvl="1"/>
            <a:r>
              <a:rPr lang="en-US" sz="2000" dirty="0" smtClean="0"/>
              <a:t>Value of EE, </a:t>
            </a:r>
            <a:r>
              <a:rPr lang="en-US" sz="2000" dirty="0" err="1" smtClean="0"/>
              <a:t>renewables</a:t>
            </a:r>
            <a:r>
              <a:rPr lang="en-US" sz="2000" dirty="0" smtClean="0"/>
              <a:t>, nuclear, CCS</a:t>
            </a:r>
          </a:p>
          <a:p>
            <a:pPr lvl="1"/>
            <a:r>
              <a:rPr lang="en-US" sz="2000" dirty="0" smtClean="0"/>
              <a:t>Info for development ventures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EIPC/EISPC:  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32" y="1172936"/>
            <a:ext cx="8289698" cy="5349157"/>
          </a:xfrm>
        </p:spPr>
        <p:txBody>
          <a:bodyPr/>
          <a:lstStyle/>
          <a:p>
            <a:r>
              <a:rPr lang="en-US" sz="2400" dirty="0" smtClean="0"/>
              <a:t>Emerging context:  Federal integrated resource planning, federal </a:t>
            </a:r>
            <a:r>
              <a:rPr lang="en-US" sz="2400" dirty="0" err="1" smtClean="0"/>
              <a:t>siting</a:t>
            </a:r>
            <a:r>
              <a:rPr lang="en-US" sz="2400" dirty="0" smtClean="0"/>
              <a:t>, mandated cost allocation to load</a:t>
            </a:r>
          </a:p>
          <a:p>
            <a:r>
              <a:rPr lang="en-US" sz="2400" dirty="0" smtClean="0"/>
              <a:t>Senate legislation:  Begins with an Interconnect-wide plan</a:t>
            </a:r>
          </a:p>
          <a:p>
            <a:r>
              <a:rPr lang="en-US" sz="2400" dirty="0" smtClean="0"/>
              <a:t>EIPC/EISPC meets the specs</a:t>
            </a:r>
          </a:p>
          <a:p>
            <a:r>
              <a:rPr lang="en-US" sz="2400" dirty="0" smtClean="0"/>
              <a:t>Could this “scenario analysis” exercise turn into a federally-endorsed plan?</a:t>
            </a:r>
          </a:p>
          <a:p>
            <a:r>
              <a:rPr lang="en-US" sz="2400" dirty="0" smtClean="0"/>
              <a:t>Need to get the analysis right</a:t>
            </a:r>
          </a:p>
          <a:p>
            <a:pPr lvl="1"/>
            <a:r>
              <a:rPr lang="en-US" sz="2000" dirty="0" smtClean="0"/>
              <a:t>Real base case, in same year as “scenarios”</a:t>
            </a:r>
          </a:p>
          <a:p>
            <a:pPr lvl="1"/>
            <a:r>
              <a:rPr lang="en-US" sz="2000" dirty="0" smtClean="0"/>
              <a:t>Clear identification of purpose (carbon?  </a:t>
            </a:r>
            <a:r>
              <a:rPr lang="en-US" sz="2000" dirty="0" err="1" smtClean="0"/>
              <a:t>renewables</a:t>
            </a:r>
            <a:r>
              <a:rPr lang="en-US" sz="2000" dirty="0" smtClean="0"/>
              <a:t>? reliability? economic transfer?)</a:t>
            </a:r>
          </a:p>
          <a:p>
            <a:pPr lvl="1"/>
            <a:r>
              <a:rPr lang="en-US" sz="2000" dirty="0" smtClean="0"/>
              <a:t>States must have primary role in guiding and interpreting analysis </a:t>
            </a:r>
          </a:p>
          <a:p>
            <a:pPr lvl="2"/>
            <a:r>
              <a:rPr lang="en-US" sz="1600" dirty="0" smtClean="0"/>
              <a:t>EIPC analysis must be closely coordinated with EISPC</a:t>
            </a:r>
          </a:p>
          <a:p>
            <a:pPr lvl="2"/>
            <a:r>
              <a:rPr lang="en-US" sz="1600" dirty="0" smtClean="0"/>
              <a:t>State share of EIPC stakeholder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12725"/>
            <a:ext cx="8380413" cy="684213"/>
          </a:xfrm>
        </p:spPr>
        <p:txBody>
          <a:bodyPr/>
          <a:lstStyle/>
          <a:p>
            <a:pPr eaLnBrk="1" hangingPunct="1"/>
            <a:r>
              <a:rPr lang="en-US" sz="3600" smtClean="0"/>
              <a:t>Wrap Up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922" y="1223052"/>
            <a:ext cx="7823876" cy="5053691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Blueprint represents a unique collaboration among the New England states; focused on competitive mechanisms to deliver </a:t>
            </a:r>
            <a:r>
              <a:rPr lang="en-US" sz="2400" dirty="0" err="1" smtClean="0"/>
              <a:t>renewables</a:t>
            </a:r>
            <a:r>
              <a:rPr lang="en-US" sz="2400" dirty="0" smtClean="0"/>
              <a:t>; progress continuing</a:t>
            </a:r>
          </a:p>
          <a:p>
            <a:pPr eaLnBrk="1" hangingPunct="1"/>
            <a:r>
              <a:rPr lang="en-US" sz="2400" dirty="0" smtClean="0"/>
              <a:t>Federal context:  similar goals in principle</a:t>
            </a:r>
          </a:p>
          <a:p>
            <a:pPr eaLnBrk="1" hangingPunct="1"/>
            <a:r>
              <a:rPr lang="en-US" sz="2400" dirty="0" smtClean="0"/>
              <a:t>New England experience with joint state-ISO Blueprint development is an excellent model for federal effort</a:t>
            </a:r>
          </a:p>
          <a:p>
            <a:pPr eaLnBrk="1" hangingPunct="1"/>
            <a:r>
              <a:rPr lang="en-US" sz="2400" dirty="0" smtClean="0"/>
              <a:t>EIPC can provide great value to the </a:t>
            </a:r>
            <a:r>
              <a:rPr lang="en-US" sz="2400" dirty="0" smtClean="0"/>
              <a:t>nation, provided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Goals </a:t>
            </a:r>
            <a:r>
              <a:rPr lang="en-US" sz="2000" dirty="0" smtClean="0"/>
              <a:t>are clear at the outset</a:t>
            </a:r>
          </a:p>
          <a:p>
            <a:pPr lvl="1" eaLnBrk="1" hangingPunct="1"/>
            <a:r>
              <a:rPr lang="en-US" sz="2000" dirty="0" smtClean="0"/>
              <a:t>Modeling is suited to the task, answers right questions</a:t>
            </a:r>
          </a:p>
          <a:p>
            <a:pPr lvl="1" eaLnBrk="1" hangingPunct="1"/>
            <a:r>
              <a:rPr lang="en-US" sz="2000" dirty="0" smtClean="0"/>
              <a:t>States provide guidance commensurate with public interest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6263" y="2603500"/>
            <a:ext cx="5256212" cy="1389063"/>
          </a:xfrm>
        </p:spPr>
        <p:txBody>
          <a:bodyPr/>
          <a:lstStyle/>
          <a:p>
            <a:pPr eaLnBrk="1" hangingPunct="1"/>
            <a:r>
              <a:rPr lang="en-GB" sz="2400" smtClean="0"/>
              <a:t>Paul J. Hibbard, Chairman</a:t>
            </a:r>
            <a:br>
              <a:rPr lang="en-GB" sz="2400" smtClean="0"/>
            </a:br>
            <a:r>
              <a:rPr lang="en-GB" sz="2400" smtClean="0"/>
              <a:t>MA Department of Public Utilities</a:t>
            </a:r>
            <a:br>
              <a:rPr lang="en-GB" sz="2400" smtClean="0"/>
            </a:br>
            <a:r>
              <a:rPr lang="en-GB" sz="2400" smtClean="0"/>
              <a:t>One South Station</a:t>
            </a:r>
            <a:br>
              <a:rPr lang="en-GB" sz="2400" smtClean="0"/>
            </a:br>
            <a:r>
              <a:rPr lang="en-GB" sz="2400" smtClean="0"/>
              <a:t>Boston, MA </a:t>
            </a:r>
            <a:br>
              <a:rPr lang="en-GB" sz="2400" smtClean="0"/>
            </a:b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www.mass.gov/dpu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invGray">
          <a:xfrm rot="10800000">
            <a:off x="0" y="0"/>
            <a:ext cx="29210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4" name="Picture 4" descr="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8" y="0"/>
            <a:ext cx="1287462" cy="1457325"/>
          </a:xfrm>
          <a:prstGeom prst="rect">
            <a:avLst/>
          </a:prstGeom>
          <a:solidFill>
            <a:srgbClr val="003366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invGray">
          <a:xfrm rot="10800000">
            <a:off x="2654300" y="0"/>
            <a:ext cx="3556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Blueprint’s Path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187450"/>
            <a:ext cx="8189912" cy="545147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lbertville" pitchFamily="34" charset="0"/>
              </a:rPr>
              <a:t>September 2008</a:t>
            </a:r>
          </a:p>
          <a:p>
            <a:pPr lvl="1"/>
            <a:r>
              <a:rPr lang="en-US" sz="2000" dirty="0" smtClean="0">
                <a:latin typeface="Albertville" pitchFamily="34" charset="0"/>
              </a:rPr>
              <a:t>NEGC Resolution</a:t>
            </a:r>
          </a:p>
          <a:p>
            <a:r>
              <a:rPr lang="en-US" sz="2400" dirty="0" smtClean="0">
                <a:latin typeface="Albertville" pitchFamily="34" charset="0"/>
              </a:rPr>
              <a:t>February 2009</a:t>
            </a:r>
          </a:p>
          <a:p>
            <a:pPr lvl="1"/>
            <a:r>
              <a:rPr lang="en-US" sz="2000" dirty="0" smtClean="0">
                <a:latin typeface="Albertville" pitchFamily="34" charset="0"/>
              </a:rPr>
              <a:t>Governors write to President Obama, Congressional leaders</a:t>
            </a:r>
          </a:p>
          <a:p>
            <a:r>
              <a:rPr lang="en-US" sz="2400" dirty="0" smtClean="0">
                <a:latin typeface="Albertville" pitchFamily="34" charset="0"/>
              </a:rPr>
              <a:t>March 2009</a:t>
            </a:r>
          </a:p>
          <a:p>
            <a:pPr lvl="1"/>
            <a:r>
              <a:rPr lang="en-US" sz="2000" dirty="0" smtClean="0">
                <a:latin typeface="Albertville" pitchFamily="34" charset="0"/>
              </a:rPr>
              <a:t>States </a:t>
            </a:r>
            <a:r>
              <a:rPr lang="en-US" sz="2000" dirty="0" smtClean="0">
                <a:latin typeface="Albertville" pitchFamily="34" charset="0"/>
              </a:rPr>
              <a:t>request ISO-NE perform technical analysis </a:t>
            </a:r>
          </a:p>
          <a:p>
            <a:r>
              <a:rPr lang="en-US" sz="2400" dirty="0" smtClean="0">
                <a:latin typeface="Albertville" pitchFamily="34" charset="0"/>
              </a:rPr>
              <a:t>July 2009</a:t>
            </a:r>
          </a:p>
          <a:p>
            <a:pPr lvl="1"/>
            <a:r>
              <a:rPr lang="en-US" sz="2000" dirty="0" smtClean="0">
                <a:latin typeface="Albertville" pitchFamily="34" charset="0"/>
              </a:rPr>
              <a:t>ISO-NE issues </a:t>
            </a:r>
            <a:r>
              <a:rPr lang="en-US" sz="2000" dirty="0" smtClean="0">
                <a:latin typeface="Albertville" pitchFamily="34" charset="0"/>
              </a:rPr>
              <a:t>draft </a:t>
            </a:r>
            <a:r>
              <a:rPr lang="en-US" sz="2000" dirty="0" smtClean="0">
                <a:latin typeface="Albertville" pitchFamily="34" charset="0"/>
              </a:rPr>
              <a:t>Renewable </a:t>
            </a:r>
            <a:r>
              <a:rPr lang="en-US" sz="2000" dirty="0" smtClean="0">
                <a:latin typeface="Albertville" pitchFamily="34" charset="0"/>
              </a:rPr>
              <a:t>Development </a:t>
            </a:r>
            <a:r>
              <a:rPr lang="en-US" sz="2000" dirty="0" smtClean="0">
                <a:latin typeface="Albertville" pitchFamily="34" charset="0"/>
              </a:rPr>
              <a:t>Scenario Analysis</a:t>
            </a:r>
          </a:p>
          <a:p>
            <a:r>
              <a:rPr lang="en-US" sz="2400" dirty="0" smtClean="0">
                <a:latin typeface="Albertville" pitchFamily="34" charset="0"/>
              </a:rPr>
              <a:t>September 2009</a:t>
            </a:r>
          </a:p>
          <a:p>
            <a:pPr lvl="1"/>
            <a:r>
              <a:rPr lang="en-US" sz="2000" dirty="0" smtClean="0">
                <a:latin typeface="Albertville" pitchFamily="34" charset="0"/>
              </a:rPr>
              <a:t>NEGC Adopts Blueprint </a:t>
            </a:r>
          </a:p>
          <a:p>
            <a:endParaRPr lang="en-US" sz="2400" dirty="0" smtClean="0">
              <a:latin typeface="Albertville" pitchFamily="34" charset="0"/>
            </a:endParaRPr>
          </a:p>
          <a:p>
            <a:endParaRPr lang="en-US" sz="3600" dirty="0" smtClean="0">
              <a:latin typeface="Albertville" pitchFamily="34" charset="0"/>
            </a:endParaRPr>
          </a:p>
          <a:p>
            <a:endParaRPr lang="en-US" sz="4400" dirty="0" smtClean="0">
              <a:latin typeface="Albertville" pitchFamily="34" charset="0"/>
            </a:endParaRPr>
          </a:p>
          <a:p>
            <a:endParaRPr lang="en-US" sz="4400" dirty="0" smtClean="0">
              <a:latin typeface="Albertville" pitchFamily="34" charset="0"/>
            </a:endParaRPr>
          </a:p>
          <a:p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Policy Choices Informed By Data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6588" y="1187450"/>
            <a:ext cx="7697787" cy="1895475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9600" dirty="0" smtClean="0">
                <a:solidFill>
                  <a:schemeClr val="accent2"/>
                </a:solidFill>
                <a:latin typeface="Albertville" pitchFamily="34" charset="0"/>
              </a:rPr>
              <a:t>States asked ISO-NE to study “significant sources of renewable energy available to New England, the most effective means to integrate them into our power grid, and the estimated costs” and then developed study assumptions</a:t>
            </a:r>
          </a:p>
          <a:p>
            <a:pPr marL="274320" lvl="1"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9600" dirty="0" smtClean="0">
                <a:solidFill>
                  <a:schemeClr val="accent2"/>
                </a:solidFill>
                <a:latin typeface="Albertville" pitchFamily="34" charset="0"/>
              </a:rPr>
              <a:t>ISO-NE conducted RDSA</a:t>
            </a:r>
          </a:p>
          <a:p>
            <a:pPr marL="1165860" lvl="4" indent="-342900">
              <a:spcBef>
                <a:spcPts val="0"/>
              </a:spcBef>
              <a:spcAft>
                <a:spcPts val="1200"/>
              </a:spcAft>
            </a:pPr>
            <a:r>
              <a:rPr lang="en-US" sz="8000" dirty="0" smtClean="0">
                <a:solidFill>
                  <a:schemeClr val="accent2"/>
                </a:solidFill>
                <a:latin typeface="Albertville" pitchFamily="34" charset="0"/>
              </a:rPr>
              <a:t>Looks out  20 years</a:t>
            </a:r>
          </a:p>
          <a:p>
            <a:pPr marL="1165860" lvl="4" indent="-342900">
              <a:spcBef>
                <a:spcPts val="0"/>
              </a:spcBef>
              <a:spcAft>
                <a:spcPts val="1200"/>
              </a:spcAft>
            </a:pPr>
            <a:r>
              <a:rPr lang="en-US" sz="8000" dirty="0" smtClean="0">
                <a:solidFill>
                  <a:schemeClr val="accent2"/>
                </a:solidFill>
                <a:latin typeface="Albertville" pitchFamily="34" charset="0"/>
              </a:rPr>
              <a:t>9 conceptual transmission scenarios </a:t>
            </a:r>
          </a:p>
          <a:p>
            <a:pPr marL="1165860" lvl="4" indent="-342900">
              <a:spcBef>
                <a:spcPts val="0"/>
              </a:spcBef>
              <a:spcAft>
                <a:spcPts val="1200"/>
              </a:spcAft>
            </a:pPr>
            <a:r>
              <a:rPr lang="en-US" sz="8000" dirty="0" smtClean="0">
                <a:solidFill>
                  <a:schemeClr val="accent2"/>
                </a:solidFill>
                <a:latin typeface="Albertville" pitchFamily="34" charset="0"/>
              </a:rPr>
              <a:t>Focus on wind resources </a:t>
            </a:r>
          </a:p>
          <a:p>
            <a:pPr marL="1440180" lvl="5" indent="-342900">
              <a:spcBef>
                <a:spcPts val="0"/>
              </a:spcBef>
              <a:spcAft>
                <a:spcPts val="1200"/>
              </a:spcAft>
            </a:pPr>
            <a:r>
              <a:rPr lang="en-US" sz="8000" dirty="0" smtClean="0">
                <a:solidFill>
                  <a:schemeClr val="accent2"/>
                </a:solidFill>
                <a:latin typeface="Albertville" pitchFamily="34" charset="0"/>
              </a:rPr>
              <a:t>Up to 12,000 MW of wind in New England</a:t>
            </a:r>
          </a:p>
          <a:p>
            <a:pPr marL="1440180" lvl="5" indent="-342900">
              <a:spcBef>
                <a:spcPts val="0"/>
              </a:spcBef>
              <a:spcAft>
                <a:spcPts val="1200"/>
              </a:spcAft>
            </a:pPr>
            <a:r>
              <a:rPr lang="en-US" sz="8000" dirty="0" smtClean="0">
                <a:solidFill>
                  <a:schemeClr val="accent2"/>
                </a:solidFill>
                <a:latin typeface="Albertville" pitchFamily="34" charset="0"/>
              </a:rPr>
              <a:t>7,500 MW onshore &amp; 4,500 MW offshore</a:t>
            </a:r>
          </a:p>
          <a:p>
            <a:pPr marL="1440180" lvl="5" indent="-342900">
              <a:spcBef>
                <a:spcPts val="0"/>
              </a:spcBef>
              <a:spcAft>
                <a:spcPts val="1200"/>
              </a:spcAft>
            </a:pPr>
            <a:r>
              <a:rPr lang="en-US" sz="8000" dirty="0" smtClean="0">
                <a:solidFill>
                  <a:schemeClr val="accent2"/>
                </a:solidFill>
                <a:latin typeface="Albertville" pitchFamily="34" charset="0"/>
              </a:rPr>
              <a:t>Incremental cases from 2,000 to 8,000 MW</a:t>
            </a:r>
          </a:p>
          <a:p>
            <a:pPr marL="1165860" lvl="4" indent="-342900">
              <a:spcBef>
                <a:spcPts val="0"/>
              </a:spcBef>
              <a:spcAft>
                <a:spcPts val="1200"/>
              </a:spcAft>
            </a:pPr>
            <a:endParaRPr lang="en-US" sz="8000" dirty="0" smtClean="0">
              <a:solidFill>
                <a:schemeClr val="accent2"/>
              </a:solidFill>
              <a:latin typeface="Albertville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7" name="Picture 6" descr="MPj04224580000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4457700"/>
            <a:ext cx="185639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6588" y="1263650"/>
            <a:ext cx="8189912" cy="1895475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sz="2400" dirty="0" smtClean="0">
              <a:solidFill>
                <a:schemeClr val="accent2"/>
              </a:solidFill>
              <a:latin typeface="Albertville" pitchFamily="34" charset="0"/>
            </a:endParaRPr>
          </a:p>
          <a:p>
            <a:endParaRPr lang="en-US" dirty="0" smtClean="0">
              <a:solidFill>
                <a:schemeClr val="accent2"/>
              </a:solidFill>
              <a:latin typeface="Albertville" pitchFamily="34" charset="0"/>
            </a:endParaRPr>
          </a:p>
          <a:p>
            <a:endParaRPr lang="en-US" dirty="0" smtClean="0">
              <a:solidFill>
                <a:schemeClr val="accent2"/>
              </a:solidFill>
              <a:latin typeface="Albertville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0132" y="1245507"/>
            <a:ext cx="7955868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solidFill>
                  <a:srgbClr val="000066"/>
                </a:solidFill>
                <a:latin typeface="+mn-lt"/>
              </a:rPr>
              <a:t>The New England region has a vast quantity of untapped renewable resources	 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solidFill>
                  <a:srgbClr val="000066"/>
                </a:solidFill>
                <a:latin typeface="+mn-lt"/>
              </a:rPr>
              <a:t>More </a:t>
            </a:r>
            <a:r>
              <a:rPr lang="en-US" sz="2800" b="0" kern="0" dirty="0" smtClean="0">
                <a:solidFill>
                  <a:srgbClr val="000066"/>
                </a:solidFill>
                <a:latin typeface="+mn-lt"/>
              </a:rPr>
              <a:t>than 10,000 MW (nameplate) on &amp; off-shore wind power potential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solidFill>
                  <a:srgbClr val="000066"/>
                </a:solidFill>
                <a:latin typeface="+mn-lt"/>
              </a:rPr>
              <a:t>If developed at conservative levels, there are ample renewable resources to enable New England to meet renewable energy goals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 kern="0" dirty="0" smtClean="0">
                <a:solidFill>
                  <a:srgbClr val="000066"/>
                </a:solidFill>
                <a:latin typeface="+mn-lt"/>
              </a:rPr>
              <a:t>More aggressive development could enable New England to export renewable power to neighboring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236083"/>
            <a:ext cx="8380413" cy="827087"/>
          </a:xfrm>
        </p:spPr>
        <p:txBody>
          <a:bodyPr/>
          <a:lstStyle/>
          <a:p>
            <a:r>
              <a:rPr lang="en-US" sz="3200" b="1" dirty="0" smtClean="0"/>
              <a:t>New England Governors’ and </a:t>
            </a:r>
            <a:br>
              <a:rPr lang="en-US" sz="3200" b="1" dirty="0" smtClean="0"/>
            </a:br>
            <a:r>
              <a:rPr lang="en-US" sz="3200" b="1" dirty="0" smtClean="0"/>
              <a:t>NEG/ECP Resolutions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35" y="1344446"/>
            <a:ext cx="8011879" cy="126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06" y="2979048"/>
            <a:ext cx="8504238" cy="247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to Energy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187449"/>
            <a:ext cx="8013926" cy="5262979"/>
          </a:xfrm>
        </p:spPr>
        <p:txBody>
          <a:bodyPr/>
          <a:lstStyle/>
          <a:p>
            <a:r>
              <a:rPr lang="en-US" dirty="0" smtClean="0"/>
              <a:t>Consider available renewable resources identified in the Blueprint</a:t>
            </a:r>
          </a:p>
          <a:p>
            <a:pPr lvl="2"/>
            <a:r>
              <a:rPr lang="en-US" dirty="0" smtClean="0"/>
              <a:t>New England onshore</a:t>
            </a:r>
          </a:p>
          <a:p>
            <a:pPr lvl="2"/>
            <a:r>
              <a:rPr lang="en-US" dirty="0" smtClean="0"/>
              <a:t>New England offshore</a:t>
            </a:r>
          </a:p>
          <a:p>
            <a:pPr lvl="2"/>
            <a:r>
              <a:rPr lang="en-US" dirty="0" smtClean="0"/>
              <a:t>Canada</a:t>
            </a:r>
          </a:p>
          <a:p>
            <a:r>
              <a:rPr lang="en-US" dirty="0" smtClean="0"/>
              <a:t>Investigate mechanisms for competitive procurement  and development</a:t>
            </a:r>
          </a:p>
          <a:p>
            <a:pPr lvl="2"/>
            <a:r>
              <a:rPr lang="en-US" dirty="0" smtClean="0"/>
              <a:t>Coordinated or joint solicitations</a:t>
            </a:r>
          </a:p>
          <a:p>
            <a:pPr lvl="2"/>
            <a:r>
              <a:rPr lang="en-US" dirty="0" smtClean="0"/>
              <a:t>Coordinated/collaborative </a:t>
            </a:r>
            <a:r>
              <a:rPr lang="en-US" dirty="0" err="1" smtClean="0"/>
              <a:t>siting</a:t>
            </a:r>
            <a:endParaRPr lang="en-US" dirty="0" smtClean="0"/>
          </a:p>
          <a:p>
            <a:pPr lvl="2"/>
            <a:r>
              <a:rPr lang="en-US" dirty="0" smtClean="0"/>
              <a:t>Workable contract and pricing structures</a:t>
            </a:r>
          </a:p>
          <a:p>
            <a:pPr lvl="2"/>
            <a:r>
              <a:rPr lang="en-US" dirty="0" smtClean="0"/>
              <a:t>Regulatory approval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Status,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187449"/>
            <a:ext cx="8013926" cy="5459956"/>
          </a:xfrm>
        </p:spPr>
        <p:txBody>
          <a:bodyPr/>
          <a:lstStyle/>
          <a:p>
            <a:r>
              <a:rPr lang="en-US" dirty="0" smtClean="0"/>
              <a:t>Initial policy review</a:t>
            </a:r>
          </a:p>
          <a:p>
            <a:pPr lvl="2"/>
            <a:r>
              <a:rPr lang="en-US" dirty="0" smtClean="0"/>
              <a:t>Vast resources</a:t>
            </a:r>
          </a:p>
          <a:p>
            <a:pPr lvl="2"/>
            <a:r>
              <a:rPr lang="en-US" dirty="0" err="1" smtClean="0"/>
              <a:t>Siting</a:t>
            </a:r>
            <a:r>
              <a:rPr lang="en-US" dirty="0" smtClean="0"/>
              <a:t> processes similar; coordination feasible</a:t>
            </a:r>
          </a:p>
          <a:p>
            <a:pPr lvl="2"/>
            <a:r>
              <a:rPr lang="en-US" dirty="0" smtClean="0"/>
              <a:t>Contract approval mechanisms in place</a:t>
            </a:r>
          </a:p>
          <a:p>
            <a:pPr lvl="2"/>
            <a:r>
              <a:rPr lang="en-US" dirty="0" smtClean="0"/>
              <a:t>Common theme: competitive procurement, lowest possible cost</a:t>
            </a:r>
          </a:p>
          <a:p>
            <a:r>
              <a:rPr lang="en-US" dirty="0" smtClean="0"/>
              <a:t>Current efforts</a:t>
            </a:r>
          </a:p>
          <a:p>
            <a:pPr lvl="2"/>
            <a:r>
              <a:rPr lang="en-US" dirty="0" err="1" smtClean="0"/>
              <a:t>Workplan</a:t>
            </a:r>
            <a:r>
              <a:rPr lang="en-US" dirty="0" smtClean="0"/>
              <a:t> – report to Governors by summer</a:t>
            </a:r>
          </a:p>
          <a:p>
            <a:pPr lvl="2"/>
            <a:r>
              <a:rPr lang="en-US" dirty="0" smtClean="0"/>
              <a:t>Drafting RFP, considering procurement levels</a:t>
            </a:r>
          </a:p>
          <a:p>
            <a:pPr lvl="2"/>
            <a:r>
              <a:rPr lang="en-US" dirty="0" smtClean="0"/>
              <a:t>Developing price structure alternatives, model terms and conditions</a:t>
            </a:r>
          </a:p>
          <a:p>
            <a:pPr lvl="2"/>
            <a:r>
              <a:rPr lang="en-US" dirty="0" smtClean="0"/>
              <a:t>Deeper review:  contract approval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274533"/>
            <a:ext cx="8202612" cy="4918269"/>
          </a:xfrm>
        </p:spPr>
        <p:txBody>
          <a:bodyPr/>
          <a:lstStyle/>
          <a:p>
            <a:r>
              <a:rPr lang="en-US" dirty="0" smtClean="0"/>
              <a:t>Region has a long history of working cooperatively to address energy and environmental </a:t>
            </a:r>
            <a:r>
              <a:rPr lang="en-US" dirty="0" smtClean="0"/>
              <a:t>policy issues</a:t>
            </a:r>
            <a:endParaRPr lang="en-US" dirty="0" smtClean="0"/>
          </a:p>
          <a:p>
            <a:r>
              <a:rPr lang="en-US" dirty="0" smtClean="0"/>
              <a:t>Recognize untapped renewable potential</a:t>
            </a:r>
          </a:p>
          <a:p>
            <a:r>
              <a:rPr lang="en-US" dirty="0" smtClean="0"/>
              <a:t>Interested in “out-of-box” thinking on supporting renewable development</a:t>
            </a:r>
          </a:p>
          <a:p>
            <a:r>
              <a:rPr lang="en-US" dirty="0" smtClean="0"/>
              <a:t>…without compromising commitment to markets, competition</a:t>
            </a:r>
          </a:p>
          <a:p>
            <a:r>
              <a:rPr lang="en-US" dirty="0" smtClean="0"/>
              <a:t>Successful progress, promising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800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800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800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800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22517</TotalTime>
  <Words>1094</Words>
  <Application>Microsoft Office PowerPoint</Application>
  <PresentationFormat>Letter Paper (8.5x11 in)</PresentationFormat>
  <Paragraphs>167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1_Custom Design</vt:lpstr>
      <vt:lpstr>Transmission for Renewables- The New England Blueprint and Interconnection-Wide Planning</vt:lpstr>
      <vt:lpstr>Overview</vt:lpstr>
      <vt:lpstr>The Blueprint’s Path </vt:lpstr>
      <vt:lpstr>Policy Choices Informed By Data </vt:lpstr>
      <vt:lpstr>Conclusions</vt:lpstr>
      <vt:lpstr>New England Governors’ and  NEG/ECP Resolutions</vt:lpstr>
      <vt:lpstr>Charge to Energy Officials</vt:lpstr>
      <vt:lpstr>Status, Timeline</vt:lpstr>
      <vt:lpstr>Bottom Line</vt:lpstr>
      <vt:lpstr>The Federal Context</vt:lpstr>
      <vt:lpstr>EWITS</vt:lpstr>
      <vt:lpstr>EWITS: NESCOE Comments</vt:lpstr>
      <vt:lpstr>EWITS</vt:lpstr>
      <vt:lpstr>EWITS - Conclusions</vt:lpstr>
      <vt:lpstr>EWITS - Conclusions</vt:lpstr>
      <vt:lpstr>JCSP/EWITS:  Price Separation…</vt:lpstr>
      <vt:lpstr>JCSP/EWITS: …Drives Power Flow Outcomes</vt:lpstr>
      <vt:lpstr>JCSP: Resulting Shift in Generation</vt:lpstr>
      <vt:lpstr>EWITS: Same Result…</vt:lpstr>
      <vt:lpstr>Dictates Transmission</vt:lpstr>
      <vt:lpstr>EIPC/EISPC</vt:lpstr>
      <vt:lpstr>EIPC/EISPC:  Caution</vt:lpstr>
      <vt:lpstr>Wrap Up</vt:lpstr>
      <vt:lpstr>Paul J. Hibbard, Chairman MA Department of Public Utilities One South Station Boston, MA   www.mass.gov/dpu</vt:lpstr>
    </vt:vector>
  </TitlesOfParts>
  <Company>Analysis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Consumers and Politicians Claim They Want Cheap, Reliable and Clean Energy – Do They Have the Will to Make That Happen?</dc:title>
  <dc:creator>Paul Hibbard</dc:creator>
  <cp:lastModifiedBy>Paul.Hibbard</cp:lastModifiedBy>
  <cp:revision>495</cp:revision>
  <cp:lastPrinted>2001-05-30T16:19:55Z</cp:lastPrinted>
  <dcterms:created xsi:type="dcterms:W3CDTF">2004-05-07T14:26:35Z</dcterms:created>
  <dcterms:modified xsi:type="dcterms:W3CDTF">2010-03-18T19:52:57Z</dcterms:modified>
</cp:coreProperties>
</file>