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3" r:id="rId1"/>
  </p:sldMasterIdLst>
  <p:notesMasterIdLst>
    <p:notesMasterId r:id="rId21"/>
  </p:notesMasterIdLst>
  <p:handoutMasterIdLst>
    <p:handoutMasterId r:id="rId22"/>
  </p:handoutMasterIdLst>
  <p:sldIdLst>
    <p:sldId id="784" r:id="rId2"/>
    <p:sldId id="835" r:id="rId3"/>
    <p:sldId id="789" r:id="rId4"/>
    <p:sldId id="839" r:id="rId5"/>
    <p:sldId id="833" r:id="rId6"/>
    <p:sldId id="842" r:id="rId7"/>
    <p:sldId id="843" r:id="rId8"/>
    <p:sldId id="813" r:id="rId9"/>
    <p:sldId id="814" r:id="rId10"/>
    <p:sldId id="834" r:id="rId11"/>
    <p:sldId id="828" r:id="rId12"/>
    <p:sldId id="830" r:id="rId13"/>
    <p:sldId id="841" r:id="rId14"/>
    <p:sldId id="837" r:id="rId15"/>
    <p:sldId id="825" r:id="rId16"/>
    <p:sldId id="823" r:id="rId17"/>
    <p:sldId id="824" r:id="rId18"/>
    <p:sldId id="836" r:id="rId19"/>
    <p:sldId id="838" r:id="rId20"/>
  </p:sldIdLst>
  <p:sldSz cx="9144000" cy="6858000" type="screen4x3"/>
  <p:notesSz cx="7010400" cy="9296400"/>
  <p:defaultTextStyle>
    <a:defPPr>
      <a:defRPr lang="en-US"/>
    </a:defPPr>
    <a:lvl1pPr algn="l" rtl="0" fontAlgn="base">
      <a:spcBef>
        <a:spcPct val="0"/>
      </a:spcBef>
      <a:spcAft>
        <a:spcPct val="0"/>
      </a:spcAft>
      <a:defRPr sz="4000" b="1" kern="1200">
        <a:solidFill>
          <a:schemeClr val="accent2"/>
        </a:solidFill>
        <a:latin typeface="Arial" charset="0"/>
        <a:ea typeface="+mn-ea"/>
        <a:cs typeface="+mn-cs"/>
      </a:defRPr>
    </a:lvl1pPr>
    <a:lvl2pPr marL="457200" algn="l" rtl="0" fontAlgn="base">
      <a:spcBef>
        <a:spcPct val="0"/>
      </a:spcBef>
      <a:spcAft>
        <a:spcPct val="0"/>
      </a:spcAft>
      <a:defRPr sz="4000" b="1" kern="1200">
        <a:solidFill>
          <a:schemeClr val="accent2"/>
        </a:solidFill>
        <a:latin typeface="Arial" charset="0"/>
        <a:ea typeface="+mn-ea"/>
        <a:cs typeface="+mn-cs"/>
      </a:defRPr>
    </a:lvl2pPr>
    <a:lvl3pPr marL="914400" algn="l" rtl="0" fontAlgn="base">
      <a:spcBef>
        <a:spcPct val="0"/>
      </a:spcBef>
      <a:spcAft>
        <a:spcPct val="0"/>
      </a:spcAft>
      <a:defRPr sz="4000" b="1" kern="1200">
        <a:solidFill>
          <a:schemeClr val="accent2"/>
        </a:solidFill>
        <a:latin typeface="Arial" charset="0"/>
        <a:ea typeface="+mn-ea"/>
        <a:cs typeface="+mn-cs"/>
      </a:defRPr>
    </a:lvl3pPr>
    <a:lvl4pPr marL="1371600" algn="l" rtl="0" fontAlgn="base">
      <a:spcBef>
        <a:spcPct val="0"/>
      </a:spcBef>
      <a:spcAft>
        <a:spcPct val="0"/>
      </a:spcAft>
      <a:defRPr sz="4000" b="1" kern="1200">
        <a:solidFill>
          <a:schemeClr val="accent2"/>
        </a:solidFill>
        <a:latin typeface="Arial" charset="0"/>
        <a:ea typeface="+mn-ea"/>
        <a:cs typeface="+mn-cs"/>
      </a:defRPr>
    </a:lvl4pPr>
    <a:lvl5pPr marL="1828800" algn="l" rtl="0" fontAlgn="base">
      <a:spcBef>
        <a:spcPct val="0"/>
      </a:spcBef>
      <a:spcAft>
        <a:spcPct val="0"/>
      </a:spcAft>
      <a:defRPr sz="4000" b="1" kern="1200">
        <a:solidFill>
          <a:schemeClr val="accent2"/>
        </a:solidFill>
        <a:latin typeface="Arial" charset="0"/>
        <a:ea typeface="+mn-ea"/>
        <a:cs typeface="+mn-cs"/>
      </a:defRPr>
    </a:lvl5pPr>
    <a:lvl6pPr marL="2286000" algn="l" defTabSz="914400" rtl="0" eaLnBrk="1" latinLnBrk="0" hangingPunct="1">
      <a:defRPr sz="4000" b="1" kern="1200">
        <a:solidFill>
          <a:schemeClr val="accent2"/>
        </a:solidFill>
        <a:latin typeface="Arial" charset="0"/>
        <a:ea typeface="+mn-ea"/>
        <a:cs typeface="+mn-cs"/>
      </a:defRPr>
    </a:lvl6pPr>
    <a:lvl7pPr marL="2743200" algn="l" defTabSz="914400" rtl="0" eaLnBrk="1" latinLnBrk="0" hangingPunct="1">
      <a:defRPr sz="4000" b="1" kern="1200">
        <a:solidFill>
          <a:schemeClr val="accent2"/>
        </a:solidFill>
        <a:latin typeface="Arial" charset="0"/>
        <a:ea typeface="+mn-ea"/>
        <a:cs typeface="+mn-cs"/>
      </a:defRPr>
    </a:lvl7pPr>
    <a:lvl8pPr marL="3200400" algn="l" defTabSz="914400" rtl="0" eaLnBrk="1" latinLnBrk="0" hangingPunct="1">
      <a:defRPr sz="4000" b="1" kern="1200">
        <a:solidFill>
          <a:schemeClr val="accent2"/>
        </a:solidFill>
        <a:latin typeface="Arial" charset="0"/>
        <a:ea typeface="+mn-ea"/>
        <a:cs typeface="+mn-cs"/>
      </a:defRPr>
    </a:lvl8pPr>
    <a:lvl9pPr marL="3657600" algn="l" defTabSz="914400" rtl="0" eaLnBrk="1" latinLnBrk="0" hangingPunct="1">
      <a:defRPr sz="4000" b="1" kern="1200">
        <a:solidFill>
          <a:schemeClr val="accent2"/>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tsuser"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EAEAEA"/>
    <a:srgbClr val="B2B2B2"/>
    <a:srgbClr val="FF0000"/>
    <a:srgbClr val="FF0066"/>
    <a:srgbClr val="3333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111" autoAdjust="0"/>
    <p:restoredTop sz="90920" autoAdjust="0"/>
  </p:normalViewPr>
  <p:slideViewPr>
    <p:cSldViewPr>
      <p:cViewPr>
        <p:scale>
          <a:sx n="100" d="100"/>
          <a:sy n="100" d="100"/>
        </p:scale>
        <p:origin x="-270" y="18"/>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70" d="100"/>
        <a:sy n="70" d="100"/>
      </p:scale>
      <p:origin x="0" y="0"/>
    </p:cViewPr>
  </p:sorterViewPr>
  <p:notesViewPr>
    <p:cSldViewPr>
      <p:cViewPr varScale="1">
        <p:scale>
          <a:sx n="78" d="100"/>
          <a:sy n="78" d="100"/>
        </p:scale>
        <p:origin x="-1980"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F7B394-3F35-4822-9D76-BAF57126DA50}" type="doc">
      <dgm:prSet loTypeId="urn:microsoft.com/office/officeart/2005/8/layout/arrow2" loCatId="process" qsTypeId="urn:microsoft.com/office/officeart/2005/8/quickstyle/simple1#9" qsCatId="simple" csTypeId="urn:microsoft.com/office/officeart/2005/8/colors/colorful1" csCatId="colorful" phldr="1"/>
      <dgm:spPr/>
    </dgm:pt>
    <dgm:pt modelId="{F0D94C26-CC3E-457D-A0DA-7FFD99F8F849}">
      <dgm:prSet phldrT="[Text]"/>
      <dgm:spPr/>
      <dgm:t>
        <a:bodyPr/>
        <a:lstStyle/>
        <a:p>
          <a:r>
            <a:rPr lang="en-US" dirty="0" smtClean="0">
              <a:solidFill>
                <a:schemeClr val="tx1"/>
              </a:solidFill>
            </a:rPr>
            <a:t>2010</a:t>
          </a:r>
          <a:endParaRPr lang="en-US" dirty="0">
            <a:solidFill>
              <a:schemeClr val="tx1"/>
            </a:solidFill>
          </a:endParaRPr>
        </a:p>
      </dgm:t>
    </dgm:pt>
    <dgm:pt modelId="{EFE94E90-A944-43EA-9CA7-797789DE23CE}" type="parTrans" cxnId="{96B1624B-A385-4B70-9F98-C4897E30E5DF}">
      <dgm:prSet/>
      <dgm:spPr/>
      <dgm:t>
        <a:bodyPr/>
        <a:lstStyle/>
        <a:p>
          <a:endParaRPr lang="en-US">
            <a:solidFill>
              <a:srgbClr val="7030A0"/>
            </a:solidFill>
          </a:endParaRPr>
        </a:p>
      </dgm:t>
    </dgm:pt>
    <dgm:pt modelId="{E48AD233-9A80-4581-A50A-5A89CF85FA0C}" type="sibTrans" cxnId="{96B1624B-A385-4B70-9F98-C4897E30E5DF}">
      <dgm:prSet/>
      <dgm:spPr/>
      <dgm:t>
        <a:bodyPr/>
        <a:lstStyle/>
        <a:p>
          <a:endParaRPr lang="en-US">
            <a:solidFill>
              <a:srgbClr val="7030A0"/>
            </a:solidFill>
          </a:endParaRPr>
        </a:p>
      </dgm:t>
    </dgm:pt>
    <dgm:pt modelId="{0D90396A-6117-46AF-A0BA-5193DFFBE408}">
      <dgm:prSet phldrT="[Text]"/>
      <dgm:spPr/>
      <dgm:t>
        <a:bodyPr/>
        <a:lstStyle/>
        <a:p>
          <a:r>
            <a:rPr lang="en-US" dirty="0" smtClean="0">
              <a:solidFill>
                <a:schemeClr val="tx1"/>
              </a:solidFill>
            </a:rPr>
            <a:t>2012</a:t>
          </a:r>
          <a:endParaRPr lang="en-US" dirty="0">
            <a:solidFill>
              <a:schemeClr val="tx1"/>
            </a:solidFill>
          </a:endParaRPr>
        </a:p>
      </dgm:t>
    </dgm:pt>
    <dgm:pt modelId="{4D0045DD-CD6F-4383-8D48-E3C9F6C25683}" type="parTrans" cxnId="{D7AEA2E7-34DA-4282-8501-01BCC9E6F6C7}">
      <dgm:prSet/>
      <dgm:spPr/>
      <dgm:t>
        <a:bodyPr/>
        <a:lstStyle/>
        <a:p>
          <a:endParaRPr lang="en-US">
            <a:solidFill>
              <a:srgbClr val="7030A0"/>
            </a:solidFill>
          </a:endParaRPr>
        </a:p>
      </dgm:t>
    </dgm:pt>
    <dgm:pt modelId="{0E5D001C-F53F-4712-AB08-3402351DF9C0}" type="sibTrans" cxnId="{D7AEA2E7-34DA-4282-8501-01BCC9E6F6C7}">
      <dgm:prSet/>
      <dgm:spPr/>
      <dgm:t>
        <a:bodyPr/>
        <a:lstStyle/>
        <a:p>
          <a:endParaRPr lang="en-US">
            <a:solidFill>
              <a:srgbClr val="7030A0"/>
            </a:solidFill>
          </a:endParaRPr>
        </a:p>
      </dgm:t>
    </dgm:pt>
    <dgm:pt modelId="{D3808678-28AB-4A9A-83BA-EAEF44B9DC71}">
      <dgm:prSet phldrT="[Text]"/>
      <dgm:spPr/>
      <dgm:t>
        <a:bodyPr/>
        <a:lstStyle/>
        <a:p>
          <a:r>
            <a:rPr lang="en-US" dirty="0" smtClean="0">
              <a:solidFill>
                <a:schemeClr val="tx1"/>
              </a:solidFill>
            </a:rPr>
            <a:t>2013</a:t>
          </a:r>
          <a:endParaRPr lang="en-US" dirty="0">
            <a:solidFill>
              <a:schemeClr val="tx1"/>
            </a:solidFill>
          </a:endParaRPr>
        </a:p>
      </dgm:t>
    </dgm:pt>
    <dgm:pt modelId="{620C8B66-658B-48E1-89A8-D8268297E153}" type="parTrans" cxnId="{E85A058E-7871-42AD-ADC0-C987F0A4CEFD}">
      <dgm:prSet/>
      <dgm:spPr/>
      <dgm:t>
        <a:bodyPr/>
        <a:lstStyle/>
        <a:p>
          <a:endParaRPr lang="en-US">
            <a:solidFill>
              <a:srgbClr val="7030A0"/>
            </a:solidFill>
          </a:endParaRPr>
        </a:p>
      </dgm:t>
    </dgm:pt>
    <dgm:pt modelId="{0CEAB65E-2449-4E5E-8C0E-06DCC15109C8}" type="sibTrans" cxnId="{E85A058E-7871-42AD-ADC0-C987F0A4CEFD}">
      <dgm:prSet/>
      <dgm:spPr/>
      <dgm:t>
        <a:bodyPr/>
        <a:lstStyle/>
        <a:p>
          <a:endParaRPr lang="en-US">
            <a:solidFill>
              <a:srgbClr val="7030A0"/>
            </a:solidFill>
          </a:endParaRPr>
        </a:p>
      </dgm:t>
    </dgm:pt>
    <dgm:pt modelId="{5D3B85B1-7767-4090-81DC-B0C1430482B5}">
      <dgm:prSet phldrT="[Text]"/>
      <dgm:spPr/>
      <dgm:t>
        <a:bodyPr/>
        <a:lstStyle/>
        <a:p>
          <a:r>
            <a:rPr lang="en-US" dirty="0" smtClean="0">
              <a:solidFill>
                <a:schemeClr val="tx1"/>
              </a:solidFill>
            </a:rPr>
            <a:t>2014</a:t>
          </a:r>
          <a:endParaRPr lang="en-US" dirty="0">
            <a:solidFill>
              <a:schemeClr val="tx1"/>
            </a:solidFill>
          </a:endParaRPr>
        </a:p>
      </dgm:t>
    </dgm:pt>
    <dgm:pt modelId="{E64C9C11-76F4-4CFC-993C-97B7C5D18B2E}" type="parTrans" cxnId="{F9E5405E-43E6-4BEA-8789-5504F3BFC044}">
      <dgm:prSet/>
      <dgm:spPr/>
      <dgm:t>
        <a:bodyPr/>
        <a:lstStyle/>
        <a:p>
          <a:endParaRPr lang="en-US">
            <a:solidFill>
              <a:srgbClr val="7030A0"/>
            </a:solidFill>
          </a:endParaRPr>
        </a:p>
      </dgm:t>
    </dgm:pt>
    <dgm:pt modelId="{7A1276E8-0AA7-47EF-B5B8-D15A31C1D618}" type="sibTrans" cxnId="{F9E5405E-43E6-4BEA-8789-5504F3BFC044}">
      <dgm:prSet/>
      <dgm:spPr/>
      <dgm:t>
        <a:bodyPr/>
        <a:lstStyle/>
        <a:p>
          <a:endParaRPr lang="en-US">
            <a:solidFill>
              <a:srgbClr val="7030A0"/>
            </a:solidFill>
          </a:endParaRPr>
        </a:p>
      </dgm:t>
    </dgm:pt>
    <dgm:pt modelId="{74E86903-D527-45FC-8398-55FC4A1134B1}">
      <dgm:prSet phldrT="[Text]"/>
      <dgm:spPr/>
      <dgm:t>
        <a:bodyPr/>
        <a:lstStyle/>
        <a:p>
          <a:r>
            <a:rPr lang="en-US" dirty="0" smtClean="0">
              <a:solidFill>
                <a:schemeClr val="tx1"/>
              </a:solidFill>
            </a:rPr>
            <a:t>2011</a:t>
          </a:r>
          <a:endParaRPr lang="en-US" dirty="0">
            <a:solidFill>
              <a:schemeClr val="tx1"/>
            </a:solidFill>
          </a:endParaRPr>
        </a:p>
      </dgm:t>
    </dgm:pt>
    <dgm:pt modelId="{5F384BF0-7B97-46D7-9FC6-E1C87AD8F2ED}" type="parTrans" cxnId="{859BEDE2-1B3C-4918-87DC-033763D33750}">
      <dgm:prSet/>
      <dgm:spPr/>
      <dgm:t>
        <a:bodyPr/>
        <a:lstStyle/>
        <a:p>
          <a:endParaRPr lang="en-US">
            <a:solidFill>
              <a:srgbClr val="7030A0"/>
            </a:solidFill>
          </a:endParaRPr>
        </a:p>
      </dgm:t>
    </dgm:pt>
    <dgm:pt modelId="{54F62403-56C9-4D58-ACD9-6044C0442B0A}" type="sibTrans" cxnId="{859BEDE2-1B3C-4918-87DC-033763D33750}">
      <dgm:prSet/>
      <dgm:spPr/>
      <dgm:t>
        <a:bodyPr/>
        <a:lstStyle/>
        <a:p>
          <a:endParaRPr lang="en-US">
            <a:solidFill>
              <a:srgbClr val="7030A0"/>
            </a:solidFill>
          </a:endParaRPr>
        </a:p>
      </dgm:t>
    </dgm:pt>
    <dgm:pt modelId="{5389EB41-3834-4B28-99C8-1FA437143F44}" type="pres">
      <dgm:prSet presAssocID="{A0F7B394-3F35-4822-9D76-BAF57126DA50}" presName="arrowDiagram" presStyleCnt="0">
        <dgm:presLayoutVars>
          <dgm:chMax val="5"/>
          <dgm:dir/>
          <dgm:resizeHandles val="exact"/>
        </dgm:presLayoutVars>
      </dgm:prSet>
      <dgm:spPr/>
    </dgm:pt>
    <dgm:pt modelId="{F0214A21-DA79-4451-A1AE-36AF66173B14}" type="pres">
      <dgm:prSet presAssocID="{A0F7B394-3F35-4822-9D76-BAF57126DA50}" presName="arrow" presStyleLbl="bgShp" presStyleIdx="0" presStyleCnt="1" custLinFactNeighborX="11028"/>
      <dgm:spPr/>
    </dgm:pt>
    <dgm:pt modelId="{9AC5D2BB-5F7D-49E5-8EF0-ED60C6CFE9BE}" type="pres">
      <dgm:prSet presAssocID="{A0F7B394-3F35-4822-9D76-BAF57126DA50}" presName="arrowDiagram5" presStyleCnt="0"/>
      <dgm:spPr/>
    </dgm:pt>
    <dgm:pt modelId="{4E51AA5E-CD83-4843-BCA4-D9D54B958EFC}" type="pres">
      <dgm:prSet presAssocID="{F0D94C26-CC3E-457D-A0DA-7FFD99F8F849}" presName="bullet5a" presStyleLbl="node1" presStyleIdx="0" presStyleCnt="5" custLinFactX="200000" custLinFactNeighborX="291699"/>
      <dgm:spPr/>
    </dgm:pt>
    <dgm:pt modelId="{5B6E70F2-45F4-4317-BB98-FCF8BA8FDD77}" type="pres">
      <dgm:prSet presAssocID="{F0D94C26-CC3E-457D-A0DA-7FFD99F8F849}" presName="textBox5a" presStyleLbl="revTx" presStyleIdx="0" presStyleCnt="5" custLinFactNeighborX="86333">
        <dgm:presLayoutVars>
          <dgm:bulletEnabled val="1"/>
        </dgm:presLayoutVars>
      </dgm:prSet>
      <dgm:spPr/>
      <dgm:t>
        <a:bodyPr/>
        <a:lstStyle/>
        <a:p>
          <a:endParaRPr lang="en-US"/>
        </a:p>
      </dgm:t>
    </dgm:pt>
    <dgm:pt modelId="{CF80FDE5-9F62-4E22-A6D1-D02D5A8F3F44}" type="pres">
      <dgm:prSet presAssocID="{74E86903-D527-45FC-8398-55FC4A1134B1}" presName="bullet5b" presStyleLbl="node1" presStyleIdx="1" presStyleCnt="5" custLinFactX="114161" custLinFactNeighborX="200000"/>
      <dgm:spPr/>
    </dgm:pt>
    <dgm:pt modelId="{51A1ADCF-B400-43FF-989A-336F561AE354}" type="pres">
      <dgm:prSet presAssocID="{74E86903-D527-45FC-8398-55FC4A1134B1}" presName="textBox5b" presStyleLbl="revTx" presStyleIdx="1" presStyleCnt="5" custLinFactNeighborX="68158">
        <dgm:presLayoutVars>
          <dgm:bulletEnabled val="1"/>
        </dgm:presLayoutVars>
      </dgm:prSet>
      <dgm:spPr/>
      <dgm:t>
        <a:bodyPr/>
        <a:lstStyle/>
        <a:p>
          <a:endParaRPr lang="en-US"/>
        </a:p>
      </dgm:t>
    </dgm:pt>
    <dgm:pt modelId="{8749FE51-C5D4-46A6-8158-D9390700F236}" type="pres">
      <dgm:prSet presAssocID="{0D90396A-6117-46AF-A0BA-5193DFFBE408}" presName="bullet5c" presStyleLbl="node1" presStyleIdx="2" presStyleCnt="5" custLinFactX="100000" custLinFactNeighborX="135588"/>
      <dgm:spPr/>
    </dgm:pt>
    <dgm:pt modelId="{FE4D555C-7FA5-4C1D-9E88-831363F8A785}" type="pres">
      <dgm:prSet presAssocID="{0D90396A-6117-46AF-A0BA-5193DFFBE408}" presName="textBox5c" presStyleLbl="revTx" presStyleIdx="2" presStyleCnt="5" custLinFactNeighborX="58590">
        <dgm:presLayoutVars>
          <dgm:bulletEnabled val="1"/>
        </dgm:presLayoutVars>
      </dgm:prSet>
      <dgm:spPr/>
      <dgm:t>
        <a:bodyPr/>
        <a:lstStyle/>
        <a:p>
          <a:endParaRPr lang="en-US"/>
        </a:p>
      </dgm:t>
    </dgm:pt>
    <dgm:pt modelId="{DECFBD83-93D2-4945-A5F8-870C9E9F9EC8}" type="pres">
      <dgm:prSet presAssocID="{D3808678-28AB-4A9A-83BA-EAEF44B9DC71}" presName="bullet5d" presStyleLbl="node1" presStyleIdx="3" presStyleCnt="5" custLinFactX="82450" custLinFactNeighborX="100000"/>
      <dgm:spPr/>
    </dgm:pt>
    <dgm:pt modelId="{ED2B849A-18B9-4FB7-8ED7-9D120B710387}" type="pres">
      <dgm:prSet presAssocID="{D3808678-28AB-4A9A-83BA-EAEF44B9DC71}" presName="textBox5d" presStyleLbl="revTx" presStyleIdx="3" presStyleCnt="5" custLinFactNeighborX="56532">
        <dgm:presLayoutVars>
          <dgm:bulletEnabled val="1"/>
        </dgm:presLayoutVars>
      </dgm:prSet>
      <dgm:spPr/>
      <dgm:t>
        <a:bodyPr/>
        <a:lstStyle/>
        <a:p>
          <a:endParaRPr lang="en-US"/>
        </a:p>
      </dgm:t>
    </dgm:pt>
    <dgm:pt modelId="{01070297-5930-4BE8-8998-91775EDB19B6}" type="pres">
      <dgm:prSet presAssocID="{5D3B85B1-7767-4090-81DC-B0C1430482B5}" presName="bullet5e" presStyleLbl="node1" presStyleIdx="4" presStyleCnt="5" custLinFactX="43155" custLinFactNeighborX="100000"/>
      <dgm:spPr/>
    </dgm:pt>
    <dgm:pt modelId="{4AC43AF5-FE0E-47F0-9331-74749BB6DAB8}" type="pres">
      <dgm:prSet presAssocID="{5D3B85B1-7767-4090-81DC-B0C1430482B5}" presName="textBox5e" presStyleLbl="revTx" presStyleIdx="4" presStyleCnt="5" custLinFactNeighborX="55138">
        <dgm:presLayoutVars>
          <dgm:bulletEnabled val="1"/>
        </dgm:presLayoutVars>
      </dgm:prSet>
      <dgm:spPr/>
      <dgm:t>
        <a:bodyPr/>
        <a:lstStyle/>
        <a:p>
          <a:endParaRPr lang="en-US"/>
        </a:p>
      </dgm:t>
    </dgm:pt>
  </dgm:ptLst>
  <dgm:cxnLst>
    <dgm:cxn modelId="{BF163AF5-C5D2-43DD-B6D8-B9176A9C40BA}" type="presOf" srcId="{0D90396A-6117-46AF-A0BA-5193DFFBE408}" destId="{FE4D555C-7FA5-4C1D-9E88-831363F8A785}" srcOrd="0" destOrd="0" presId="urn:microsoft.com/office/officeart/2005/8/layout/arrow2"/>
    <dgm:cxn modelId="{63BD5611-517A-4530-B589-710479BA7D3C}" type="presOf" srcId="{5D3B85B1-7767-4090-81DC-B0C1430482B5}" destId="{4AC43AF5-FE0E-47F0-9331-74749BB6DAB8}" srcOrd="0" destOrd="0" presId="urn:microsoft.com/office/officeart/2005/8/layout/arrow2"/>
    <dgm:cxn modelId="{F9E5405E-43E6-4BEA-8789-5504F3BFC044}" srcId="{A0F7B394-3F35-4822-9D76-BAF57126DA50}" destId="{5D3B85B1-7767-4090-81DC-B0C1430482B5}" srcOrd="4" destOrd="0" parTransId="{E64C9C11-76F4-4CFC-993C-97B7C5D18B2E}" sibTransId="{7A1276E8-0AA7-47EF-B5B8-D15A31C1D618}"/>
    <dgm:cxn modelId="{E85A058E-7871-42AD-ADC0-C987F0A4CEFD}" srcId="{A0F7B394-3F35-4822-9D76-BAF57126DA50}" destId="{D3808678-28AB-4A9A-83BA-EAEF44B9DC71}" srcOrd="3" destOrd="0" parTransId="{620C8B66-658B-48E1-89A8-D8268297E153}" sibTransId="{0CEAB65E-2449-4E5E-8C0E-06DCC15109C8}"/>
    <dgm:cxn modelId="{9C2A0086-DB35-4E19-B510-29501504BCBE}" type="presOf" srcId="{D3808678-28AB-4A9A-83BA-EAEF44B9DC71}" destId="{ED2B849A-18B9-4FB7-8ED7-9D120B710387}" srcOrd="0" destOrd="0" presId="urn:microsoft.com/office/officeart/2005/8/layout/arrow2"/>
    <dgm:cxn modelId="{96B1624B-A385-4B70-9F98-C4897E30E5DF}" srcId="{A0F7B394-3F35-4822-9D76-BAF57126DA50}" destId="{F0D94C26-CC3E-457D-A0DA-7FFD99F8F849}" srcOrd="0" destOrd="0" parTransId="{EFE94E90-A944-43EA-9CA7-797789DE23CE}" sibTransId="{E48AD233-9A80-4581-A50A-5A89CF85FA0C}"/>
    <dgm:cxn modelId="{3DDC39EE-5DD4-48A5-A071-B9E289FD75E7}" type="presOf" srcId="{F0D94C26-CC3E-457D-A0DA-7FFD99F8F849}" destId="{5B6E70F2-45F4-4317-BB98-FCF8BA8FDD77}" srcOrd="0" destOrd="0" presId="urn:microsoft.com/office/officeart/2005/8/layout/arrow2"/>
    <dgm:cxn modelId="{859BEDE2-1B3C-4918-87DC-033763D33750}" srcId="{A0F7B394-3F35-4822-9D76-BAF57126DA50}" destId="{74E86903-D527-45FC-8398-55FC4A1134B1}" srcOrd="1" destOrd="0" parTransId="{5F384BF0-7B97-46D7-9FC6-E1C87AD8F2ED}" sibTransId="{54F62403-56C9-4D58-ACD9-6044C0442B0A}"/>
    <dgm:cxn modelId="{C81B188C-DB07-43E5-9FD6-FA523BEBB231}" type="presOf" srcId="{A0F7B394-3F35-4822-9D76-BAF57126DA50}" destId="{5389EB41-3834-4B28-99C8-1FA437143F44}" srcOrd="0" destOrd="0" presId="urn:microsoft.com/office/officeart/2005/8/layout/arrow2"/>
    <dgm:cxn modelId="{D7AEA2E7-34DA-4282-8501-01BCC9E6F6C7}" srcId="{A0F7B394-3F35-4822-9D76-BAF57126DA50}" destId="{0D90396A-6117-46AF-A0BA-5193DFFBE408}" srcOrd="2" destOrd="0" parTransId="{4D0045DD-CD6F-4383-8D48-E3C9F6C25683}" sibTransId="{0E5D001C-F53F-4712-AB08-3402351DF9C0}"/>
    <dgm:cxn modelId="{FAA4D596-DD84-46F0-AAF2-433562494309}" type="presOf" srcId="{74E86903-D527-45FC-8398-55FC4A1134B1}" destId="{51A1ADCF-B400-43FF-989A-336F561AE354}" srcOrd="0" destOrd="0" presId="urn:microsoft.com/office/officeart/2005/8/layout/arrow2"/>
    <dgm:cxn modelId="{ED02D342-DAA1-40D9-81EC-89C98DC2013D}" type="presParOf" srcId="{5389EB41-3834-4B28-99C8-1FA437143F44}" destId="{F0214A21-DA79-4451-A1AE-36AF66173B14}" srcOrd="0" destOrd="0" presId="urn:microsoft.com/office/officeart/2005/8/layout/arrow2"/>
    <dgm:cxn modelId="{46329C15-4579-45E3-8331-E37EF22E7626}" type="presParOf" srcId="{5389EB41-3834-4B28-99C8-1FA437143F44}" destId="{9AC5D2BB-5F7D-49E5-8EF0-ED60C6CFE9BE}" srcOrd="1" destOrd="0" presId="urn:microsoft.com/office/officeart/2005/8/layout/arrow2"/>
    <dgm:cxn modelId="{8ECB790E-5B65-4CE8-8112-16F8CA23344F}" type="presParOf" srcId="{9AC5D2BB-5F7D-49E5-8EF0-ED60C6CFE9BE}" destId="{4E51AA5E-CD83-4843-BCA4-D9D54B958EFC}" srcOrd="0" destOrd="0" presId="urn:microsoft.com/office/officeart/2005/8/layout/arrow2"/>
    <dgm:cxn modelId="{A5E30557-AB7A-4386-9614-B26E52C5CC86}" type="presParOf" srcId="{9AC5D2BB-5F7D-49E5-8EF0-ED60C6CFE9BE}" destId="{5B6E70F2-45F4-4317-BB98-FCF8BA8FDD77}" srcOrd="1" destOrd="0" presId="urn:microsoft.com/office/officeart/2005/8/layout/arrow2"/>
    <dgm:cxn modelId="{DA859CCF-72CA-4E30-BE47-1E7F990DE2BA}" type="presParOf" srcId="{9AC5D2BB-5F7D-49E5-8EF0-ED60C6CFE9BE}" destId="{CF80FDE5-9F62-4E22-A6D1-D02D5A8F3F44}" srcOrd="2" destOrd="0" presId="urn:microsoft.com/office/officeart/2005/8/layout/arrow2"/>
    <dgm:cxn modelId="{E8886F7C-FDE3-42C5-84DA-B5443F6AB507}" type="presParOf" srcId="{9AC5D2BB-5F7D-49E5-8EF0-ED60C6CFE9BE}" destId="{51A1ADCF-B400-43FF-989A-336F561AE354}" srcOrd="3" destOrd="0" presId="urn:microsoft.com/office/officeart/2005/8/layout/arrow2"/>
    <dgm:cxn modelId="{D7741E3F-8725-4DE6-9099-5747A5E6D071}" type="presParOf" srcId="{9AC5D2BB-5F7D-49E5-8EF0-ED60C6CFE9BE}" destId="{8749FE51-C5D4-46A6-8158-D9390700F236}" srcOrd="4" destOrd="0" presId="urn:microsoft.com/office/officeart/2005/8/layout/arrow2"/>
    <dgm:cxn modelId="{5A104479-2728-438C-A02B-76F627AABDF1}" type="presParOf" srcId="{9AC5D2BB-5F7D-49E5-8EF0-ED60C6CFE9BE}" destId="{FE4D555C-7FA5-4C1D-9E88-831363F8A785}" srcOrd="5" destOrd="0" presId="urn:microsoft.com/office/officeart/2005/8/layout/arrow2"/>
    <dgm:cxn modelId="{7CB0D22F-2C9C-4030-9DDC-F43ECAD75C33}" type="presParOf" srcId="{9AC5D2BB-5F7D-49E5-8EF0-ED60C6CFE9BE}" destId="{DECFBD83-93D2-4945-A5F8-870C9E9F9EC8}" srcOrd="6" destOrd="0" presId="urn:microsoft.com/office/officeart/2005/8/layout/arrow2"/>
    <dgm:cxn modelId="{82214BFA-001B-4521-A116-5004AC424317}" type="presParOf" srcId="{9AC5D2BB-5F7D-49E5-8EF0-ED60C6CFE9BE}" destId="{ED2B849A-18B9-4FB7-8ED7-9D120B710387}" srcOrd="7" destOrd="0" presId="urn:microsoft.com/office/officeart/2005/8/layout/arrow2"/>
    <dgm:cxn modelId="{51D859F7-CA23-4A25-81E2-B42FA181FA72}" type="presParOf" srcId="{9AC5D2BB-5F7D-49E5-8EF0-ED60C6CFE9BE}" destId="{01070297-5930-4BE8-8998-91775EDB19B6}" srcOrd="8" destOrd="0" presId="urn:microsoft.com/office/officeart/2005/8/layout/arrow2"/>
    <dgm:cxn modelId="{F048A368-1416-427F-AD77-44DFA099F43B}" type="presParOf" srcId="{9AC5D2BB-5F7D-49E5-8EF0-ED60C6CFE9BE}" destId="{4AC43AF5-FE0E-47F0-9331-74749BB6DAB8}" srcOrd="9" destOrd="0" presId="urn:microsoft.com/office/officeart/2005/8/layout/arrow2"/>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 Id="rId5" Type="http://schemas.openxmlformats.org/officeDocument/2006/relationships/image" Target="../media/image8.emf"/><Relationship Id="rId4"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40063" cy="465138"/>
          </a:xfrm>
          <a:prstGeom prst="rect">
            <a:avLst/>
          </a:prstGeom>
          <a:noFill/>
          <a:ln w="9525">
            <a:noFill/>
            <a:miter lim="800000"/>
            <a:headEnd/>
            <a:tailEnd/>
          </a:ln>
          <a:effectLst/>
        </p:spPr>
        <p:txBody>
          <a:bodyPr vert="horz" wrap="square" lIns="92943" tIns="46472" rIns="92943" bIns="46472" numCol="1" anchor="t" anchorCtr="0" compatLnSpc="1">
            <a:prstTxWarp prst="textNoShape">
              <a:avLst/>
            </a:prstTxWarp>
          </a:bodyPr>
          <a:lstStyle>
            <a:lvl1pPr algn="l" defTabSz="930275">
              <a:defRPr sz="1200" b="0">
                <a:solidFill>
                  <a:schemeClr val="tx1"/>
                </a:solidFill>
                <a:latin typeface="Times New Roman" pitchFamily="18" charset="0"/>
              </a:defRPr>
            </a:lvl1pPr>
          </a:lstStyle>
          <a:p>
            <a:pPr>
              <a:defRPr/>
            </a:pPr>
            <a:endParaRPr lang="en-US"/>
          </a:p>
        </p:txBody>
      </p:sp>
      <p:sp>
        <p:nvSpPr>
          <p:cNvPr id="74755" name="Rectangle 3"/>
          <p:cNvSpPr>
            <a:spLocks noGrp="1" noChangeArrowheads="1"/>
          </p:cNvSpPr>
          <p:nvPr>
            <p:ph type="dt" sz="quarter" idx="1"/>
          </p:nvPr>
        </p:nvSpPr>
        <p:spPr bwMode="auto">
          <a:xfrm>
            <a:off x="3968750" y="0"/>
            <a:ext cx="3040063" cy="465138"/>
          </a:xfrm>
          <a:prstGeom prst="rect">
            <a:avLst/>
          </a:prstGeom>
          <a:noFill/>
          <a:ln w="9525">
            <a:noFill/>
            <a:miter lim="800000"/>
            <a:headEnd/>
            <a:tailEnd/>
          </a:ln>
          <a:effectLst/>
        </p:spPr>
        <p:txBody>
          <a:bodyPr vert="horz" wrap="square" lIns="92943" tIns="46472" rIns="92943" bIns="46472" numCol="1" anchor="t" anchorCtr="0" compatLnSpc="1">
            <a:prstTxWarp prst="textNoShape">
              <a:avLst/>
            </a:prstTxWarp>
          </a:bodyPr>
          <a:lstStyle>
            <a:lvl1pPr algn="r" defTabSz="930275">
              <a:defRPr sz="1200" b="0">
                <a:solidFill>
                  <a:schemeClr val="tx1"/>
                </a:solidFill>
                <a:latin typeface="Times New Roman" pitchFamily="18" charset="0"/>
              </a:defRPr>
            </a:lvl1pPr>
          </a:lstStyle>
          <a:p>
            <a:pPr>
              <a:defRPr/>
            </a:pPr>
            <a:endParaRPr lang="en-US"/>
          </a:p>
        </p:txBody>
      </p:sp>
      <p:sp>
        <p:nvSpPr>
          <p:cNvPr id="74756" name="Rectangle 4"/>
          <p:cNvSpPr>
            <a:spLocks noGrp="1" noChangeArrowheads="1"/>
          </p:cNvSpPr>
          <p:nvPr>
            <p:ph type="ftr" sz="quarter" idx="2"/>
          </p:nvPr>
        </p:nvSpPr>
        <p:spPr bwMode="auto">
          <a:xfrm>
            <a:off x="0" y="8829675"/>
            <a:ext cx="3040063" cy="465138"/>
          </a:xfrm>
          <a:prstGeom prst="rect">
            <a:avLst/>
          </a:prstGeom>
          <a:noFill/>
          <a:ln w="9525">
            <a:noFill/>
            <a:miter lim="800000"/>
            <a:headEnd/>
            <a:tailEnd/>
          </a:ln>
          <a:effectLst/>
        </p:spPr>
        <p:txBody>
          <a:bodyPr vert="horz" wrap="square" lIns="92943" tIns="46472" rIns="92943" bIns="46472" numCol="1" anchor="b" anchorCtr="0" compatLnSpc="1">
            <a:prstTxWarp prst="textNoShape">
              <a:avLst/>
            </a:prstTxWarp>
          </a:bodyPr>
          <a:lstStyle>
            <a:lvl1pPr algn="l" defTabSz="930275">
              <a:defRPr sz="1200" b="0">
                <a:solidFill>
                  <a:schemeClr val="tx1"/>
                </a:solidFill>
                <a:latin typeface="Times New Roman" pitchFamily="18" charset="0"/>
              </a:defRPr>
            </a:lvl1pPr>
          </a:lstStyle>
          <a:p>
            <a:pPr>
              <a:defRPr/>
            </a:pPr>
            <a:endParaRPr lang="en-US"/>
          </a:p>
        </p:txBody>
      </p:sp>
      <p:sp>
        <p:nvSpPr>
          <p:cNvPr id="74757" name="Rectangle 5"/>
          <p:cNvSpPr>
            <a:spLocks noGrp="1" noChangeArrowheads="1"/>
          </p:cNvSpPr>
          <p:nvPr>
            <p:ph type="sldNum" sz="quarter" idx="3"/>
          </p:nvPr>
        </p:nvSpPr>
        <p:spPr bwMode="auto">
          <a:xfrm>
            <a:off x="3968750" y="8829675"/>
            <a:ext cx="3040063" cy="465138"/>
          </a:xfrm>
          <a:prstGeom prst="rect">
            <a:avLst/>
          </a:prstGeom>
          <a:noFill/>
          <a:ln w="9525">
            <a:noFill/>
            <a:miter lim="800000"/>
            <a:headEnd/>
            <a:tailEnd/>
          </a:ln>
          <a:effectLst/>
        </p:spPr>
        <p:txBody>
          <a:bodyPr vert="horz" wrap="square" lIns="92943" tIns="46472" rIns="92943" bIns="46472" numCol="1" anchor="b" anchorCtr="0" compatLnSpc="1">
            <a:prstTxWarp prst="textNoShape">
              <a:avLst/>
            </a:prstTxWarp>
          </a:bodyPr>
          <a:lstStyle>
            <a:lvl1pPr algn="r" defTabSz="930275">
              <a:defRPr sz="1200" b="0">
                <a:solidFill>
                  <a:schemeClr val="tx1"/>
                </a:solidFill>
                <a:latin typeface="Times New Roman" pitchFamily="18" charset="0"/>
              </a:defRPr>
            </a:lvl1pPr>
          </a:lstStyle>
          <a:p>
            <a:pPr>
              <a:defRPr/>
            </a:pPr>
            <a:fld id="{9E60A7A2-69DB-4AC1-A7BE-3110BACAB9E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40063" cy="465138"/>
          </a:xfrm>
          <a:prstGeom prst="rect">
            <a:avLst/>
          </a:prstGeom>
          <a:noFill/>
          <a:ln w="9525">
            <a:noFill/>
            <a:miter lim="800000"/>
            <a:headEnd/>
            <a:tailEnd/>
          </a:ln>
          <a:effectLst/>
        </p:spPr>
        <p:txBody>
          <a:bodyPr vert="horz" wrap="square" lIns="92943" tIns="46472" rIns="92943" bIns="46472" numCol="1" anchor="t" anchorCtr="0" compatLnSpc="1">
            <a:prstTxWarp prst="textNoShape">
              <a:avLst/>
            </a:prstTxWarp>
          </a:bodyPr>
          <a:lstStyle>
            <a:lvl1pPr algn="l" defTabSz="930275">
              <a:defRPr sz="1200" b="0">
                <a:solidFill>
                  <a:schemeClr val="tx1"/>
                </a:solidFill>
                <a:effectLst>
                  <a:outerShdw blurRad="38100" dist="38100" dir="2700000" algn="tl">
                    <a:srgbClr val="C0C0C0"/>
                  </a:outerShdw>
                </a:effectLst>
              </a:defRPr>
            </a:lvl1pPr>
          </a:lstStyle>
          <a:p>
            <a:pPr>
              <a:defRPr/>
            </a:pPr>
            <a:endParaRPr lang="en-US"/>
          </a:p>
        </p:txBody>
      </p:sp>
      <p:sp>
        <p:nvSpPr>
          <p:cNvPr id="64515" name="Rectangle 3"/>
          <p:cNvSpPr>
            <a:spLocks noGrp="1" noChangeArrowheads="1"/>
          </p:cNvSpPr>
          <p:nvPr>
            <p:ph type="dt" idx="1"/>
          </p:nvPr>
        </p:nvSpPr>
        <p:spPr bwMode="auto">
          <a:xfrm>
            <a:off x="3970338" y="0"/>
            <a:ext cx="3040062" cy="465138"/>
          </a:xfrm>
          <a:prstGeom prst="rect">
            <a:avLst/>
          </a:prstGeom>
          <a:noFill/>
          <a:ln w="9525">
            <a:noFill/>
            <a:miter lim="800000"/>
            <a:headEnd/>
            <a:tailEnd/>
          </a:ln>
          <a:effectLst/>
        </p:spPr>
        <p:txBody>
          <a:bodyPr vert="horz" wrap="square" lIns="92943" tIns="46472" rIns="92943" bIns="46472" numCol="1" anchor="t" anchorCtr="0" compatLnSpc="1">
            <a:prstTxWarp prst="textNoShape">
              <a:avLst/>
            </a:prstTxWarp>
          </a:bodyPr>
          <a:lstStyle>
            <a:lvl1pPr algn="r" defTabSz="930275">
              <a:defRPr sz="1200" b="0">
                <a:solidFill>
                  <a:schemeClr val="tx1"/>
                </a:solidFill>
                <a:effectLst>
                  <a:outerShdw blurRad="38100" dist="38100" dir="2700000" algn="tl">
                    <a:srgbClr val="C0C0C0"/>
                  </a:outerShdw>
                </a:effectLst>
              </a:defRPr>
            </a:lvl1pPr>
          </a:lstStyle>
          <a:p>
            <a:pPr>
              <a:defRPr/>
            </a:pPr>
            <a:endParaRPr lang="en-US"/>
          </a:p>
        </p:txBody>
      </p:sp>
      <p:sp>
        <p:nvSpPr>
          <p:cNvPr id="13316" name="Rectangle 4"/>
          <p:cNvSpPr>
            <a:spLocks noGrp="1"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2943" tIns="46472" rIns="92943" bIns="4647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831263"/>
            <a:ext cx="3040063" cy="465137"/>
          </a:xfrm>
          <a:prstGeom prst="rect">
            <a:avLst/>
          </a:prstGeom>
          <a:noFill/>
          <a:ln w="9525">
            <a:noFill/>
            <a:miter lim="800000"/>
            <a:headEnd/>
            <a:tailEnd/>
          </a:ln>
          <a:effectLst/>
        </p:spPr>
        <p:txBody>
          <a:bodyPr vert="horz" wrap="square" lIns="92943" tIns="46472" rIns="92943" bIns="46472" numCol="1" anchor="b" anchorCtr="0" compatLnSpc="1">
            <a:prstTxWarp prst="textNoShape">
              <a:avLst/>
            </a:prstTxWarp>
          </a:bodyPr>
          <a:lstStyle>
            <a:lvl1pPr algn="l" defTabSz="930275">
              <a:defRPr sz="1200" b="0">
                <a:solidFill>
                  <a:schemeClr val="tx1"/>
                </a:solidFill>
                <a:effectLst>
                  <a:outerShdw blurRad="38100" dist="38100" dir="2700000" algn="tl">
                    <a:srgbClr val="C0C0C0"/>
                  </a:outerShdw>
                </a:effectLst>
              </a:defRPr>
            </a:lvl1pPr>
          </a:lstStyle>
          <a:p>
            <a:pPr>
              <a:defRPr/>
            </a:pPr>
            <a:endParaRPr lang="en-US"/>
          </a:p>
        </p:txBody>
      </p:sp>
      <p:sp>
        <p:nvSpPr>
          <p:cNvPr id="64519" name="Rectangle 7"/>
          <p:cNvSpPr>
            <a:spLocks noGrp="1" noChangeArrowheads="1"/>
          </p:cNvSpPr>
          <p:nvPr>
            <p:ph type="sldNum" sz="quarter" idx="5"/>
          </p:nvPr>
        </p:nvSpPr>
        <p:spPr bwMode="auto">
          <a:xfrm>
            <a:off x="3970338" y="8831263"/>
            <a:ext cx="3040062" cy="465137"/>
          </a:xfrm>
          <a:prstGeom prst="rect">
            <a:avLst/>
          </a:prstGeom>
          <a:noFill/>
          <a:ln w="9525">
            <a:noFill/>
            <a:miter lim="800000"/>
            <a:headEnd/>
            <a:tailEnd/>
          </a:ln>
          <a:effectLst/>
        </p:spPr>
        <p:txBody>
          <a:bodyPr vert="horz" wrap="square" lIns="92943" tIns="46472" rIns="92943" bIns="46472" numCol="1" anchor="b" anchorCtr="0" compatLnSpc="1">
            <a:prstTxWarp prst="textNoShape">
              <a:avLst/>
            </a:prstTxWarp>
          </a:bodyPr>
          <a:lstStyle>
            <a:lvl1pPr algn="r" defTabSz="930275">
              <a:defRPr sz="1200" b="0">
                <a:solidFill>
                  <a:schemeClr val="tx1"/>
                </a:solidFill>
                <a:effectLst>
                  <a:outerShdw blurRad="38100" dist="38100" dir="2700000" algn="tl">
                    <a:srgbClr val="C0C0C0"/>
                  </a:outerShdw>
                </a:effectLst>
              </a:defRPr>
            </a:lvl1pPr>
          </a:lstStyle>
          <a:p>
            <a:pPr>
              <a:defRPr/>
            </a:pPr>
            <a:fld id="{7CA0B83E-3F9B-4A4D-9A57-5A24ACB6AFC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CB73C3-55D8-4A28-A4BE-97054793E717}" type="slidenum">
              <a:rPr lang="en-US"/>
              <a:pPr>
                <a:defRPr/>
              </a:pPr>
              <a:t>1</a:t>
            </a:fld>
            <a:endParaRPr lang="en-US"/>
          </a:p>
        </p:txBody>
      </p:sp>
      <p:sp>
        <p:nvSpPr>
          <p:cNvPr id="16386" name="Rectangle 2"/>
          <p:cNvSpPr>
            <a:spLocks noGrp="1" noRo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lvl="1" eaLnBrk="1" hangingPunct="1">
              <a:buFontTx/>
              <a:buChar char="•"/>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7762" name="Rectangle 2"/>
          <p:cNvSpPr>
            <a:spLocks noGrp="1" noRot="1" noChangeArrowheads="1" noTextEdit="1"/>
          </p:cNvSpPr>
          <p:nvPr>
            <p:ph type="sldImg"/>
          </p:nvPr>
        </p:nvSpPr>
        <p:spPr>
          <a:ln/>
        </p:spPr>
      </p:sp>
      <p:sp>
        <p:nvSpPr>
          <p:cNvPr id="13977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786" name="Rectangle 2"/>
          <p:cNvSpPr>
            <a:spLocks noGrp="1" noRot="1" noChangeArrowheads="1" noTextEdit="1"/>
          </p:cNvSpPr>
          <p:nvPr>
            <p:ph type="sldImg"/>
          </p:nvPr>
        </p:nvSpPr>
        <p:spPr>
          <a:ln/>
        </p:spPr>
      </p:sp>
      <p:sp>
        <p:nvSpPr>
          <p:cNvPr id="13987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pPr>
              <a:defRPr/>
            </a:pPr>
            <a:fld id="{0F88204B-2423-4603-AE63-B9EB8FDC8977}" type="slidenum">
              <a:rPr lang="en-US"/>
              <a:pPr>
                <a:defRPr/>
              </a:pPr>
              <a:t>12</a:t>
            </a:fld>
            <a:endParaRPr lang="en-US"/>
          </a:p>
        </p:txBody>
      </p:sp>
      <p:sp>
        <p:nvSpPr>
          <p:cNvPr id="1382402" name="Slide Image Placeholder 1"/>
          <p:cNvSpPr>
            <a:spLocks noGrp="1" noRot="1" noChangeAspect="1" noTextEdit="1"/>
          </p:cNvSpPr>
          <p:nvPr>
            <p:ph type="sldImg"/>
          </p:nvPr>
        </p:nvSpPr>
        <p:spPr>
          <a:xfrm>
            <a:off x="1179513" y="695325"/>
            <a:ext cx="4651375" cy="3487738"/>
          </a:xfrm>
          <a:ln/>
        </p:spPr>
      </p:sp>
      <p:sp>
        <p:nvSpPr>
          <p:cNvPr id="1382403" name="Notes Placeholder 2"/>
          <p:cNvSpPr>
            <a:spLocks noGrp="1"/>
          </p:cNvSpPr>
          <p:nvPr>
            <p:ph type="body" idx="1"/>
          </p:nvPr>
        </p:nvSpPr>
        <p:spPr>
          <a:xfrm>
            <a:off x="701675" y="4416425"/>
            <a:ext cx="5607050" cy="4183063"/>
          </a:xfrm>
          <a:noFill/>
          <a:ln/>
        </p:spPr>
        <p:txBody>
          <a:bodyPr lIns="92250" tIns="46125" rIns="92250" bIns="46125"/>
          <a:lstStyle/>
          <a:p>
            <a:pPr eaLnBrk="1" hangingPunct="1"/>
            <a:endParaRPr lang="en-US" smtClean="0"/>
          </a:p>
        </p:txBody>
      </p:sp>
      <p:sp>
        <p:nvSpPr>
          <p:cNvPr id="1382404"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2250" tIns="46125" rIns="92250" bIns="46125" anchor="b"/>
          <a:lstStyle/>
          <a:p>
            <a:pPr algn="r" defTabSz="919163"/>
            <a:fld id="{4223DB65-68B0-4EC6-9E3A-40399E53451C}" type="slidenum">
              <a:rPr lang="en-US" sz="1200" b="0">
                <a:solidFill>
                  <a:schemeClr val="tx1"/>
                </a:solidFill>
                <a:cs typeface="Arial" charset="0"/>
              </a:rPr>
              <a:pPr algn="r" defTabSz="919163"/>
              <a:t>12</a:t>
            </a:fld>
            <a:endParaRPr lang="en-US" sz="1200" b="0">
              <a:solidFill>
                <a:schemeClr val="tx1"/>
              </a:solidFill>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pPr>
              <a:defRPr/>
            </a:pPr>
            <a:fld id="{C51D6D4A-66F7-4950-A89D-F6F1273D45F4}" type="slidenum">
              <a:rPr lang="en-US"/>
              <a:pPr>
                <a:defRPr/>
              </a:pPr>
              <a:t>13</a:t>
            </a:fld>
            <a:endParaRPr lang="en-US"/>
          </a:p>
        </p:txBody>
      </p:sp>
      <p:sp>
        <p:nvSpPr>
          <p:cNvPr id="1384450" name="Slide Image Placeholder 1"/>
          <p:cNvSpPr>
            <a:spLocks noGrp="1" noRot="1" noChangeAspect="1" noTextEdit="1"/>
          </p:cNvSpPr>
          <p:nvPr>
            <p:ph type="sldImg"/>
          </p:nvPr>
        </p:nvSpPr>
        <p:spPr>
          <a:xfrm>
            <a:off x="1179513" y="695325"/>
            <a:ext cx="4651375" cy="3487738"/>
          </a:xfrm>
          <a:ln/>
        </p:spPr>
      </p:sp>
      <p:sp>
        <p:nvSpPr>
          <p:cNvPr id="1384451" name="Notes Placeholder 2"/>
          <p:cNvSpPr>
            <a:spLocks noGrp="1"/>
          </p:cNvSpPr>
          <p:nvPr>
            <p:ph type="body" idx="1"/>
          </p:nvPr>
        </p:nvSpPr>
        <p:spPr>
          <a:xfrm>
            <a:off x="701675" y="4416425"/>
            <a:ext cx="5607050" cy="4183063"/>
          </a:xfrm>
          <a:noFill/>
          <a:ln/>
        </p:spPr>
        <p:txBody>
          <a:bodyPr lIns="92250" tIns="46125" rIns="92250" bIns="46125"/>
          <a:lstStyle/>
          <a:p>
            <a:pPr eaLnBrk="1" hangingPunct="1"/>
            <a:endParaRPr lang="en-US" smtClean="0"/>
          </a:p>
        </p:txBody>
      </p:sp>
      <p:sp>
        <p:nvSpPr>
          <p:cNvPr id="1384452"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2250" tIns="46125" rIns="92250" bIns="46125" anchor="b"/>
          <a:lstStyle/>
          <a:p>
            <a:pPr algn="r" defTabSz="919163"/>
            <a:fld id="{3C18C1FF-6FC5-4616-B1B1-18AA2507D7FC}" type="slidenum">
              <a:rPr lang="en-US" sz="1200" b="0">
                <a:solidFill>
                  <a:schemeClr val="tx1"/>
                </a:solidFill>
                <a:cs typeface="Arial" charset="0"/>
              </a:rPr>
              <a:pPr algn="r" defTabSz="919163"/>
              <a:t>13</a:t>
            </a:fld>
            <a:endParaRPr lang="en-US" sz="1200" b="0">
              <a:solidFill>
                <a:schemeClr val="tx1"/>
              </a:solidFill>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408C4B7-B343-4C4C-874C-6C7DDD9662E1}" type="slidenum">
              <a:rPr lang="en-US"/>
              <a:pPr>
                <a:defRPr/>
              </a:pPr>
              <a:t>14</a:t>
            </a:fld>
            <a:endParaRPr lang="en-US"/>
          </a:p>
        </p:txBody>
      </p:sp>
      <p:sp>
        <p:nvSpPr>
          <p:cNvPr id="1386498" name="Rectangle 2"/>
          <p:cNvSpPr>
            <a:spLocks noGrp="1" noRot="1" noChangeArrowheads="1" noTextEdit="1"/>
          </p:cNvSpPr>
          <p:nvPr>
            <p:ph type="sldImg"/>
          </p:nvPr>
        </p:nvSpPr>
        <p:spPr>
          <a:xfrm>
            <a:off x="1181100" y="695325"/>
            <a:ext cx="4648200" cy="3486150"/>
          </a:xfrm>
          <a:ln/>
        </p:spPr>
      </p:sp>
      <p:sp>
        <p:nvSpPr>
          <p:cNvPr id="1386499" name="Rectangle 3"/>
          <p:cNvSpPr>
            <a:spLocks noGrp="1" noChangeArrowheads="1"/>
          </p:cNvSpPr>
          <p:nvPr>
            <p:ph type="body" idx="1"/>
          </p:nvPr>
        </p:nvSpPr>
        <p:spPr>
          <a:xfrm>
            <a:off x="701675" y="4416425"/>
            <a:ext cx="5607050" cy="4184650"/>
          </a:xfrm>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9810" name="Rectangle 2"/>
          <p:cNvSpPr>
            <a:spLocks noGrp="1" noRot="1" noChangeArrowheads="1" noTextEdit="1"/>
          </p:cNvSpPr>
          <p:nvPr>
            <p:ph type="sldImg"/>
          </p:nvPr>
        </p:nvSpPr>
        <p:spPr>
          <a:ln/>
        </p:spPr>
      </p:sp>
      <p:sp>
        <p:nvSpPr>
          <p:cNvPr id="13998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0834" name="Rectangle 2"/>
          <p:cNvSpPr>
            <a:spLocks noGrp="1" noRot="1" noChangeArrowheads="1" noTextEdit="1"/>
          </p:cNvSpPr>
          <p:nvPr>
            <p:ph type="sldImg"/>
          </p:nvPr>
        </p:nvSpPr>
        <p:spPr>
          <a:ln/>
        </p:spPr>
      </p:sp>
      <p:sp>
        <p:nvSpPr>
          <p:cNvPr id="14008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2B817D-3365-4600-A739-0E1AF48F6115}" type="slidenum">
              <a:rPr lang="en-US"/>
              <a:pPr>
                <a:defRPr/>
              </a:pPr>
              <a:t>17</a:t>
            </a:fld>
            <a:endParaRPr lang="en-US"/>
          </a:p>
        </p:txBody>
      </p:sp>
      <p:sp>
        <p:nvSpPr>
          <p:cNvPr id="1390594" name="Rectangle 2"/>
          <p:cNvSpPr>
            <a:spLocks noGrp="1" noRot="1" noChangeArrowheads="1" noTextEdit="1"/>
          </p:cNvSpPr>
          <p:nvPr>
            <p:ph type="sldImg"/>
          </p:nvPr>
        </p:nvSpPr>
        <p:spPr>
          <a:ln/>
        </p:spPr>
      </p:sp>
      <p:sp>
        <p:nvSpPr>
          <p:cNvPr id="1390595"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4F71EC4-DC68-410F-A276-86BFBA46A9E7}" type="slidenum">
              <a:rPr lang="en-US"/>
              <a:pPr>
                <a:defRPr/>
              </a:pPr>
              <a:t>18</a:t>
            </a:fld>
            <a:endParaRPr lang="en-US"/>
          </a:p>
        </p:txBody>
      </p:sp>
      <p:sp>
        <p:nvSpPr>
          <p:cNvPr id="1392642" name="Rectangle 2"/>
          <p:cNvSpPr>
            <a:spLocks noGrp="1" noRot="1" noChangeArrowheads="1" noTextEdit="1"/>
          </p:cNvSpPr>
          <p:nvPr>
            <p:ph type="sldImg"/>
          </p:nvPr>
        </p:nvSpPr>
        <p:spPr>
          <a:ln/>
        </p:spPr>
      </p:sp>
      <p:sp>
        <p:nvSpPr>
          <p:cNvPr id="1392643" name="Rectangle 3"/>
          <p:cNvSpPr>
            <a:spLocks noGrp="1" noChangeArrowheads="1"/>
          </p:cNvSpPr>
          <p:nvPr>
            <p:ph type="body" idx="1"/>
          </p:nvPr>
        </p:nvSpPr>
        <p:spPr>
          <a:noFill/>
          <a:ln/>
        </p:spPr>
        <p:txBody>
          <a:bodyPr/>
          <a:lstStyle/>
          <a:p>
            <a:pPr eaLnBrk="1" hangingPunct="1"/>
            <a:r>
              <a:rPr lang="en-US" b="1" smtClean="0"/>
              <a:t>EE funding projected at $7.4B-$12.4B in Medium and High scenario by 2020</a:t>
            </a:r>
            <a:r>
              <a:rPr lang="en-US" smtClean="0"/>
              <a:t>Equal to approx. </a:t>
            </a:r>
            <a:r>
              <a:rPr lang="en-US" b="1" smtClean="0"/>
              <a:t>250% </a:t>
            </a:r>
            <a:r>
              <a:rPr lang="en-US" smtClean="0"/>
              <a:t>(Medium Case) and </a:t>
            </a:r>
            <a:r>
              <a:rPr lang="en-US" b="1" smtClean="0"/>
              <a:t>400% </a:t>
            </a:r>
            <a:r>
              <a:rPr lang="en-US" smtClean="0"/>
              <a:t>(High Case) of 2008 funding levels</a:t>
            </a:r>
          </a:p>
          <a:p>
            <a:pPr eaLnBrk="1" hangingPunct="1"/>
            <a:r>
              <a:rPr lang="en-US" b="1" smtClean="0"/>
              <a:t>Cumulative savings by 2020 equal 6.1% (Medium) to 8.6% (High) ofEIA’s reference case forecast of 2020 retail electricity sales</a:t>
            </a:r>
            <a:endParaRPr lang="en-US" smtClean="0"/>
          </a:p>
          <a:p>
            <a:pPr lvl="1" eaLnBrk="1" hangingPunct="1"/>
            <a:endParaRPr lang="en-US" smtClean="0"/>
          </a:p>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E2C7F2E-4B44-4871-8E93-487EAB2293DB}" type="slidenum">
              <a:rPr lang="en-US"/>
              <a:pPr>
                <a:defRPr/>
              </a:pPr>
              <a:t>19</a:t>
            </a:fld>
            <a:endParaRPr lang="en-US"/>
          </a:p>
        </p:txBody>
      </p:sp>
      <p:sp>
        <p:nvSpPr>
          <p:cNvPr id="1394690" name="Rectangle 2"/>
          <p:cNvSpPr>
            <a:spLocks noGrp="1" noRot="1" noChangeArrowheads="1" noTextEdit="1"/>
          </p:cNvSpPr>
          <p:nvPr>
            <p:ph type="sldImg"/>
          </p:nvPr>
        </p:nvSpPr>
        <p:spPr>
          <a:xfrm>
            <a:off x="1181100" y="695325"/>
            <a:ext cx="4648200" cy="3486150"/>
          </a:xfrm>
          <a:ln/>
        </p:spPr>
      </p:sp>
      <p:sp>
        <p:nvSpPr>
          <p:cNvPr id="1394691" name="Rectangle 3"/>
          <p:cNvSpPr>
            <a:spLocks noGrp="1" noChangeArrowheads="1"/>
          </p:cNvSpPr>
          <p:nvPr>
            <p:ph type="body" idx="1"/>
          </p:nvPr>
        </p:nvSpPr>
        <p:spPr>
          <a:xfrm>
            <a:off x="701675" y="4416425"/>
            <a:ext cx="5607050" cy="4184650"/>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8BDDA9D-B520-4C07-96DA-0CB52A46100C}" type="slidenum">
              <a:rPr lang="en-US"/>
              <a:pPr>
                <a:defRPr/>
              </a:pPr>
              <a:t>2</a:t>
            </a:fld>
            <a:endParaRPr lang="en-US"/>
          </a:p>
        </p:txBody>
      </p:sp>
      <p:sp>
        <p:nvSpPr>
          <p:cNvPr id="18434" name="Rectangle 2"/>
          <p:cNvSpPr>
            <a:spLocks noGrp="1" noRot="1" noChangeAspect="1" noChangeArrowheads="1" noTextEdit="1"/>
          </p:cNvSpPr>
          <p:nvPr>
            <p:ph type="sldImg"/>
          </p:nvPr>
        </p:nvSpPr>
        <p:spPr>
          <a:ln/>
        </p:spPr>
      </p:sp>
      <p:sp>
        <p:nvSpPr>
          <p:cNvPr id="18435" name="Rectangle 4"/>
          <p:cNvSpPr>
            <a:spLocks noGrp="1" noChangeArrowheads="1"/>
          </p:cNvSpPr>
          <p:nvPr>
            <p:ph type="body" idx="1"/>
          </p:nvPr>
        </p:nvSpPr>
        <p:spPr>
          <a:xfrm>
            <a:off x="701675" y="4416425"/>
            <a:ext cx="5607050" cy="4183063"/>
          </a:xfrm>
          <a:noFill/>
          <a:ln/>
        </p:spPr>
        <p:txBody>
          <a:bodyPr lIns="92289" tIns="46143" rIns="92289" bIns="46143"/>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A6A392A-371A-4F5C-A0FE-AD4B04D876F2}" type="slidenum">
              <a:rPr lang="en-US"/>
              <a:pPr>
                <a:defRPr/>
              </a:pPr>
              <a:t>3</a:t>
            </a:fld>
            <a:endParaRPr lang="en-US"/>
          </a:p>
        </p:txBody>
      </p:sp>
      <p:sp>
        <p:nvSpPr>
          <p:cNvPr id="20482" name="Rectangle 2"/>
          <p:cNvSpPr>
            <a:spLocks noGrp="1" noRo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5714" name="Rectangle 2"/>
          <p:cNvSpPr>
            <a:spLocks noGrp="1" noRot="1" noChangeArrowheads="1" noTextEdit="1"/>
          </p:cNvSpPr>
          <p:nvPr>
            <p:ph type="sldImg"/>
          </p:nvPr>
        </p:nvSpPr>
        <p:spPr>
          <a:ln/>
        </p:spPr>
      </p:sp>
      <p:sp>
        <p:nvSpPr>
          <p:cNvPr id="13957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2F82B9A-6DAD-4A5E-A99D-DA72E1AEA284}" type="slidenum">
              <a:rPr lang="en-US"/>
              <a:pPr>
                <a:defRPr/>
              </a:pPr>
              <a:t>5</a:t>
            </a:fld>
            <a:endParaRPr lang="en-US"/>
          </a:p>
        </p:txBody>
      </p:sp>
      <p:sp>
        <p:nvSpPr>
          <p:cNvPr id="1350658" name="Rectangle 2"/>
          <p:cNvSpPr>
            <a:spLocks noGrp="1" noRot="1" noChangeArrowheads="1" noTextEdit="1"/>
          </p:cNvSpPr>
          <p:nvPr>
            <p:ph type="sldImg"/>
          </p:nvPr>
        </p:nvSpPr>
        <p:spPr>
          <a:ln/>
        </p:spPr>
      </p:sp>
      <p:sp>
        <p:nvSpPr>
          <p:cNvPr id="1350659" name="Rectangle 3"/>
          <p:cNvSpPr>
            <a:spLocks noGrp="1" noChangeArrowheads="1"/>
          </p:cNvSpPr>
          <p:nvPr>
            <p:ph type="body" idx="1"/>
          </p:nvPr>
        </p:nvSpPr>
        <p:spPr>
          <a:xfrm>
            <a:off x="701675" y="4416425"/>
            <a:ext cx="5607050" cy="4183063"/>
          </a:xfrm>
          <a:noFill/>
          <a:ln/>
        </p:spPr>
        <p:txBody>
          <a:bodyPr/>
          <a:lstStyle/>
          <a:p>
            <a:pPr lvl="1" eaLnBrk="1" hangingPunct="1">
              <a:spcBef>
                <a:spcPct val="40000"/>
              </a:spcBef>
            </a:pPr>
            <a:endParaRPr lang="en-US" sz="10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3185" name="Rectangle 2"/>
          <p:cNvSpPr>
            <a:spLocks noGrp="1" noRot="1" noChangeArrowheads="1" noTextEdit="1"/>
          </p:cNvSpPr>
          <p:nvPr>
            <p:ph type="sldImg"/>
          </p:nvPr>
        </p:nvSpPr>
        <p:spPr>
          <a:xfrm>
            <a:off x="1182688" y="696913"/>
            <a:ext cx="4648200" cy="3486150"/>
          </a:xfrm>
          <a:ln/>
        </p:spPr>
      </p:sp>
      <p:sp>
        <p:nvSpPr>
          <p:cNvPr id="1373186" name="Rectangle 3"/>
          <p:cNvSpPr>
            <a:spLocks noGrp="1" noChangeArrowheads="1"/>
          </p:cNvSpPr>
          <p:nvPr>
            <p:ph type="body" idx="1"/>
          </p:nvPr>
        </p:nvSpPr>
        <p:spPr>
          <a:xfrm>
            <a:off x="703263" y="4416425"/>
            <a:ext cx="5603875" cy="4183063"/>
          </a:xfrm>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6738" name="Rectangle 2"/>
          <p:cNvSpPr>
            <a:spLocks noGrp="1" noRot="1" noChangeArrowheads="1" noTextEdit="1"/>
          </p:cNvSpPr>
          <p:nvPr>
            <p:ph type="sldImg"/>
          </p:nvPr>
        </p:nvSpPr>
        <p:spPr>
          <a:ln/>
        </p:spPr>
      </p:sp>
      <p:sp>
        <p:nvSpPr>
          <p:cNvPr id="13967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p:txBody>
          <a:bodyPr/>
          <a:lstStyle/>
          <a:p>
            <a:pPr>
              <a:defRPr/>
            </a:pPr>
            <a:fld id="{A4460D32-411E-433F-8B95-5F127CCAB4AA}" type="slidenum">
              <a:rPr lang="en-US"/>
              <a:pPr>
                <a:defRPr/>
              </a:pPr>
              <a:t>8</a:t>
            </a:fld>
            <a:endParaRPr lang="en-US"/>
          </a:p>
        </p:txBody>
      </p:sp>
      <p:sp>
        <p:nvSpPr>
          <p:cNvPr id="1376258"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2289" tIns="46143" rIns="92289" bIns="46143" anchor="b"/>
          <a:lstStyle/>
          <a:p>
            <a:pPr algn="r" defTabSz="922338"/>
            <a:fld id="{8777E3BB-B04C-4164-9D7D-D1546B21E944}" type="slidenum">
              <a:rPr lang="en-US" sz="1300" b="0">
                <a:solidFill>
                  <a:schemeClr val="tx1"/>
                </a:solidFill>
              </a:rPr>
              <a:pPr algn="r" defTabSz="922338"/>
              <a:t>8</a:t>
            </a:fld>
            <a:endParaRPr lang="en-US" sz="1300" b="0">
              <a:solidFill>
                <a:schemeClr val="tx1"/>
              </a:solidFill>
            </a:endParaRPr>
          </a:p>
        </p:txBody>
      </p:sp>
      <p:sp>
        <p:nvSpPr>
          <p:cNvPr id="1376259" name="Slide Image Placeholder 1"/>
          <p:cNvSpPr>
            <a:spLocks noGrp="1" noRot="1" noChangeAspect="1" noTextEdit="1"/>
          </p:cNvSpPr>
          <p:nvPr>
            <p:ph type="sldImg"/>
          </p:nvPr>
        </p:nvSpPr>
        <p:spPr>
          <a:xfrm>
            <a:off x="1181100" y="698500"/>
            <a:ext cx="4648200" cy="3486150"/>
          </a:xfrm>
          <a:ln/>
        </p:spPr>
      </p:sp>
      <p:sp>
        <p:nvSpPr>
          <p:cNvPr id="1376260" name="Notes Placeholder 2"/>
          <p:cNvSpPr>
            <a:spLocks noGrp="1"/>
          </p:cNvSpPr>
          <p:nvPr>
            <p:ph type="body" idx="1"/>
          </p:nvPr>
        </p:nvSpPr>
        <p:spPr>
          <a:xfrm>
            <a:off x="701675" y="4416425"/>
            <a:ext cx="5607050" cy="4181475"/>
          </a:xfrm>
          <a:noFill/>
          <a:ln/>
        </p:spPr>
        <p:txBody>
          <a:bodyPr lIns="93387" tIns="46694" rIns="93387" bIns="46694"/>
          <a:lstStyle/>
          <a:p>
            <a:pPr eaLnBrk="1" hangingPunct="1"/>
            <a:endParaRPr lang="en-US" smtClean="0"/>
          </a:p>
        </p:txBody>
      </p:sp>
      <p:sp>
        <p:nvSpPr>
          <p:cNvPr id="1376261" name="Slide Number Placeholder 3"/>
          <p:cNvSpPr txBox="1">
            <a:spLocks noGrp="1"/>
          </p:cNvSpPr>
          <p:nvPr/>
        </p:nvSpPr>
        <p:spPr bwMode="auto">
          <a:xfrm>
            <a:off x="3970338" y="8831263"/>
            <a:ext cx="3038475" cy="463550"/>
          </a:xfrm>
          <a:prstGeom prst="rect">
            <a:avLst/>
          </a:prstGeom>
          <a:noFill/>
          <a:ln w="9525">
            <a:noFill/>
            <a:miter lim="800000"/>
            <a:headEnd/>
            <a:tailEnd/>
          </a:ln>
        </p:spPr>
        <p:txBody>
          <a:bodyPr lIns="93387" tIns="46694" rIns="93387" bIns="46694" anchor="b"/>
          <a:lstStyle/>
          <a:p>
            <a:pPr algn="r" defTabSz="933450"/>
            <a:fld id="{612C3B94-1803-4D49-921C-F4B5FBFF6AA5}" type="slidenum">
              <a:rPr lang="en-US" sz="1200" b="0">
                <a:solidFill>
                  <a:schemeClr val="tx1"/>
                </a:solidFill>
                <a:latin typeface="Calibri" pitchFamily="34" charset="0"/>
              </a:rPr>
              <a:pPr algn="r" defTabSz="933450"/>
              <a:t>8</a:t>
            </a:fld>
            <a:endParaRPr lang="en-US" sz="1200" b="0">
              <a:solidFill>
                <a:schemeClr val="tx1"/>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pPr>
              <a:defRPr/>
            </a:pPr>
            <a:fld id="{1C43FAF5-7109-42D6-8E1B-1319EBAA47B8}" type="slidenum">
              <a:rPr lang="en-US"/>
              <a:pPr>
                <a:defRPr/>
              </a:pPr>
              <a:t>9</a:t>
            </a:fld>
            <a:endParaRPr lang="en-US"/>
          </a:p>
        </p:txBody>
      </p:sp>
      <p:sp>
        <p:nvSpPr>
          <p:cNvPr id="1378306"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2289" tIns="46143" rIns="92289" bIns="46143" anchor="b"/>
          <a:lstStyle/>
          <a:p>
            <a:pPr algn="r" defTabSz="922338"/>
            <a:fld id="{8D1A9C6E-F836-43C3-A967-A1976E839D51}" type="slidenum">
              <a:rPr lang="en-US" sz="1300" b="0">
                <a:solidFill>
                  <a:schemeClr val="tx1"/>
                </a:solidFill>
              </a:rPr>
              <a:pPr algn="r" defTabSz="922338"/>
              <a:t>9</a:t>
            </a:fld>
            <a:endParaRPr lang="en-US" sz="1300" b="0">
              <a:solidFill>
                <a:schemeClr val="tx1"/>
              </a:solidFill>
            </a:endParaRPr>
          </a:p>
        </p:txBody>
      </p:sp>
      <p:sp>
        <p:nvSpPr>
          <p:cNvPr id="1378307" name="Rectangle 2"/>
          <p:cNvSpPr>
            <a:spLocks noGrp="1" noRot="1" noChangeAspect="1" noChangeArrowheads="1" noTextEdit="1"/>
          </p:cNvSpPr>
          <p:nvPr>
            <p:ph type="sldImg"/>
          </p:nvPr>
        </p:nvSpPr>
        <p:spPr>
          <a:ln/>
        </p:spPr>
      </p:sp>
      <p:sp>
        <p:nvSpPr>
          <p:cNvPr id="1378308" name="Rectangle 3"/>
          <p:cNvSpPr>
            <a:spLocks noGrp="1" noChangeArrowheads="1"/>
          </p:cNvSpPr>
          <p:nvPr>
            <p:ph type="body" idx="1"/>
          </p:nvPr>
        </p:nvSpPr>
        <p:spPr>
          <a:xfrm>
            <a:off x="701675" y="4416425"/>
            <a:ext cx="5607050" cy="4183063"/>
          </a:xfrm>
          <a:noFill/>
          <a:ln/>
        </p:spPr>
        <p:txBody>
          <a:bodyPr lIns="92289" tIns="46143" rIns="92289" bIns="46143"/>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FE9F1E-87ED-4EBA-BD25-D3F0BFEB6EF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51B332-A44A-495E-975C-FB4070EBB29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FDA35F-F3E2-4985-8420-6E9F9711BE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1561A6-476A-409C-9F29-FC7F74AB0CF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CBDB84-A391-4055-BBAE-D68DE297176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AB37CB-2A91-4DAD-887E-1D2C6C6E497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6121C29-F192-4EAD-B487-44A2CF20DB9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3C1F14E-94D4-4851-84AD-1C5363BA0F8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BD4E87A-A071-4CC4-B139-5C164D982AF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E4992D-15DD-40AA-BFEB-3D2BA797685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F8325A-3E37-409C-A72F-BA36F28382E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57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chemeClr val="tx1"/>
                </a:solidFill>
              </a:defRPr>
            </a:lvl1pPr>
          </a:lstStyle>
          <a:p>
            <a:pPr>
              <a:defRPr/>
            </a:pPr>
            <a:endParaRPr lang="en-US"/>
          </a:p>
        </p:txBody>
      </p:sp>
      <p:sp>
        <p:nvSpPr>
          <p:cNvPr id="1157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defRPr>
            </a:lvl1pPr>
          </a:lstStyle>
          <a:p>
            <a:pPr>
              <a:defRPr/>
            </a:pPr>
            <a:endParaRPr lang="en-US"/>
          </a:p>
        </p:txBody>
      </p:sp>
      <p:sp>
        <p:nvSpPr>
          <p:cNvPr id="1157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pPr>
              <a:defRPr/>
            </a:pPr>
            <a:fld id="{241A5E2E-0EF4-4F27-B45A-9FF80684B575}" type="slidenum">
              <a:rPr lang="en-US"/>
              <a:pPr>
                <a:defRPr/>
              </a:pPr>
              <a:t>‹#›</a:t>
            </a:fld>
            <a:endParaRPr lang="en-US"/>
          </a:p>
        </p:txBody>
      </p:sp>
      <p:pic>
        <p:nvPicPr>
          <p:cNvPr id="1030" name="Picture 9" descr="Picture1"/>
          <p:cNvPicPr>
            <a:picLocks noChangeAspect="1" noChangeArrowheads="1"/>
          </p:cNvPicPr>
          <p:nvPr userDrawn="1"/>
        </p:nvPicPr>
        <p:blipFill>
          <a:blip r:embed="rId13"/>
          <a:srcRect/>
          <a:stretch>
            <a:fillRect/>
          </a:stretch>
        </p:blipFill>
        <p:spPr bwMode="auto">
          <a:xfrm>
            <a:off x="0" y="0"/>
            <a:ext cx="9144000" cy="930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4" r:id="rId1"/>
    <p:sldLayoutId id="2147483703" r:id="rId2"/>
    <p:sldLayoutId id="2147483702" r:id="rId3"/>
    <p:sldLayoutId id="2147483701" r:id="rId4"/>
    <p:sldLayoutId id="2147483700" r:id="rId5"/>
    <p:sldLayoutId id="2147483699" r:id="rId6"/>
    <p:sldLayoutId id="2147483698" r:id="rId7"/>
    <p:sldLayoutId id="2147483697" r:id="rId8"/>
    <p:sldLayoutId id="2147483696" r:id="rId9"/>
    <p:sldLayoutId id="2147483695" r:id="rId10"/>
    <p:sldLayoutId id="2147483694"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5.xml"/><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bwMode="auto">
          <a:xfrm>
            <a:off x="457200" y="2438400"/>
            <a:ext cx="83058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b="1" smtClean="0">
                <a:solidFill>
                  <a:schemeClr val="accent2"/>
                </a:solidFill>
              </a:rPr>
              <a:t>Reducing Pollution from Power Plants</a:t>
            </a:r>
            <a:endParaRPr lang="en-US" sz="4000" b="1" smtClean="0">
              <a:solidFill>
                <a:srgbClr val="000099"/>
              </a:solidFill>
            </a:endParaRPr>
          </a:p>
        </p:txBody>
      </p:sp>
      <p:sp>
        <p:nvSpPr>
          <p:cNvPr id="15362" name="Text Box 3"/>
          <p:cNvSpPr txBox="1">
            <a:spLocks noChangeArrowheads="1"/>
          </p:cNvSpPr>
          <p:nvPr/>
        </p:nvSpPr>
        <p:spPr bwMode="auto">
          <a:xfrm>
            <a:off x="1676400" y="4419600"/>
            <a:ext cx="5867400" cy="1552575"/>
          </a:xfrm>
          <a:prstGeom prst="rect">
            <a:avLst/>
          </a:prstGeom>
          <a:noFill/>
          <a:ln w="9525">
            <a:noFill/>
            <a:miter lim="800000"/>
            <a:headEnd/>
            <a:tailEnd/>
          </a:ln>
        </p:spPr>
        <p:txBody>
          <a:bodyPr>
            <a:spAutoFit/>
          </a:bodyPr>
          <a:lstStyle/>
          <a:p>
            <a:pPr algn="ctr"/>
            <a:r>
              <a:rPr lang="en-US" sz="2400">
                <a:solidFill>
                  <a:schemeClr val="tx1"/>
                </a:solidFill>
              </a:rPr>
              <a:t>Joseph Goffman</a:t>
            </a:r>
          </a:p>
          <a:p>
            <a:pPr algn="ctr"/>
            <a:r>
              <a:rPr lang="en-US" sz="2400">
                <a:solidFill>
                  <a:schemeClr val="tx1"/>
                </a:solidFill>
              </a:rPr>
              <a:t>Senior Counsel</a:t>
            </a:r>
          </a:p>
          <a:p>
            <a:pPr algn="ctr"/>
            <a:r>
              <a:rPr lang="en-US" sz="2400">
                <a:solidFill>
                  <a:schemeClr val="tx1"/>
                </a:solidFill>
              </a:rPr>
              <a:t>US EPA Office of Air and Radiation</a:t>
            </a:r>
          </a:p>
          <a:p>
            <a:pPr algn="ctr"/>
            <a:r>
              <a:rPr lang="en-US" sz="2400">
                <a:solidFill>
                  <a:schemeClr val="tx1"/>
                </a:solidFill>
              </a:rPr>
              <a:t>October 29, 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9329" name="Slide Number Placeholder 5"/>
          <p:cNvSpPr>
            <a:spLocks noGrp="1"/>
          </p:cNvSpPr>
          <p:nvPr>
            <p:ph type="sldNum" sz="quarter" idx="12"/>
          </p:nvPr>
        </p:nvSpPr>
        <p:spPr>
          <a:noFill/>
        </p:spPr>
        <p:txBody>
          <a:bodyPr/>
          <a:lstStyle/>
          <a:p>
            <a:fld id="{D83843AE-0511-4556-8BC1-0844906F1935}" type="slidenum">
              <a:rPr lang="en-US" smtClean="0"/>
              <a:pPr/>
              <a:t>10</a:t>
            </a:fld>
            <a:endParaRPr lang="en-US" smtClean="0"/>
          </a:p>
        </p:txBody>
      </p:sp>
      <p:sp>
        <p:nvSpPr>
          <p:cNvPr id="1379330" name="Rectangle 2"/>
          <p:cNvSpPr>
            <a:spLocks noGrp="1" noChangeArrowheads="1"/>
          </p:cNvSpPr>
          <p:nvPr>
            <p:ph type="title"/>
          </p:nvPr>
        </p:nvSpPr>
        <p:spPr bwMode="auto">
          <a:xfrm>
            <a:off x="762000" y="1143000"/>
            <a:ext cx="7391400" cy="6096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smtClean="0"/>
              <a:t>Public Health Protection Delayed</a:t>
            </a:r>
          </a:p>
        </p:txBody>
      </p:sp>
      <p:sp>
        <p:nvSpPr>
          <p:cNvPr id="1379331" name="Rectangle 3"/>
          <p:cNvSpPr>
            <a:spLocks noGrp="1" noChangeArrowheads="1"/>
          </p:cNvSpPr>
          <p:nvPr>
            <p:ph type="body" idx="1"/>
          </p:nvPr>
        </p:nvSpPr>
        <p:spPr>
          <a:xfrm>
            <a:off x="457200" y="1905000"/>
            <a:ext cx="8229600" cy="4953000"/>
          </a:xfrm>
        </p:spPr>
        <p:txBody>
          <a:bodyPr/>
          <a:lstStyle/>
          <a:p>
            <a:pPr eaLnBrk="1" hangingPunct="1">
              <a:lnSpc>
                <a:spcPct val="80000"/>
              </a:lnSpc>
            </a:pPr>
            <a:endParaRPr lang="en-US" sz="1600" smtClean="0"/>
          </a:p>
          <a:p>
            <a:pPr eaLnBrk="1" hangingPunct="1">
              <a:lnSpc>
                <a:spcPct val="80000"/>
              </a:lnSpc>
            </a:pPr>
            <a:r>
              <a:rPr lang="en-US" sz="1600" smtClean="0"/>
              <a:t>The American public has suffered avoidable deaths and illnesses as important Clean Air Act-required power plant controls have been delayed more than a decade.</a:t>
            </a:r>
          </a:p>
          <a:p>
            <a:pPr eaLnBrk="1" hangingPunct="1">
              <a:lnSpc>
                <a:spcPct val="80000"/>
              </a:lnSpc>
            </a:pPr>
            <a:endParaRPr lang="en-US" sz="1600" smtClean="0"/>
          </a:p>
          <a:p>
            <a:pPr eaLnBrk="1" hangingPunct="1">
              <a:lnSpc>
                <a:spcPct val="80000"/>
              </a:lnSpc>
            </a:pPr>
            <a:r>
              <a:rPr lang="en-US" sz="1600" smtClean="0"/>
              <a:t>The Act required states by 2000 to adopt rules as needed to control interstate pollution to help meet health-based air quality standards issued in 1997</a:t>
            </a:r>
          </a:p>
          <a:p>
            <a:pPr lvl="1" eaLnBrk="1" hangingPunct="1">
              <a:lnSpc>
                <a:spcPct val="80000"/>
              </a:lnSpc>
            </a:pPr>
            <a:r>
              <a:rPr lang="en-US" sz="1400" smtClean="0"/>
              <a:t>NOX SIP Call Rule (1998) partially addressed ozone transport by 2004, but did not address fine particles.</a:t>
            </a:r>
          </a:p>
          <a:p>
            <a:pPr lvl="1" eaLnBrk="1" hangingPunct="1">
              <a:lnSpc>
                <a:spcPct val="80000"/>
              </a:lnSpc>
            </a:pPr>
            <a:r>
              <a:rPr lang="en-US" sz="1400" smtClean="0"/>
              <a:t>Previous administration finalized Clean Air Interstate Rule (CAIR) in 2005 but court found legal flaws and ordered EPA to replace it.  </a:t>
            </a:r>
          </a:p>
          <a:p>
            <a:pPr lvl="1" eaLnBrk="1" hangingPunct="1">
              <a:lnSpc>
                <a:spcPct val="80000"/>
              </a:lnSpc>
            </a:pPr>
            <a:r>
              <a:rPr lang="en-US" sz="1400" smtClean="0"/>
              <a:t>New Transport Rule to replace CAIR and address 2006 PM NAAQS is to be completed in June 2011.</a:t>
            </a:r>
          </a:p>
          <a:p>
            <a:pPr lvl="1" eaLnBrk="1" hangingPunct="1">
              <a:lnSpc>
                <a:spcPct val="80000"/>
              </a:lnSpc>
            </a:pPr>
            <a:endParaRPr lang="en-US" sz="1400" smtClean="0"/>
          </a:p>
          <a:p>
            <a:pPr eaLnBrk="1" hangingPunct="1">
              <a:lnSpc>
                <a:spcPct val="80000"/>
              </a:lnSpc>
            </a:pPr>
            <a:r>
              <a:rPr lang="en-US" sz="1600" smtClean="0"/>
              <a:t>The Act required studies in the early 1990s and, if appropriate and necessary, control of hazardous air pollutants from power plants.</a:t>
            </a:r>
          </a:p>
          <a:p>
            <a:pPr lvl="1" eaLnBrk="1" hangingPunct="1">
              <a:lnSpc>
                <a:spcPct val="80000"/>
              </a:lnSpc>
            </a:pPr>
            <a:r>
              <a:rPr lang="en-US" sz="1400" smtClean="0"/>
              <a:t>Positive determination in 2000 meant final rule due by 2002.</a:t>
            </a:r>
          </a:p>
          <a:p>
            <a:pPr lvl="1" eaLnBrk="1" hangingPunct="1">
              <a:lnSpc>
                <a:spcPct val="80000"/>
              </a:lnSpc>
            </a:pPr>
            <a:r>
              <a:rPr lang="en-US" sz="1400" smtClean="0"/>
              <a:t>Previous Administration issued Clean Air Mercury Rule for power plants in 2005 but court found rule legally flawed and vacated it.  Also, rule failed to address all air toxics.</a:t>
            </a:r>
          </a:p>
          <a:p>
            <a:pPr lvl="1" eaLnBrk="1" hangingPunct="1">
              <a:lnSpc>
                <a:spcPct val="80000"/>
              </a:lnSpc>
            </a:pPr>
            <a:r>
              <a:rPr lang="en-US" sz="1400" smtClean="0"/>
              <a:t>Consent decree requires EPA to propose rule to control toxic air pollutants from EGUs by March 2011 and finalize by November 2011.</a:t>
            </a:r>
          </a:p>
          <a:p>
            <a:pPr lvl="1" eaLnBrk="1" hangingPunct="1">
              <a:lnSpc>
                <a:spcPct val="80000"/>
              </a:lnSpc>
            </a:pPr>
            <a:endParaRPr lang="en-US" sz="1400" smtClean="0"/>
          </a:p>
          <a:p>
            <a:pPr eaLnBrk="1" hangingPunct="1">
              <a:lnSpc>
                <a:spcPct val="80000"/>
              </a:lnSpc>
            </a:pPr>
            <a:endParaRPr lang="en-US" sz="1600" b="1" smtClean="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0353" name="Slide Number Placeholder 5"/>
          <p:cNvSpPr>
            <a:spLocks noGrp="1"/>
          </p:cNvSpPr>
          <p:nvPr>
            <p:ph type="sldNum" sz="quarter" idx="12"/>
          </p:nvPr>
        </p:nvSpPr>
        <p:spPr>
          <a:noFill/>
        </p:spPr>
        <p:txBody>
          <a:bodyPr/>
          <a:lstStyle/>
          <a:p>
            <a:fld id="{7E9D3F7A-49B4-4173-86DD-F49640D15227}" type="slidenum">
              <a:rPr lang="en-US" smtClean="0"/>
              <a:pPr/>
              <a:t>11</a:t>
            </a:fld>
            <a:endParaRPr lang="en-US" smtClean="0"/>
          </a:p>
        </p:txBody>
      </p:sp>
      <p:sp>
        <p:nvSpPr>
          <p:cNvPr id="1380354" name="Rectangle 2"/>
          <p:cNvSpPr>
            <a:spLocks noGrp="1" noChangeArrowheads="1"/>
          </p:cNvSpPr>
          <p:nvPr>
            <p:ph type="title"/>
          </p:nvPr>
        </p:nvSpPr>
        <p:spPr bwMode="auto">
          <a:xfrm>
            <a:off x="609600" y="914400"/>
            <a:ext cx="8001000" cy="6096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000" b="1" smtClean="0"/>
              <a:t>Many Coal Plants Remain Uncontrolled for SO</a:t>
            </a:r>
            <a:r>
              <a:rPr lang="en-US" sz="2000" b="1" baseline="-25000" smtClean="0"/>
              <a:t>2</a:t>
            </a:r>
            <a:r>
              <a:rPr lang="en-US" sz="2000" b="1" smtClean="0"/>
              <a:t> &amp;/or NO</a:t>
            </a:r>
            <a:r>
              <a:rPr lang="en-US" sz="2000" b="1" baseline="-25000" smtClean="0"/>
              <a:t>X</a:t>
            </a:r>
            <a:r>
              <a:rPr lang="en-US" sz="2000" b="1" smtClean="0"/>
              <a:t/>
            </a:r>
            <a:br>
              <a:rPr lang="en-US" sz="2000" b="1" smtClean="0"/>
            </a:br>
            <a:r>
              <a:rPr lang="en-US" sz="1400" b="1" smtClean="0"/>
              <a:t>Many are &gt; 40 years old</a:t>
            </a:r>
          </a:p>
        </p:txBody>
      </p:sp>
      <p:pic>
        <p:nvPicPr>
          <p:cNvPr id="1380355" name="Picture 3"/>
          <p:cNvPicPr>
            <a:picLocks noChangeAspect="1" noChangeArrowheads="1"/>
          </p:cNvPicPr>
          <p:nvPr>
            <p:ph type="body" idx="1"/>
          </p:nvPr>
        </p:nvPicPr>
        <p:blipFill>
          <a:blip r:embed="rId3"/>
          <a:srcRect/>
          <a:stretch>
            <a:fillRect/>
          </a:stretch>
        </p:blipFill>
        <p:spPr>
          <a:xfrm>
            <a:off x="152400" y="1539875"/>
            <a:ext cx="8839200" cy="531812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1377" name="Slide Number Placeholder 3"/>
          <p:cNvSpPr>
            <a:spLocks noGrp="1"/>
          </p:cNvSpPr>
          <p:nvPr>
            <p:ph type="sldNum" sz="quarter" idx="12"/>
          </p:nvPr>
        </p:nvSpPr>
        <p:spPr>
          <a:noFill/>
        </p:spPr>
        <p:txBody>
          <a:bodyPr/>
          <a:lstStyle/>
          <a:p>
            <a:fld id="{9CA61A76-D071-413B-961A-E16A8E338033}" type="slidenum">
              <a:rPr lang="en-US" smtClean="0"/>
              <a:pPr/>
              <a:t>12</a:t>
            </a:fld>
            <a:endParaRPr lang="en-US" smtClean="0"/>
          </a:p>
        </p:txBody>
      </p:sp>
      <p:sp>
        <p:nvSpPr>
          <p:cNvPr id="1381378" name="Title 1"/>
          <p:cNvSpPr>
            <a:spLocks noGrp="1"/>
          </p:cNvSpPr>
          <p:nvPr>
            <p:ph type="title" idx="4294967295"/>
          </p:nvPr>
        </p:nvSpPr>
        <p:spPr bwMode="auto">
          <a:xfrm>
            <a:off x="1143000" y="990600"/>
            <a:ext cx="6705600" cy="487363"/>
          </a:xfrm>
          <a:prstGeom prst="rect">
            <a:avLst/>
          </a:prstGeom>
          <a:solidFill>
            <a:srgbClr val="FFFFFF"/>
          </a:solidFill>
          <a:ln>
            <a:miter lim="800000"/>
            <a:headEnd/>
            <a:tailEnd/>
          </a:ln>
        </p:spPr>
        <p:txBody>
          <a:bodyPr anchor="ctr"/>
          <a:lstStyle/>
          <a:p>
            <a:pPr eaLnBrk="1" hangingPunct="1"/>
            <a:r>
              <a:rPr lang="en-US" sz="2400" b="1" smtClean="0"/>
              <a:t>Rulemaking Schedule</a:t>
            </a:r>
          </a:p>
        </p:txBody>
      </p:sp>
      <p:sp>
        <p:nvSpPr>
          <p:cNvPr id="1381379" name="TextBox 18"/>
          <p:cNvSpPr txBox="1">
            <a:spLocks noChangeArrowheads="1"/>
          </p:cNvSpPr>
          <p:nvPr/>
        </p:nvSpPr>
        <p:spPr bwMode="auto">
          <a:xfrm>
            <a:off x="533400" y="1752600"/>
            <a:ext cx="8077200" cy="641350"/>
          </a:xfrm>
          <a:prstGeom prst="rect">
            <a:avLst/>
          </a:prstGeom>
          <a:noFill/>
          <a:ln w="9525">
            <a:noFill/>
            <a:miter lim="800000"/>
            <a:headEnd/>
            <a:tailEnd/>
          </a:ln>
        </p:spPr>
        <p:txBody>
          <a:bodyPr>
            <a:spAutoFit/>
          </a:bodyPr>
          <a:lstStyle/>
          <a:p>
            <a:r>
              <a:rPr lang="en-US" sz="1800" b="0">
                <a:solidFill>
                  <a:srgbClr val="7030A0"/>
                </a:solidFill>
              </a:rPr>
              <a:t>Conventional air pollutant rules:  driven by NAAQS attainment deadlines</a:t>
            </a:r>
          </a:p>
          <a:p>
            <a:r>
              <a:rPr lang="en-US" sz="1800" b="0">
                <a:solidFill>
                  <a:srgbClr val="7030A0"/>
                </a:solidFill>
                <a:cs typeface="Arial" charset="0"/>
              </a:rPr>
              <a:t>Hazardous air pollutant rule:  court ordered deadline Nov 2011</a:t>
            </a:r>
          </a:p>
        </p:txBody>
      </p:sp>
      <p:graphicFrame>
        <p:nvGraphicFramePr>
          <p:cNvPr id="20" name="Content Placeholder 4"/>
          <p:cNvGraphicFramePr>
            <a:graphicFrameLocks/>
          </p:cNvGraphicFramePr>
          <p:nvPr/>
        </p:nvGraphicFramePr>
        <p:xfrm>
          <a:off x="388077" y="2218326"/>
          <a:ext cx="85344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81381" name="TextBox 20"/>
          <p:cNvSpPr txBox="1">
            <a:spLocks noChangeArrowheads="1"/>
          </p:cNvSpPr>
          <p:nvPr/>
        </p:nvSpPr>
        <p:spPr bwMode="auto">
          <a:xfrm>
            <a:off x="-152400" y="4648200"/>
            <a:ext cx="2665413" cy="581025"/>
          </a:xfrm>
          <a:prstGeom prst="rect">
            <a:avLst/>
          </a:prstGeom>
          <a:noFill/>
          <a:ln w="9525">
            <a:noFill/>
            <a:miter lim="800000"/>
            <a:headEnd/>
            <a:tailEnd/>
          </a:ln>
        </p:spPr>
        <p:txBody>
          <a:bodyPr>
            <a:spAutoFit/>
          </a:bodyPr>
          <a:lstStyle/>
          <a:p>
            <a:pPr algn="r"/>
            <a:r>
              <a:rPr lang="en-US" sz="1600">
                <a:cs typeface="Arial" charset="0"/>
              </a:rPr>
              <a:t>Revised Ozone NAAQS</a:t>
            </a:r>
          </a:p>
          <a:p>
            <a:pPr algn="r"/>
            <a:r>
              <a:rPr lang="en-US" sz="1600" b="0" i="1">
                <a:cs typeface="Arial" charset="0"/>
              </a:rPr>
              <a:t>Transport Rule </a:t>
            </a:r>
            <a:r>
              <a:rPr lang="en-US" sz="1600" b="0">
                <a:cs typeface="Arial" charset="0"/>
              </a:rPr>
              <a:t>(P)</a:t>
            </a:r>
          </a:p>
        </p:txBody>
      </p:sp>
      <p:sp>
        <p:nvSpPr>
          <p:cNvPr id="1381382" name="TextBox 21"/>
          <p:cNvSpPr txBox="1">
            <a:spLocks noChangeArrowheads="1"/>
          </p:cNvSpPr>
          <p:nvPr/>
        </p:nvSpPr>
        <p:spPr bwMode="auto">
          <a:xfrm>
            <a:off x="4953000" y="4800600"/>
            <a:ext cx="2284413" cy="1863725"/>
          </a:xfrm>
          <a:prstGeom prst="rect">
            <a:avLst/>
          </a:prstGeom>
          <a:noFill/>
          <a:ln w="9525">
            <a:noFill/>
            <a:miter lim="800000"/>
            <a:headEnd/>
            <a:tailEnd/>
          </a:ln>
        </p:spPr>
        <p:txBody>
          <a:bodyPr>
            <a:spAutoFit/>
          </a:bodyPr>
          <a:lstStyle/>
          <a:p>
            <a:r>
              <a:rPr lang="en-US" sz="1600">
                <a:cs typeface="Arial" charset="0"/>
              </a:rPr>
              <a:t>Revised PM NAAQS </a:t>
            </a:r>
          </a:p>
          <a:p>
            <a:r>
              <a:rPr lang="en-US" sz="1600">
                <a:cs typeface="Arial" charset="0"/>
              </a:rPr>
              <a:t>Transport Rule </a:t>
            </a:r>
            <a:r>
              <a:rPr lang="en-US" sz="1600" b="0">
                <a:cs typeface="Arial" charset="0"/>
              </a:rPr>
              <a:t>(F)</a:t>
            </a:r>
          </a:p>
          <a:p>
            <a:r>
              <a:rPr lang="en-US" sz="1600" b="0" i="1">
                <a:cs typeface="Arial" charset="0"/>
              </a:rPr>
              <a:t>Transport rule II </a:t>
            </a:r>
            <a:r>
              <a:rPr lang="en-US" sz="1600" b="0">
                <a:cs typeface="Arial" charset="0"/>
              </a:rPr>
              <a:t>(P)</a:t>
            </a:r>
          </a:p>
          <a:p>
            <a:r>
              <a:rPr lang="en-US" sz="1600">
                <a:cs typeface="Arial" charset="0"/>
              </a:rPr>
              <a:t>Utility MACT </a:t>
            </a:r>
            <a:r>
              <a:rPr lang="en-US" sz="1600" b="0">
                <a:cs typeface="Arial" charset="0"/>
              </a:rPr>
              <a:t>(P &amp; F)</a:t>
            </a:r>
            <a:endParaRPr lang="en-US" sz="1600" b="0" i="1">
              <a:cs typeface="Arial" charset="0"/>
            </a:endParaRPr>
          </a:p>
          <a:p>
            <a:endParaRPr lang="en-US" sz="1600" b="0" i="1">
              <a:solidFill>
                <a:srgbClr val="1E7472"/>
              </a:solidFill>
              <a:cs typeface="Arial" charset="0"/>
            </a:endParaRPr>
          </a:p>
          <a:p>
            <a:endParaRPr lang="en-US" sz="1600" b="0">
              <a:solidFill>
                <a:srgbClr val="1E7472"/>
              </a:solidFill>
              <a:cs typeface="Arial" charset="0"/>
            </a:endParaRPr>
          </a:p>
          <a:p>
            <a:endParaRPr lang="en-US" sz="2000" b="0" u="sng">
              <a:solidFill>
                <a:srgbClr val="FF0000"/>
              </a:solidFill>
              <a:cs typeface="Arial" charset="0"/>
            </a:endParaRPr>
          </a:p>
        </p:txBody>
      </p:sp>
      <p:sp>
        <p:nvSpPr>
          <p:cNvPr id="23" name="Left Brace 22"/>
          <p:cNvSpPr/>
          <p:nvPr/>
        </p:nvSpPr>
        <p:spPr bwMode="auto">
          <a:xfrm>
            <a:off x="4495800" y="4800600"/>
            <a:ext cx="482600" cy="1319213"/>
          </a:xfrm>
          <a:prstGeom prst="leftBrace">
            <a:avLst>
              <a:gd name="adj1" fmla="val 8333"/>
              <a:gd name="adj2" fmla="val 9205"/>
            </a:avLst>
          </a:prstGeom>
          <a:noFill/>
          <a:ln w="9525" cap="flat" cmpd="sng" algn="ctr">
            <a:solidFill>
              <a:schemeClr val="accent6">
                <a:lumMod val="75000"/>
              </a:schemeClr>
            </a:solidFill>
            <a:prstDash val="solid"/>
            <a:round/>
            <a:headEnd type="none" w="med" len="med"/>
            <a:tailEnd type="none" w="med" len="med"/>
          </a:ln>
          <a:effectLst/>
        </p:spPr>
        <p:txBody>
          <a:bodyPr/>
          <a:lstStyle/>
          <a:p>
            <a:pPr>
              <a:defRPr/>
            </a:pPr>
            <a:endParaRPr lang="en-US" sz="2800" b="0" u="sng" dirty="0">
              <a:solidFill>
                <a:schemeClr val="accent1">
                  <a:lumMod val="25000"/>
                </a:schemeClr>
              </a:solidFill>
              <a:cs typeface="Arial" charset="0"/>
            </a:endParaRPr>
          </a:p>
        </p:txBody>
      </p:sp>
      <p:sp>
        <p:nvSpPr>
          <p:cNvPr id="24" name="Right Brace 23"/>
          <p:cNvSpPr/>
          <p:nvPr/>
        </p:nvSpPr>
        <p:spPr bwMode="auto">
          <a:xfrm>
            <a:off x="2286000" y="4495800"/>
            <a:ext cx="352425" cy="1358900"/>
          </a:xfrm>
          <a:prstGeom prst="rightBrace">
            <a:avLst>
              <a:gd name="adj1" fmla="val 8333"/>
              <a:gd name="adj2" fmla="val 74142"/>
            </a:avLst>
          </a:prstGeom>
          <a:noFill/>
          <a:ln w="9525" cap="flat" cmpd="sng" algn="ctr">
            <a:solidFill>
              <a:schemeClr val="accent6">
                <a:lumMod val="75000"/>
              </a:schemeClr>
            </a:solidFill>
            <a:prstDash val="solid"/>
            <a:round/>
            <a:headEnd type="none" w="med" len="med"/>
            <a:tailEnd type="none" w="med" len="med"/>
          </a:ln>
          <a:effectLst/>
        </p:spPr>
        <p:txBody>
          <a:bodyPr/>
          <a:lstStyle/>
          <a:p>
            <a:pPr>
              <a:defRPr/>
            </a:pPr>
            <a:endParaRPr lang="en-US" sz="2800" b="0" u="sng">
              <a:solidFill>
                <a:srgbClr val="FF0000"/>
              </a:solidFill>
              <a:cs typeface="Arial" charset="0"/>
            </a:endParaRPr>
          </a:p>
        </p:txBody>
      </p:sp>
      <p:sp>
        <p:nvSpPr>
          <p:cNvPr id="1381385" name="TextBox 24"/>
          <p:cNvSpPr txBox="1">
            <a:spLocks noChangeArrowheads="1"/>
          </p:cNvSpPr>
          <p:nvPr/>
        </p:nvSpPr>
        <p:spPr bwMode="auto">
          <a:xfrm>
            <a:off x="2209800" y="3048000"/>
            <a:ext cx="2117725" cy="336550"/>
          </a:xfrm>
          <a:prstGeom prst="rect">
            <a:avLst/>
          </a:prstGeom>
          <a:noFill/>
          <a:ln w="9525">
            <a:noFill/>
            <a:miter lim="800000"/>
            <a:headEnd/>
            <a:tailEnd/>
          </a:ln>
        </p:spPr>
        <p:txBody>
          <a:bodyPr wrap="none">
            <a:spAutoFit/>
          </a:bodyPr>
          <a:lstStyle/>
          <a:p>
            <a:pPr algn="r"/>
            <a:r>
              <a:rPr lang="en-US" sz="1600">
                <a:cs typeface="Arial" charset="0"/>
              </a:rPr>
              <a:t>Transport</a:t>
            </a:r>
            <a:r>
              <a:rPr lang="en-US" sz="1600">
                <a:solidFill>
                  <a:srgbClr val="DEC8EE"/>
                </a:solidFill>
                <a:cs typeface="Arial" charset="0"/>
              </a:rPr>
              <a:t> </a:t>
            </a:r>
            <a:r>
              <a:rPr lang="en-US" sz="1600">
                <a:cs typeface="Arial" charset="0"/>
              </a:rPr>
              <a:t>Rule II </a:t>
            </a:r>
            <a:r>
              <a:rPr lang="en-US" sz="1600" b="0">
                <a:cs typeface="Arial" charset="0"/>
              </a:rPr>
              <a:t>(F)</a:t>
            </a:r>
            <a:endParaRPr lang="en-US" sz="1600" b="0" i="1">
              <a:cs typeface="Arial" charset="0"/>
            </a:endParaRPr>
          </a:p>
        </p:txBody>
      </p:sp>
      <p:sp>
        <p:nvSpPr>
          <p:cNvPr id="27" name="Right Brace 26"/>
          <p:cNvSpPr/>
          <p:nvPr/>
        </p:nvSpPr>
        <p:spPr bwMode="auto">
          <a:xfrm>
            <a:off x="4191000" y="2895600"/>
            <a:ext cx="455613" cy="1466850"/>
          </a:xfrm>
          <a:prstGeom prst="rightBrace">
            <a:avLst>
              <a:gd name="adj1" fmla="val 12500"/>
              <a:gd name="adj2" fmla="val 83499"/>
            </a:avLst>
          </a:prstGeom>
          <a:noFill/>
          <a:ln w="9525" cap="flat" cmpd="sng" algn="ctr">
            <a:solidFill>
              <a:schemeClr val="accent6">
                <a:lumMod val="75000"/>
              </a:schemeClr>
            </a:solidFill>
            <a:prstDash val="solid"/>
            <a:round/>
            <a:headEnd type="none" w="med" len="med"/>
            <a:tailEnd type="none" w="med" len="med"/>
          </a:ln>
          <a:effectLst/>
        </p:spPr>
        <p:txBody>
          <a:bodyPr/>
          <a:lstStyle/>
          <a:p>
            <a:pPr>
              <a:defRPr/>
            </a:pPr>
            <a:endParaRPr lang="en-US" sz="2800" b="0" u="sng">
              <a:solidFill>
                <a:srgbClr val="FF0000"/>
              </a:solidFill>
              <a:cs typeface="Arial" charset="0"/>
            </a:endParaRPr>
          </a:p>
        </p:txBody>
      </p:sp>
      <p:sp>
        <p:nvSpPr>
          <p:cNvPr id="1381387" name="TextBox 15"/>
          <p:cNvSpPr txBox="1">
            <a:spLocks noChangeArrowheads="1"/>
          </p:cNvSpPr>
          <p:nvPr/>
        </p:nvSpPr>
        <p:spPr bwMode="auto">
          <a:xfrm>
            <a:off x="0" y="5842000"/>
            <a:ext cx="3592513" cy="1004888"/>
          </a:xfrm>
          <a:prstGeom prst="rect">
            <a:avLst/>
          </a:prstGeom>
          <a:noFill/>
          <a:ln w="9525">
            <a:noFill/>
            <a:miter lim="800000"/>
            <a:headEnd/>
            <a:tailEnd/>
          </a:ln>
        </p:spPr>
        <p:txBody>
          <a:bodyPr wrap="none">
            <a:spAutoFit/>
          </a:bodyPr>
          <a:lstStyle/>
          <a:p>
            <a:r>
              <a:rPr lang="en-US" sz="1200" b="0">
                <a:solidFill>
                  <a:schemeClr val="tx1"/>
                </a:solidFill>
                <a:cs typeface="Arial" charset="0"/>
              </a:rPr>
              <a:t>F = </a:t>
            </a:r>
            <a:r>
              <a:rPr lang="en-US" sz="1200">
                <a:solidFill>
                  <a:schemeClr val="tx1"/>
                </a:solidFill>
                <a:cs typeface="Arial" charset="0"/>
              </a:rPr>
              <a:t>Final Rulemaking</a:t>
            </a:r>
            <a:endParaRPr lang="en-US" sz="1200" b="0">
              <a:solidFill>
                <a:schemeClr val="tx1"/>
              </a:solidFill>
              <a:cs typeface="Arial" charset="0"/>
            </a:endParaRPr>
          </a:p>
          <a:p>
            <a:r>
              <a:rPr lang="en-US" sz="1200" b="0">
                <a:solidFill>
                  <a:schemeClr val="tx1"/>
                </a:solidFill>
                <a:cs typeface="Arial" charset="0"/>
              </a:rPr>
              <a:t>P = </a:t>
            </a:r>
            <a:r>
              <a:rPr lang="en-US" sz="1200" b="0" i="1">
                <a:solidFill>
                  <a:schemeClr val="tx1"/>
                </a:solidFill>
                <a:cs typeface="Arial" charset="0"/>
              </a:rPr>
              <a:t>Proposed Rulemaking</a:t>
            </a:r>
          </a:p>
          <a:p>
            <a:r>
              <a:rPr lang="en-US" sz="1200" b="0">
                <a:solidFill>
                  <a:schemeClr val="tx1"/>
                </a:solidFill>
                <a:cs typeface="Arial" charset="0"/>
              </a:rPr>
              <a:t>NAAQS = National Ambient Air Quality Standard</a:t>
            </a:r>
          </a:p>
          <a:p>
            <a:r>
              <a:rPr lang="en-US" sz="1200" b="0">
                <a:solidFill>
                  <a:schemeClr val="tx1"/>
                </a:solidFill>
                <a:cs typeface="Arial" charset="0"/>
              </a:rPr>
              <a:t>PM = particulate matter</a:t>
            </a:r>
          </a:p>
          <a:p>
            <a:r>
              <a:rPr lang="en-US" sz="1200" b="0">
                <a:solidFill>
                  <a:schemeClr val="tx1"/>
                </a:solidFill>
                <a:cs typeface="Arial" charset="0"/>
              </a:rPr>
              <a:t>MACT = Maximum Achievable Control Technology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425" name="Slide Number Placeholder 3"/>
          <p:cNvSpPr>
            <a:spLocks noGrp="1"/>
          </p:cNvSpPr>
          <p:nvPr>
            <p:ph type="sldNum" sz="quarter" idx="12"/>
          </p:nvPr>
        </p:nvSpPr>
        <p:spPr>
          <a:noFill/>
        </p:spPr>
        <p:txBody>
          <a:bodyPr/>
          <a:lstStyle/>
          <a:p>
            <a:fld id="{12FE3CA2-92D9-4975-9E06-A8CAD13E296B}" type="slidenum">
              <a:rPr lang="en-US" smtClean="0"/>
              <a:pPr/>
              <a:t>13</a:t>
            </a:fld>
            <a:endParaRPr lang="en-US" smtClean="0"/>
          </a:p>
        </p:txBody>
      </p:sp>
      <p:sp>
        <p:nvSpPr>
          <p:cNvPr id="1383426" name="Title 1"/>
          <p:cNvSpPr>
            <a:spLocks noGrp="1"/>
          </p:cNvSpPr>
          <p:nvPr>
            <p:ph type="title" idx="4294967295"/>
          </p:nvPr>
        </p:nvSpPr>
        <p:spPr bwMode="auto">
          <a:xfrm>
            <a:off x="533400" y="914400"/>
            <a:ext cx="8229600" cy="914400"/>
          </a:xfrm>
          <a:prstGeom prst="rect">
            <a:avLst/>
          </a:prstGeom>
          <a:solidFill>
            <a:srgbClr val="FFFFFF"/>
          </a:solidFill>
          <a:ln>
            <a:miter lim="800000"/>
            <a:headEnd/>
            <a:tailEnd/>
          </a:ln>
        </p:spPr>
        <p:txBody>
          <a:bodyPr anchor="ctr"/>
          <a:lstStyle/>
          <a:p>
            <a:pPr eaLnBrk="1" hangingPunct="1"/>
            <a:r>
              <a:rPr lang="en-US" sz="4000" smtClean="0"/>
              <a:t>Existing Unit Compliance Periods</a:t>
            </a:r>
          </a:p>
        </p:txBody>
      </p:sp>
      <p:graphicFrame>
        <p:nvGraphicFramePr>
          <p:cNvPr id="1365156" name="Group 164"/>
          <p:cNvGraphicFramePr>
            <a:graphicFrameLocks noGrp="1"/>
          </p:cNvGraphicFramePr>
          <p:nvPr>
            <p:ph idx="4294967295"/>
          </p:nvPr>
        </p:nvGraphicFramePr>
        <p:xfrm>
          <a:off x="527050" y="1731963"/>
          <a:ext cx="8083550" cy="4002087"/>
        </p:xfrm>
        <a:graphic>
          <a:graphicData uri="http://schemas.openxmlformats.org/drawingml/2006/table">
            <a:tbl>
              <a:tblPr/>
              <a:tblGrid>
                <a:gridCol w="2114550"/>
                <a:gridCol w="623888"/>
                <a:gridCol w="614362"/>
                <a:gridCol w="652463"/>
                <a:gridCol w="669925"/>
                <a:gridCol w="641350"/>
                <a:gridCol w="709612"/>
                <a:gridCol w="685800"/>
                <a:gridCol w="685800"/>
                <a:gridCol w="685800"/>
              </a:tblGrid>
              <a:tr h="290513">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600" b="1" i="0" u="sng" strike="noStrike" cap="none" normalizeH="0" baseline="0" dirty="0" smtClean="0">
                        <a:ln>
                          <a:noFill/>
                        </a:ln>
                        <a:solidFill>
                          <a:srgbClr val="000000"/>
                        </a:solidFill>
                        <a:effectLst/>
                        <a:latin typeface="Arial"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cs typeface="Arial" charset="0"/>
                        </a:rPr>
                        <a:t>2011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cs typeface="Arial" charset="0"/>
                        </a:rPr>
                        <a:t>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cs typeface="Arial" charset="0"/>
                        </a:rPr>
                        <a:t>2013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cs typeface="Arial" charset="0"/>
                        </a:rPr>
                        <a:t>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cs typeface="Arial" charset="0"/>
                        </a:rPr>
                        <a:t>2015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cs typeface="Arial" charset="0"/>
                        </a:rPr>
                        <a:t>2016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cs typeface="Arial" charset="0"/>
                        </a:rPr>
                        <a:t>2017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cs typeface="Arial" charset="0"/>
                        </a:rPr>
                        <a:t>2018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cs typeface="Arial" charset="0"/>
                        </a:rPr>
                        <a:t>2019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479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sng" strike="noStrike" cap="none" normalizeH="0" baseline="0" smtClean="0">
                          <a:ln>
                            <a:noFill/>
                          </a:ln>
                          <a:solidFill>
                            <a:srgbClr val="7030A0"/>
                          </a:solidFill>
                          <a:effectLst/>
                          <a:latin typeface="Arial" charset="0"/>
                          <a:cs typeface="Arial" charset="0"/>
                        </a:rPr>
                        <a:t>AIR</a:t>
                      </a: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352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cs typeface="Arial" charset="0"/>
                        </a:rPr>
                        <a:t>Transport Rule</a:t>
                      </a: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3000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cs typeface="Arial" charset="0"/>
                        </a:rPr>
                        <a:t>Transport Rule update</a:t>
                      </a:r>
                      <a:endParaRPr kumimoji="0" lang="en-US" sz="1200" b="0" i="0" u="none" strike="noStrike" cap="none" normalizeH="0" baseline="0" smtClean="0">
                        <a:ln>
                          <a:noFill/>
                        </a:ln>
                        <a:solidFill>
                          <a:srgbClr val="000000"/>
                        </a:solidFill>
                        <a:effectLst/>
                        <a:latin typeface="Arial"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3444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cs typeface="Arial" charset="0"/>
                        </a:rPr>
                        <a:t>Utility MACT</a:t>
                      </a: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5222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sng" strike="noStrike" cap="none" normalizeH="0" baseline="0" smtClean="0">
                          <a:ln>
                            <a:noFill/>
                          </a:ln>
                          <a:solidFill>
                            <a:srgbClr val="7575D1"/>
                          </a:solidFill>
                          <a:effectLst/>
                          <a:latin typeface="Arial" charset="0"/>
                          <a:cs typeface="Arial" charset="0"/>
                        </a:rPr>
                        <a:t>WATER</a:t>
                      </a: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3603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cs typeface="Arial" charset="0"/>
                        </a:rPr>
                        <a:t>Cooling water intake</a:t>
                      </a:r>
                      <a:endParaRPr kumimoji="0" lang="en-US" sz="1200" b="0" i="0" u="none" strike="noStrike" cap="none" normalizeH="0" baseline="0" smtClean="0">
                        <a:ln>
                          <a:noFill/>
                        </a:ln>
                        <a:solidFill>
                          <a:srgbClr val="000000"/>
                        </a:solidFill>
                        <a:effectLst/>
                        <a:latin typeface="Arial"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3429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cs typeface="Arial" charset="0"/>
                        </a:rPr>
                        <a:t>Effluent guidelines</a:t>
                      </a: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496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smtClean="0">
                          <a:ln>
                            <a:noFill/>
                          </a:ln>
                          <a:solidFill>
                            <a:srgbClr val="3C8C93"/>
                          </a:solidFill>
                          <a:effectLst/>
                          <a:latin typeface="Arial" charset="0"/>
                          <a:cs typeface="Arial" charset="0"/>
                        </a:rPr>
                        <a:t>WASTE</a:t>
                      </a: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cs typeface="Arial" charset="0"/>
                        </a:rPr>
                        <a:t>Coal waste/ash</a:t>
                      </a: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bl>
          </a:graphicData>
        </a:graphic>
      </p:graphicFrame>
      <p:sp>
        <p:nvSpPr>
          <p:cNvPr id="6" name="TextBox 5"/>
          <p:cNvSpPr txBox="1"/>
          <p:nvPr/>
        </p:nvSpPr>
        <p:spPr>
          <a:xfrm>
            <a:off x="5247408" y="3270360"/>
            <a:ext cx="3356264" cy="323165"/>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0" scaled="1"/>
            <a:tileRect/>
          </a:gradFill>
          <a:ln>
            <a:solidFill>
              <a:schemeClr val="accent6">
                <a:lumMod val="75000"/>
              </a:schemeClr>
            </a:solidFill>
            <a:prstDash val="solid"/>
          </a:ln>
          <a:effectLst/>
          <a:scene3d>
            <a:camera prst="orthographicFront"/>
            <a:lightRig rig="threePt" dir="t"/>
          </a:scene3d>
          <a:sp3d>
            <a:bevelT/>
          </a:sp3d>
        </p:spPr>
        <p:txBody>
          <a:bodyPr>
            <a:spAutoFit/>
          </a:bodyPr>
          <a:lstStyle/>
          <a:p>
            <a:pPr>
              <a:defRPr/>
            </a:pPr>
            <a:r>
              <a:rPr lang="en-US" sz="1400" b="0" dirty="0">
                <a:solidFill>
                  <a:schemeClr val="tx1"/>
                </a:solidFill>
                <a:cs typeface="Arial" charset="0"/>
              </a:rPr>
              <a:t>2015: National Emission Standards</a:t>
            </a:r>
            <a:r>
              <a:rPr lang="en-US" sz="1500" b="0" dirty="0">
                <a:solidFill>
                  <a:schemeClr val="tx1"/>
                </a:solidFill>
                <a:cs typeface="Arial" charset="0"/>
              </a:rPr>
              <a:t> </a:t>
            </a:r>
          </a:p>
        </p:txBody>
      </p:sp>
      <p:sp>
        <p:nvSpPr>
          <p:cNvPr id="8" name="TextBox 7"/>
          <p:cNvSpPr txBox="1"/>
          <p:nvPr/>
        </p:nvSpPr>
        <p:spPr>
          <a:xfrm>
            <a:off x="3297138" y="2537799"/>
            <a:ext cx="1234059" cy="323165"/>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0" scaled="1"/>
            <a:tileRect/>
          </a:gradFill>
          <a:ln>
            <a:solidFill>
              <a:schemeClr val="accent6">
                <a:lumMod val="75000"/>
              </a:schemeClr>
            </a:solidFill>
          </a:ln>
          <a:scene3d>
            <a:camera prst="orthographicFront"/>
            <a:lightRig rig="threePt" dir="t"/>
          </a:scene3d>
          <a:sp3d>
            <a:bevelT/>
          </a:sp3d>
        </p:spPr>
        <p:txBody>
          <a:bodyPr>
            <a:spAutoFit/>
          </a:bodyPr>
          <a:lstStyle/>
          <a:p>
            <a:pPr>
              <a:defRPr/>
            </a:pPr>
            <a:r>
              <a:rPr lang="en-US" sz="1400" b="0" dirty="0">
                <a:solidFill>
                  <a:schemeClr val="tx1"/>
                </a:solidFill>
                <a:cs typeface="Arial" charset="0"/>
              </a:rPr>
              <a:t>Phase I caps</a:t>
            </a:r>
          </a:p>
        </p:txBody>
      </p:sp>
      <p:sp>
        <p:nvSpPr>
          <p:cNvPr id="9" name="TextBox 8"/>
          <p:cNvSpPr txBox="1"/>
          <p:nvPr/>
        </p:nvSpPr>
        <p:spPr>
          <a:xfrm>
            <a:off x="4540827" y="2537800"/>
            <a:ext cx="4062845" cy="323165"/>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0" scaled="1"/>
            <a:tileRect/>
          </a:gradFill>
          <a:ln>
            <a:solidFill>
              <a:schemeClr val="accent6">
                <a:lumMod val="75000"/>
              </a:schemeClr>
            </a:solidFill>
          </a:ln>
          <a:scene3d>
            <a:camera prst="orthographicFront"/>
            <a:lightRig rig="threePt" dir="t"/>
          </a:scene3d>
          <a:sp3d>
            <a:bevelT/>
          </a:sp3d>
        </p:spPr>
        <p:txBody>
          <a:bodyPr>
            <a:spAutoFit/>
          </a:bodyPr>
          <a:lstStyle/>
          <a:p>
            <a:pPr>
              <a:defRPr/>
            </a:pPr>
            <a:r>
              <a:rPr lang="en-US" sz="1500" b="0" dirty="0">
                <a:solidFill>
                  <a:schemeClr val="tx1"/>
                </a:solidFill>
                <a:cs typeface="Arial" charset="0"/>
              </a:rPr>
              <a:t>Phase II caps</a:t>
            </a:r>
          </a:p>
        </p:txBody>
      </p:sp>
      <p:sp>
        <p:nvSpPr>
          <p:cNvPr id="10" name="TextBox 9"/>
          <p:cNvSpPr txBox="1"/>
          <p:nvPr/>
        </p:nvSpPr>
        <p:spPr>
          <a:xfrm>
            <a:off x="5879938" y="2891955"/>
            <a:ext cx="2724599" cy="323165"/>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0" scaled="1"/>
            <a:tileRect/>
          </a:gradFill>
          <a:ln w="9525">
            <a:solidFill>
              <a:schemeClr val="tx1"/>
            </a:solidFill>
            <a:prstDash val="lgDashDotDot"/>
          </a:ln>
          <a:effectLst>
            <a:glow rad="63500">
              <a:schemeClr val="accent4">
                <a:satMod val="175000"/>
                <a:alpha val="40000"/>
              </a:schemeClr>
            </a:glow>
          </a:effectLst>
        </p:spPr>
        <p:txBody>
          <a:bodyPr>
            <a:spAutoFit/>
          </a:bodyPr>
          <a:lstStyle/>
          <a:p>
            <a:pPr algn="ctr">
              <a:defRPr/>
            </a:pPr>
            <a:r>
              <a:rPr lang="en-US" sz="1200">
                <a:solidFill>
                  <a:schemeClr val="tx1"/>
                </a:solidFill>
                <a:cs typeface="Arial" charset="0"/>
              </a:rPr>
              <a:t>For revised NAAQS – timing TBD</a:t>
            </a:r>
            <a:endParaRPr lang="en-US" sz="1200" u="sng">
              <a:solidFill>
                <a:srgbClr val="FF0000"/>
              </a:solidFill>
              <a:cs typeface="Arial" charset="0"/>
            </a:endParaRPr>
          </a:p>
        </p:txBody>
      </p:sp>
      <p:sp>
        <p:nvSpPr>
          <p:cNvPr id="12" name="TextBox 11"/>
          <p:cNvSpPr txBox="1"/>
          <p:nvPr/>
        </p:nvSpPr>
        <p:spPr>
          <a:xfrm>
            <a:off x="3740995" y="4161698"/>
            <a:ext cx="4884149" cy="323165"/>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0" scaled="1"/>
            <a:tileRect/>
          </a:gradFill>
          <a:ln w="9525">
            <a:solidFill>
              <a:schemeClr val="tx1"/>
            </a:solidFill>
            <a:prstDash val="lgDashDotDot"/>
          </a:ln>
          <a:effectLst>
            <a:glow rad="63500">
              <a:schemeClr val="accent4">
                <a:satMod val="175000"/>
                <a:alpha val="40000"/>
              </a:schemeClr>
            </a:glow>
          </a:effectLst>
        </p:spPr>
        <p:txBody>
          <a:bodyPr>
            <a:spAutoFit/>
          </a:bodyPr>
          <a:lstStyle/>
          <a:p>
            <a:pPr algn="ctr">
              <a:defRPr/>
            </a:pPr>
            <a:r>
              <a:rPr lang="en-US" sz="1400" b="0" dirty="0">
                <a:solidFill>
                  <a:schemeClr val="tx1"/>
                </a:solidFill>
                <a:cs typeface="Arial" charset="0"/>
              </a:rPr>
              <a:t>Compliance timing to be determined</a:t>
            </a:r>
          </a:p>
        </p:txBody>
      </p:sp>
      <p:sp>
        <p:nvSpPr>
          <p:cNvPr id="14" name="TextBox 13"/>
          <p:cNvSpPr txBox="1"/>
          <p:nvPr/>
        </p:nvSpPr>
        <p:spPr>
          <a:xfrm>
            <a:off x="3657600" y="5391835"/>
            <a:ext cx="4955596" cy="323165"/>
          </a:xfrm>
          <a:prstGeom prst="rect">
            <a:avLst/>
          </a:prstGeom>
          <a:gradFill flip="none" rotWithShape="1">
            <a:gsLst>
              <a:gs pos="0">
                <a:srgbClr val="2CAAA7">
                  <a:tint val="66000"/>
                  <a:satMod val="160000"/>
                </a:srgbClr>
              </a:gs>
              <a:gs pos="50000">
                <a:srgbClr val="2CAAA7">
                  <a:tint val="44500"/>
                  <a:satMod val="160000"/>
                </a:srgbClr>
              </a:gs>
              <a:gs pos="100000">
                <a:srgbClr val="2CAAA7">
                  <a:tint val="23500"/>
                  <a:satMod val="160000"/>
                </a:srgbClr>
              </a:gs>
            </a:gsLst>
            <a:lin ang="0" scaled="1"/>
            <a:tileRect/>
          </a:gradFill>
          <a:ln>
            <a:solidFill>
              <a:schemeClr val="accent6">
                <a:lumMod val="75000"/>
              </a:schemeClr>
            </a:solidFill>
            <a:prstDash val="lgDashDotDot"/>
          </a:ln>
          <a:effectLst>
            <a:glow rad="63500">
              <a:schemeClr val="accent4">
                <a:satMod val="175000"/>
                <a:alpha val="40000"/>
              </a:schemeClr>
            </a:glow>
          </a:effectLst>
        </p:spPr>
        <p:txBody>
          <a:bodyPr>
            <a:spAutoFit/>
          </a:bodyPr>
          <a:lstStyle/>
          <a:p>
            <a:pPr>
              <a:defRPr/>
            </a:pPr>
            <a:r>
              <a:rPr lang="en-US" sz="1500" b="0" dirty="0">
                <a:solidFill>
                  <a:schemeClr val="tx1"/>
                </a:solidFill>
                <a:cs typeface="Arial" charset="0"/>
              </a:rPr>
              <a:t>Timing dependent on whether RCRA C or D</a:t>
            </a:r>
          </a:p>
        </p:txBody>
      </p:sp>
      <p:sp>
        <p:nvSpPr>
          <p:cNvPr id="1383568" name="TextBox 14"/>
          <p:cNvSpPr txBox="1">
            <a:spLocks noChangeArrowheads="1"/>
          </p:cNvSpPr>
          <p:nvPr/>
        </p:nvSpPr>
        <p:spPr bwMode="auto">
          <a:xfrm>
            <a:off x="2725738" y="5870575"/>
            <a:ext cx="3633787" cy="1016000"/>
          </a:xfrm>
          <a:prstGeom prst="rect">
            <a:avLst/>
          </a:prstGeom>
          <a:noFill/>
          <a:ln w="9525">
            <a:noFill/>
            <a:miter lim="800000"/>
            <a:headEnd/>
            <a:tailEnd/>
          </a:ln>
        </p:spPr>
        <p:txBody>
          <a:bodyPr wrap="none">
            <a:spAutoFit/>
          </a:bodyPr>
          <a:lstStyle/>
          <a:p>
            <a:r>
              <a:rPr lang="en-US" sz="1200" b="0">
                <a:solidFill>
                  <a:schemeClr val="tx1"/>
                </a:solidFill>
                <a:cs typeface="Arial" charset="0"/>
              </a:rPr>
              <a:t>NAAQS = National Ambient Air Quality Standard</a:t>
            </a:r>
          </a:p>
          <a:p>
            <a:r>
              <a:rPr lang="en-US" sz="1200" b="0">
                <a:solidFill>
                  <a:schemeClr val="tx1"/>
                </a:solidFill>
                <a:cs typeface="Arial" charset="0"/>
              </a:rPr>
              <a:t>MACT = Maximum Achievable Control Technology</a:t>
            </a:r>
          </a:p>
          <a:p>
            <a:r>
              <a:rPr lang="en-US" sz="1200" b="0">
                <a:solidFill>
                  <a:schemeClr val="tx1"/>
                </a:solidFill>
                <a:cs typeface="Arial" charset="0"/>
              </a:rPr>
              <a:t>RCRA = Resource Conservation and Recovery Act</a:t>
            </a:r>
          </a:p>
          <a:p>
            <a:r>
              <a:rPr lang="en-US" sz="1200" b="0">
                <a:solidFill>
                  <a:schemeClr val="tx1"/>
                </a:solidFill>
                <a:cs typeface="Arial" charset="0"/>
              </a:rPr>
              <a:t>RCRA C = Special waste</a:t>
            </a:r>
          </a:p>
          <a:p>
            <a:r>
              <a:rPr lang="en-US" sz="1200" b="0">
                <a:solidFill>
                  <a:schemeClr val="tx1"/>
                </a:solidFill>
                <a:cs typeface="Arial" charset="0"/>
              </a:rPr>
              <a:t>RCRA D = Non-hazardous waste</a:t>
            </a:r>
          </a:p>
        </p:txBody>
      </p:sp>
      <p:sp>
        <p:nvSpPr>
          <p:cNvPr id="16" name="TextBox 15"/>
          <p:cNvSpPr txBox="1"/>
          <p:nvPr/>
        </p:nvSpPr>
        <p:spPr>
          <a:xfrm>
            <a:off x="4571739" y="4518997"/>
            <a:ext cx="4046034" cy="323165"/>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0" scaled="1"/>
            <a:tileRect/>
          </a:gradFill>
          <a:ln>
            <a:solidFill>
              <a:schemeClr val="accent6">
                <a:lumMod val="75000"/>
              </a:schemeClr>
            </a:solidFill>
            <a:prstDash val="lgDashDotDot"/>
          </a:ln>
          <a:effectLst>
            <a:glow rad="63500">
              <a:schemeClr val="accent4">
                <a:satMod val="175000"/>
                <a:alpha val="40000"/>
              </a:schemeClr>
            </a:glow>
          </a:effectLst>
        </p:spPr>
        <p:txBody>
          <a:bodyPr>
            <a:spAutoFit/>
          </a:bodyPr>
          <a:lstStyle/>
          <a:p>
            <a:pPr>
              <a:defRPr/>
            </a:pPr>
            <a:r>
              <a:rPr lang="en-US" sz="1200" dirty="0">
                <a:solidFill>
                  <a:schemeClr val="tx1"/>
                </a:solidFill>
                <a:cs typeface="Arial" charset="0"/>
              </a:rPr>
              <a:t>Comply on 5-yr permit renewal cycle after rule final</a:t>
            </a:r>
            <a:r>
              <a:rPr lang="en-US" sz="1500" b="0" dirty="0">
                <a:solidFill>
                  <a:schemeClr val="tx1"/>
                </a:solidFill>
                <a:cs typeface="Arial" charset="0"/>
              </a:rPr>
              <a:t> </a:t>
            </a:r>
          </a:p>
        </p:txBody>
      </p:sp>
      <p:sp>
        <p:nvSpPr>
          <p:cNvPr id="18" name="TextBox 17"/>
          <p:cNvSpPr txBox="1"/>
          <p:nvPr/>
        </p:nvSpPr>
        <p:spPr>
          <a:xfrm>
            <a:off x="5219700" y="3563938"/>
            <a:ext cx="2522538" cy="307975"/>
          </a:xfrm>
          <a:prstGeom prst="rect">
            <a:avLst/>
          </a:prstGeom>
          <a:noFill/>
        </p:spPr>
        <p:txBody>
          <a:bodyPr wrap="none">
            <a:spAutoFit/>
          </a:bodyPr>
          <a:lstStyle/>
          <a:p>
            <a:pPr>
              <a:defRPr/>
            </a:pPr>
            <a:r>
              <a:rPr lang="en-US" sz="1400" b="0" dirty="0">
                <a:solidFill>
                  <a:schemeClr val="accent6">
                    <a:lumMod val="50000"/>
                  </a:schemeClr>
                </a:solidFill>
                <a:cs typeface="Arial" charset="0"/>
              </a:rPr>
              <a:t>(Potential 1-2 year extension)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5473" name="Slide Number Placeholder 5"/>
          <p:cNvSpPr>
            <a:spLocks noGrp="1"/>
          </p:cNvSpPr>
          <p:nvPr>
            <p:ph type="sldNum" sz="quarter" idx="12"/>
          </p:nvPr>
        </p:nvSpPr>
        <p:spPr>
          <a:noFill/>
        </p:spPr>
        <p:txBody>
          <a:bodyPr/>
          <a:lstStyle/>
          <a:p>
            <a:fld id="{46AD70E4-91DB-45C3-84E1-F5FFFD401EE3}" type="slidenum">
              <a:rPr lang="en-US" smtClean="0"/>
              <a:pPr/>
              <a:t>14</a:t>
            </a:fld>
            <a:endParaRPr lang="en-US" smtClean="0"/>
          </a:p>
        </p:txBody>
      </p:sp>
      <p:sp>
        <p:nvSpPr>
          <p:cNvPr id="1385474" name="Rectangle 2"/>
          <p:cNvSpPr>
            <a:spLocks noGrp="1" noChangeArrowheads="1"/>
          </p:cNvSpPr>
          <p:nvPr>
            <p:ph type="title"/>
          </p:nvPr>
        </p:nvSpPr>
        <p:spPr bwMode="auto">
          <a:xfrm>
            <a:off x="609600" y="1066800"/>
            <a:ext cx="7086600" cy="6858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smtClean="0"/>
              <a:t>Upcoming CAA Power Plant Rules</a:t>
            </a:r>
            <a:br>
              <a:rPr lang="en-US" sz="3200" smtClean="0"/>
            </a:br>
            <a:endParaRPr lang="en-US" sz="3200" smtClean="0"/>
          </a:p>
        </p:txBody>
      </p:sp>
      <p:sp>
        <p:nvSpPr>
          <p:cNvPr id="1385475" name="Rectangle 3"/>
          <p:cNvSpPr>
            <a:spLocks noGrp="1" noChangeArrowheads="1"/>
          </p:cNvSpPr>
          <p:nvPr>
            <p:ph type="body" idx="1"/>
          </p:nvPr>
        </p:nvSpPr>
        <p:spPr>
          <a:xfrm>
            <a:off x="533400" y="1981200"/>
            <a:ext cx="8229600" cy="4525963"/>
          </a:xfrm>
        </p:spPr>
        <p:txBody>
          <a:bodyPr/>
          <a:lstStyle/>
          <a:p>
            <a:pPr eaLnBrk="1" hangingPunct="1">
              <a:lnSpc>
                <a:spcPct val="80000"/>
              </a:lnSpc>
            </a:pPr>
            <a:r>
              <a:rPr lang="en-US" sz="1600" smtClean="0"/>
              <a:t>Interstate Pollution Transport Rule for existing PM and ozone NAAQS</a:t>
            </a:r>
          </a:p>
          <a:p>
            <a:pPr lvl="1" eaLnBrk="1" hangingPunct="1">
              <a:lnSpc>
                <a:spcPct val="80000"/>
              </a:lnSpc>
            </a:pPr>
            <a:r>
              <a:rPr lang="en-US" sz="1400" smtClean="0"/>
              <a:t>Proposed rule unveiled in July, published August 2, 2010</a:t>
            </a:r>
          </a:p>
          <a:p>
            <a:pPr lvl="1" eaLnBrk="1" hangingPunct="1">
              <a:lnSpc>
                <a:spcPct val="80000"/>
              </a:lnSpc>
            </a:pPr>
            <a:r>
              <a:rPr lang="en-US" sz="1400" smtClean="0"/>
              <a:t>Final rule planned June 2011</a:t>
            </a:r>
          </a:p>
          <a:p>
            <a:pPr lvl="1" eaLnBrk="1" hangingPunct="1">
              <a:lnSpc>
                <a:spcPct val="80000"/>
              </a:lnSpc>
              <a:buFontTx/>
              <a:buNone/>
            </a:pPr>
            <a:endParaRPr lang="en-US" sz="1400" smtClean="0"/>
          </a:p>
          <a:p>
            <a:pPr eaLnBrk="1" hangingPunct="1">
              <a:lnSpc>
                <a:spcPct val="80000"/>
              </a:lnSpc>
            </a:pPr>
            <a:r>
              <a:rPr lang="en-US" sz="1600" smtClean="0"/>
              <a:t>Utility MACT (section 112/hazardous air pollutants)</a:t>
            </a:r>
          </a:p>
          <a:p>
            <a:pPr lvl="1" eaLnBrk="1" hangingPunct="1">
              <a:lnSpc>
                <a:spcPct val="80000"/>
              </a:lnSpc>
            </a:pPr>
            <a:r>
              <a:rPr lang="en-US" sz="1400" smtClean="0"/>
              <a:t>Propose March 2011, finalize November 2011</a:t>
            </a:r>
          </a:p>
          <a:p>
            <a:pPr lvl="1" eaLnBrk="1" hangingPunct="1">
              <a:lnSpc>
                <a:spcPct val="80000"/>
              </a:lnSpc>
            </a:pPr>
            <a:endParaRPr lang="en-US" sz="1400" smtClean="0"/>
          </a:p>
          <a:p>
            <a:pPr eaLnBrk="1" hangingPunct="1">
              <a:lnSpc>
                <a:spcPct val="80000"/>
              </a:lnSpc>
            </a:pPr>
            <a:r>
              <a:rPr lang="en-US" sz="1600" smtClean="0"/>
              <a:t>Utility NSPS (section 111/criteria pollutants)</a:t>
            </a:r>
          </a:p>
          <a:p>
            <a:pPr lvl="1" eaLnBrk="1" hangingPunct="1">
              <a:lnSpc>
                <a:spcPct val="80000"/>
              </a:lnSpc>
            </a:pPr>
            <a:r>
              <a:rPr lang="en-US" sz="1400" smtClean="0"/>
              <a:t>Same schedule as MACT</a:t>
            </a:r>
          </a:p>
          <a:p>
            <a:pPr lvl="1" eaLnBrk="1" hangingPunct="1">
              <a:lnSpc>
                <a:spcPct val="80000"/>
              </a:lnSpc>
            </a:pPr>
            <a:r>
              <a:rPr lang="en-US" sz="1400" smtClean="0"/>
              <a:t>2006 utility NSPS is under reconsideration and subject to pending litigation</a:t>
            </a:r>
          </a:p>
          <a:p>
            <a:pPr lvl="1" eaLnBrk="1" hangingPunct="1">
              <a:lnSpc>
                <a:spcPct val="80000"/>
              </a:lnSpc>
            </a:pPr>
            <a:r>
              <a:rPr lang="en-US" sz="1400" smtClean="0"/>
              <a:t>Section 111(b) for new and modified/reconstructed sources</a:t>
            </a:r>
          </a:p>
          <a:p>
            <a:pPr lvl="1" eaLnBrk="1" hangingPunct="1">
              <a:lnSpc>
                <a:spcPct val="80000"/>
              </a:lnSpc>
            </a:pPr>
            <a:endParaRPr lang="en-US" sz="1400" smtClean="0"/>
          </a:p>
          <a:p>
            <a:pPr eaLnBrk="1" hangingPunct="1">
              <a:lnSpc>
                <a:spcPct val="80000"/>
              </a:lnSpc>
            </a:pPr>
            <a:r>
              <a:rPr lang="en-US" sz="1600" smtClean="0"/>
              <a:t>Interstate Pollution Transport Rule for 2010 reconsidered ozone NAAQS</a:t>
            </a:r>
          </a:p>
          <a:p>
            <a:pPr lvl="1" eaLnBrk="1" hangingPunct="1">
              <a:lnSpc>
                <a:spcPct val="80000"/>
              </a:lnSpc>
            </a:pPr>
            <a:r>
              <a:rPr lang="en-US" sz="1600" smtClean="0"/>
              <a:t>Proposed rule in 2011, final rule in 2012</a:t>
            </a:r>
          </a:p>
          <a:p>
            <a:pPr lvl="1" eaLnBrk="1" hangingPunct="1">
              <a:lnSpc>
                <a:spcPct val="80000"/>
              </a:lnSpc>
            </a:pPr>
            <a:endParaRPr lang="en-US" sz="1600" smtClean="0"/>
          </a:p>
          <a:p>
            <a:pPr eaLnBrk="1" hangingPunct="1">
              <a:lnSpc>
                <a:spcPct val="80000"/>
              </a:lnSpc>
              <a:spcBef>
                <a:spcPct val="0"/>
              </a:spcBef>
            </a:pPr>
            <a:r>
              <a:rPr lang="en-US" sz="1600" smtClean="0"/>
              <a:t>Response to court remand on Utility NSPS (section 111) for greenhouse gases</a:t>
            </a:r>
          </a:p>
          <a:p>
            <a:pPr lvl="1" eaLnBrk="1" hangingPunct="1">
              <a:lnSpc>
                <a:spcPct val="80000"/>
              </a:lnSpc>
              <a:spcBef>
                <a:spcPct val="0"/>
              </a:spcBef>
            </a:pPr>
            <a:r>
              <a:rPr lang="en-US" sz="1600" smtClean="0"/>
              <a:t>EPA is considering substance and timing of its response.</a:t>
            </a:r>
          </a:p>
          <a:p>
            <a:pPr eaLnBrk="1" hangingPunct="1">
              <a:lnSpc>
                <a:spcPct val="80000"/>
              </a:lnSpc>
            </a:pPr>
            <a:endParaRPr lang="en-US" sz="160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7521" name="Slide Number Placeholder 3"/>
          <p:cNvSpPr>
            <a:spLocks noGrp="1"/>
          </p:cNvSpPr>
          <p:nvPr>
            <p:ph type="sldNum" sz="quarter" idx="12"/>
          </p:nvPr>
        </p:nvSpPr>
        <p:spPr>
          <a:noFill/>
        </p:spPr>
        <p:txBody>
          <a:bodyPr/>
          <a:lstStyle/>
          <a:p>
            <a:fld id="{59E4F66E-2CE9-4185-B1F1-8C7FC8ADD308}" type="slidenum">
              <a:rPr lang="en-US" smtClean="0"/>
              <a:pPr/>
              <a:t>15</a:t>
            </a:fld>
            <a:endParaRPr lang="en-US" smtClean="0"/>
          </a:p>
        </p:txBody>
      </p:sp>
      <p:sp>
        <p:nvSpPr>
          <p:cNvPr id="1387522" name="Text Box 2"/>
          <p:cNvSpPr txBox="1">
            <a:spLocks noChangeArrowheads="1"/>
          </p:cNvSpPr>
          <p:nvPr/>
        </p:nvSpPr>
        <p:spPr bwMode="auto">
          <a:xfrm>
            <a:off x="76200" y="1876425"/>
            <a:ext cx="9067800" cy="4981575"/>
          </a:xfrm>
          <a:prstGeom prst="rect">
            <a:avLst/>
          </a:prstGeom>
          <a:noFill/>
          <a:ln w="9525">
            <a:noFill/>
            <a:miter lim="800000"/>
            <a:headEnd/>
            <a:tailEnd/>
          </a:ln>
        </p:spPr>
        <p:txBody>
          <a:bodyPr>
            <a:spAutoFit/>
          </a:bodyPr>
          <a:lstStyle/>
          <a:p>
            <a:pPr marL="228600" indent="-228600">
              <a:buFontTx/>
              <a:buChar char="•"/>
            </a:pPr>
            <a:r>
              <a:rPr lang="en-US" sz="1600" b="0">
                <a:solidFill>
                  <a:schemeClr val="tx1"/>
                </a:solidFill>
              </a:rPr>
              <a:t>Pollution reduction controls at utilities are well-understood and available now</a:t>
            </a:r>
          </a:p>
          <a:p>
            <a:pPr marL="228600" indent="-228600">
              <a:buFontTx/>
              <a:buChar char="•"/>
            </a:pPr>
            <a:endParaRPr lang="en-US" sz="1600" b="0">
              <a:solidFill>
                <a:schemeClr val="tx1"/>
              </a:solidFill>
            </a:endParaRPr>
          </a:p>
          <a:p>
            <a:pPr marL="228600" indent="-228600">
              <a:buFontTx/>
              <a:buChar char="•"/>
            </a:pPr>
            <a:r>
              <a:rPr lang="en-US" sz="1600" b="0">
                <a:solidFill>
                  <a:schemeClr val="tx1"/>
                </a:solidFill>
              </a:rPr>
              <a:t>SO</a:t>
            </a:r>
            <a:r>
              <a:rPr lang="en-US" sz="1600" b="0" baseline="-25000">
                <a:solidFill>
                  <a:schemeClr val="tx1"/>
                </a:solidFill>
              </a:rPr>
              <a:t>2</a:t>
            </a:r>
            <a:r>
              <a:rPr lang="en-US" sz="1600" b="0">
                <a:solidFill>
                  <a:schemeClr val="tx1"/>
                </a:solidFill>
              </a:rPr>
              <a:t> reduction technologies</a:t>
            </a:r>
          </a:p>
          <a:p>
            <a:pPr marL="685800" lvl="1" indent="-228600">
              <a:buFontTx/>
              <a:buChar char="•"/>
            </a:pPr>
            <a:r>
              <a:rPr lang="en-US" sz="1600" b="0">
                <a:solidFill>
                  <a:schemeClr val="tx1"/>
                </a:solidFill>
              </a:rPr>
              <a:t>Reduce HAPs to meet requirements of upcoming Utility MACT</a:t>
            </a:r>
          </a:p>
          <a:p>
            <a:pPr marL="685800" lvl="1" indent="-228600">
              <a:buFontTx/>
              <a:buChar char="•"/>
            </a:pPr>
            <a:r>
              <a:rPr lang="en-US" sz="1600" b="0">
                <a:solidFill>
                  <a:schemeClr val="tx1"/>
                </a:solidFill>
              </a:rPr>
              <a:t>Help in-state areas attain the existing and upcoming PM2.5 NAAQS and 2010 SO</a:t>
            </a:r>
            <a:r>
              <a:rPr lang="en-US" sz="1600" b="0" baseline="-25000">
                <a:solidFill>
                  <a:schemeClr val="tx1"/>
                </a:solidFill>
              </a:rPr>
              <a:t>2</a:t>
            </a:r>
            <a:r>
              <a:rPr lang="en-US" sz="1600" b="0">
                <a:solidFill>
                  <a:schemeClr val="tx1"/>
                </a:solidFill>
              </a:rPr>
              <a:t> NAAQS</a:t>
            </a:r>
          </a:p>
          <a:p>
            <a:pPr marL="685800" lvl="1" indent="-228600">
              <a:buFontTx/>
              <a:buChar char="•"/>
            </a:pPr>
            <a:r>
              <a:rPr lang="en-US" sz="1600" b="0">
                <a:solidFill>
                  <a:schemeClr val="tx1"/>
                </a:solidFill>
              </a:rPr>
              <a:t>Help downwind states attain PM2.5 NAAQS </a:t>
            </a:r>
          </a:p>
          <a:p>
            <a:pPr marL="685800" lvl="1" indent="-228600">
              <a:buFontTx/>
              <a:buChar char="•"/>
            </a:pPr>
            <a:r>
              <a:rPr lang="en-US" sz="1600" b="0">
                <a:solidFill>
                  <a:schemeClr val="tx1"/>
                </a:solidFill>
              </a:rPr>
              <a:t>Address visibility (regional haze) improvement goals</a:t>
            </a:r>
          </a:p>
          <a:p>
            <a:pPr marL="685800" lvl="1" indent="-228600"/>
            <a:endParaRPr lang="en-US" sz="1600" b="0">
              <a:solidFill>
                <a:schemeClr val="tx1"/>
              </a:solidFill>
            </a:endParaRPr>
          </a:p>
          <a:p>
            <a:pPr marL="228600" indent="-228600">
              <a:buFontTx/>
              <a:buChar char="•"/>
            </a:pPr>
            <a:r>
              <a:rPr lang="en-US" sz="1600" b="0">
                <a:solidFill>
                  <a:schemeClr val="tx1"/>
                </a:solidFill>
              </a:rPr>
              <a:t>NOx reduction technologies</a:t>
            </a:r>
          </a:p>
          <a:p>
            <a:pPr marL="685800" lvl="1" indent="-228600">
              <a:buFontTx/>
              <a:buChar char="•"/>
            </a:pPr>
            <a:r>
              <a:rPr lang="en-US" sz="1600" b="0">
                <a:solidFill>
                  <a:schemeClr val="tx1"/>
                </a:solidFill>
              </a:rPr>
              <a:t>Help in-state areas attain the existing and new ozone NAAQS</a:t>
            </a:r>
          </a:p>
          <a:p>
            <a:pPr marL="685800" lvl="1" indent="-228600">
              <a:buFontTx/>
              <a:buChar char="•"/>
            </a:pPr>
            <a:r>
              <a:rPr lang="en-US" sz="1600" b="0">
                <a:solidFill>
                  <a:schemeClr val="tx1"/>
                </a:solidFill>
              </a:rPr>
              <a:t>Help downwind states attain the existing and new ozone NAAQS</a:t>
            </a:r>
          </a:p>
          <a:p>
            <a:pPr marL="685800" lvl="1" indent="-228600">
              <a:buFontTx/>
              <a:buChar char="•"/>
            </a:pPr>
            <a:r>
              <a:rPr lang="en-US" sz="1600" b="0">
                <a:solidFill>
                  <a:schemeClr val="tx1"/>
                </a:solidFill>
              </a:rPr>
              <a:t>Address visibility (regional haze) improvement goals</a:t>
            </a:r>
          </a:p>
          <a:p>
            <a:pPr marL="685800" lvl="1" indent="-228600"/>
            <a:endParaRPr lang="en-US" sz="1600" b="0">
              <a:solidFill>
                <a:schemeClr val="tx1"/>
              </a:solidFill>
            </a:endParaRPr>
          </a:p>
          <a:p>
            <a:pPr marL="228600" indent="-228600">
              <a:buFontTx/>
              <a:buChar char="•"/>
            </a:pPr>
            <a:r>
              <a:rPr lang="en-US" sz="1600" b="0">
                <a:solidFill>
                  <a:schemeClr val="tx1"/>
                </a:solidFill>
              </a:rPr>
              <a:t>Mercury reduction technologies</a:t>
            </a:r>
          </a:p>
          <a:p>
            <a:pPr marL="685800" lvl="1" indent="-228600">
              <a:buFontTx/>
              <a:buChar char="•"/>
            </a:pPr>
            <a:r>
              <a:rPr lang="en-US" sz="1600" b="0">
                <a:solidFill>
                  <a:schemeClr val="tx1"/>
                </a:solidFill>
              </a:rPr>
              <a:t>Reduce mercury emissions to meet requirements of upcoming Utility MACT</a:t>
            </a:r>
          </a:p>
          <a:p>
            <a:pPr marL="685800" lvl="1" indent="-228600"/>
            <a:endParaRPr lang="en-US" sz="1600" b="0">
              <a:solidFill>
                <a:schemeClr val="tx1"/>
              </a:solidFill>
            </a:endParaRPr>
          </a:p>
          <a:p>
            <a:pPr marL="228600" indent="-228600">
              <a:buFontTx/>
              <a:buChar char="•"/>
            </a:pPr>
            <a:r>
              <a:rPr lang="en-US" sz="1600" b="0">
                <a:solidFill>
                  <a:schemeClr val="tx1"/>
                </a:solidFill>
              </a:rPr>
              <a:t>Direct PM reduction technologies:</a:t>
            </a:r>
          </a:p>
          <a:p>
            <a:pPr marL="685800" lvl="1" indent="-228600">
              <a:buFontTx/>
              <a:buChar char="•"/>
            </a:pPr>
            <a:r>
              <a:rPr lang="en-US" sz="1600" b="0">
                <a:solidFill>
                  <a:schemeClr val="tx1"/>
                </a:solidFill>
              </a:rPr>
              <a:t>Help attain PM2.5 NAAQS and visibility program requirements</a:t>
            </a:r>
          </a:p>
          <a:p>
            <a:pPr marL="685800" lvl="1" indent="-228600">
              <a:buFontTx/>
              <a:buChar char="•"/>
            </a:pPr>
            <a:r>
              <a:rPr lang="en-US" sz="1600" b="0">
                <a:solidFill>
                  <a:schemeClr val="tx1"/>
                </a:solidFill>
              </a:rPr>
              <a:t>Reduce HAP emissions to meet requirements of upcoming Utility MACT</a:t>
            </a:r>
          </a:p>
          <a:p>
            <a:pPr marL="685800" lvl="1" indent="-228600"/>
            <a:endParaRPr lang="en-US" sz="1600" b="0">
              <a:solidFill>
                <a:schemeClr val="tx1"/>
              </a:solidFill>
            </a:endParaRPr>
          </a:p>
        </p:txBody>
      </p:sp>
      <p:sp>
        <p:nvSpPr>
          <p:cNvPr id="1387523" name="Text Box 3"/>
          <p:cNvSpPr txBox="1">
            <a:spLocks noChangeArrowheads="1"/>
          </p:cNvSpPr>
          <p:nvPr/>
        </p:nvSpPr>
        <p:spPr bwMode="auto">
          <a:xfrm>
            <a:off x="228600" y="990600"/>
            <a:ext cx="8686800" cy="671513"/>
          </a:xfrm>
          <a:prstGeom prst="rect">
            <a:avLst/>
          </a:prstGeom>
          <a:noFill/>
          <a:ln w="9525">
            <a:noFill/>
            <a:miter lim="800000"/>
            <a:headEnd/>
            <a:tailEnd/>
          </a:ln>
        </p:spPr>
        <p:txBody>
          <a:bodyPr>
            <a:spAutoFit/>
          </a:bodyPr>
          <a:lstStyle/>
          <a:p>
            <a:pPr algn="ctr"/>
            <a:r>
              <a:rPr lang="en-US" sz="2000">
                <a:solidFill>
                  <a:schemeClr val="tx1"/>
                </a:solidFill>
              </a:rPr>
              <a:t>Toolbox of Emissions Reduction Technologies for Power Plants</a:t>
            </a:r>
          </a:p>
          <a:p>
            <a:pPr algn="ctr"/>
            <a:r>
              <a:rPr lang="en-US" sz="1800">
                <a:solidFill>
                  <a:schemeClr val="tx1"/>
                </a:solidFill>
              </a:rPr>
              <a:t>Many Have Multi-pollutant Benefits</a:t>
            </a:r>
          </a:p>
        </p:txBody>
      </p:sp>
      <p:sp>
        <p:nvSpPr>
          <p:cNvPr id="1387524" name="Line 4"/>
          <p:cNvSpPr>
            <a:spLocks noChangeShapeType="1"/>
          </p:cNvSpPr>
          <p:nvPr/>
        </p:nvSpPr>
        <p:spPr bwMode="auto">
          <a:xfrm>
            <a:off x="457200" y="685800"/>
            <a:ext cx="8001000" cy="0"/>
          </a:xfrm>
          <a:prstGeom prst="line">
            <a:avLst/>
          </a:prstGeom>
          <a:noFill/>
          <a:ln w="19050">
            <a:solidFill>
              <a:srgbClr val="0066FF"/>
            </a:solidFill>
            <a:round/>
            <a:headEnd/>
            <a:tailEnd/>
          </a:ln>
        </p:spPr>
        <p:txBody>
          <a:bodyPr/>
          <a:lstStyle/>
          <a:p>
            <a:endParaRPr lang="en-US"/>
          </a:p>
        </p:txBody>
      </p:sp>
      <p:pic>
        <p:nvPicPr>
          <p:cNvPr id="1387525" name="Picture 7" descr="Gwt Icon - Toolkit Clip Art"/>
          <p:cNvPicPr>
            <a:picLocks noChangeAspect="1" noChangeArrowheads="1"/>
          </p:cNvPicPr>
          <p:nvPr/>
        </p:nvPicPr>
        <p:blipFill>
          <a:blip r:embed="rId3"/>
          <a:srcRect/>
          <a:stretch>
            <a:fillRect/>
          </a:stretch>
        </p:blipFill>
        <p:spPr bwMode="auto">
          <a:xfrm>
            <a:off x="6934200" y="3352800"/>
            <a:ext cx="1981200" cy="19685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8545" name="Slide Number Placeholder 5"/>
          <p:cNvSpPr>
            <a:spLocks noGrp="1"/>
          </p:cNvSpPr>
          <p:nvPr>
            <p:ph type="sldNum" sz="quarter" idx="12"/>
          </p:nvPr>
        </p:nvSpPr>
        <p:spPr>
          <a:noFill/>
        </p:spPr>
        <p:txBody>
          <a:bodyPr/>
          <a:lstStyle/>
          <a:p>
            <a:fld id="{0F6ACC24-C213-4458-8091-6DD37E0ACA23}" type="slidenum">
              <a:rPr lang="en-US" smtClean="0"/>
              <a:pPr/>
              <a:t>16</a:t>
            </a:fld>
            <a:endParaRPr lang="en-US" smtClean="0"/>
          </a:p>
        </p:txBody>
      </p:sp>
      <p:pic>
        <p:nvPicPr>
          <p:cNvPr id="1388546" name="Picture 3"/>
          <p:cNvPicPr>
            <a:picLocks noChangeAspect="1" noChangeArrowheads="1"/>
          </p:cNvPicPr>
          <p:nvPr/>
        </p:nvPicPr>
        <p:blipFill>
          <a:blip r:embed="rId3"/>
          <a:srcRect l="1740" t="1694" r="870" b="3424"/>
          <a:stretch>
            <a:fillRect/>
          </a:stretch>
        </p:blipFill>
        <p:spPr bwMode="auto">
          <a:xfrm>
            <a:off x="381000" y="1828800"/>
            <a:ext cx="8534400" cy="4267200"/>
          </a:xfrm>
          <a:prstGeom prst="rect">
            <a:avLst/>
          </a:prstGeom>
          <a:noFill/>
          <a:ln w="9525">
            <a:noFill/>
            <a:miter lim="800000"/>
            <a:headEnd/>
            <a:tailEnd/>
          </a:ln>
        </p:spPr>
      </p:pic>
      <p:sp>
        <p:nvSpPr>
          <p:cNvPr id="1388547" name="Text Box 4"/>
          <p:cNvSpPr txBox="1">
            <a:spLocks noChangeArrowheads="1"/>
          </p:cNvSpPr>
          <p:nvPr/>
        </p:nvSpPr>
        <p:spPr bwMode="auto">
          <a:xfrm>
            <a:off x="609600" y="6340475"/>
            <a:ext cx="6477000" cy="517525"/>
          </a:xfrm>
          <a:prstGeom prst="rect">
            <a:avLst/>
          </a:prstGeom>
          <a:noFill/>
          <a:ln w="9525">
            <a:noFill/>
            <a:miter lim="800000"/>
            <a:headEnd/>
            <a:tailEnd/>
          </a:ln>
        </p:spPr>
        <p:txBody>
          <a:bodyPr>
            <a:spAutoFit/>
          </a:bodyPr>
          <a:lstStyle/>
          <a:p>
            <a:r>
              <a:rPr lang="en-US" sz="1400">
                <a:solidFill>
                  <a:srgbClr val="000080"/>
                </a:solidFill>
                <a:latin typeface="Times New Roman" pitchFamily="18" charset="0"/>
              </a:rPr>
              <a:t>Source:	David C. Foerter, Executive Director</a:t>
            </a:r>
          </a:p>
          <a:p>
            <a:r>
              <a:rPr lang="en-US" sz="1400" i="1">
                <a:solidFill>
                  <a:srgbClr val="000080"/>
                </a:solidFill>
                <a:latin typeface="Times New Roman" pitchFamily="18" charset="0"/>
              </a:rPr>
              <a:t>	Institute of Clean Air Companies (ICAC), </a:t>
            </a:r>
            <a:r>
              <a:rPr lang="en-US" sz="1400">
                <a:solidFill>
                  <a:srgbClr val="000080"/>
                </a:solidFill>
                <a:latin typeface="Times New Roman" pitchFamily="18" charset="0"/>
              </a:rPr>
              <a:t>October 22, 2010</a:t>
            </a:r>
            <a:endParaRPr lang="en-US" sz="1400" b="0">
              <a:solidFill>
                <a:srgbClr val="065619"/>
              </a:solidFill>
              <a:latin typeface="Times New Roman" pitchFamily="18" charset="0"/>
            </a:endParaRPr>
          </a:p>
        </p:txBody>
      </p:sp>
      <p:sp>
        <p:nvSpPr>
          <p:cNvPr id="1388548" name="Oval 5"/>
          <p:cNvSpPr>
            <a:spLocks noChangeArrowheads="1"/>
          </p:cNvSpPr>
          <p:nvPr/>
        </p:nvSpPr>
        <p:spPr bwMode="auto">
          <a:xfrm>
            <a:off x="5410200" y="3581400"/>
            <a:ext cx="1219200" cy="1676400"/>
          </a:xfrm>
          <a:prstGeom prst="ellipse">
            <a:avLst/>
          </a:prstGeom>
          <a:noFill/>
          <a:ln w="19050">
            <a:solidFill>
              <a:srgbClr val="FF0000"/>
            </a:solidFill>
            <a:round/>
            <a:headEnd/>
            <a:tailEnd/>
          </a:ln>
        </p:spPr>
        <p:txBody>
          <a:bodyPr wrap="none" anchor="ctr"/>
          <a:lstStyle/>
          <a:p>
            <a:pPr algn="ctr"/>
            <a:endParaRPr lang="en-US"/>
          </a:p>
        </p:txBody>
      </p:sp>
      <p:sp>
        <p:nvSpPr>
          <p:cNvPr id="1388549" name="Text Box 6"/>
          <p:cNvSpPr txBox="1">
            <a:spLocks noChangeArrowheads="1"/>
          </p:cNvSpPr>
          <p:nvPr/>
        </p:nvSpPr>
        <p:spPr bwMode="auto">
          <a:xfrm>
            <a:off x="838200" y="990600"/>
            <a:ext cx="7445375" cy="762000"/>
          </a:xfrm>
          <a:prstGeom prst="rect">
            <a:avLst/>
          </a:prstGeom>
          <a:noFill/>
          <a:ln w="9525" algn="ctr">
            <a:noFill/>
            <a:miter lim="800000"/>
            <a:headEnd/>
            <a:tailEnd/>
          </a:ln>
        </p:spPr>
        <p:txBody>
          <a:bodyPr wrap="none">
            <a:spAutoFit/>
          </a:bodyPr>
          <a:lstStyle/>
          <a:p>
            <a:pPr algn="ctr"/>
            <a:r>
              <a:rPr lang="en-US" sz="2400"/>
              <a:t>Industry Capacity to Add New Emissions Controls</a:t>
            </a:r>
          </a:p>
          <a:p>
            <a:pPr algn="ctr"/>
            <a:r>
              <a:rPr lang="en-US" sz="2000"/>
              <a:t>Added 20+ GW of SO</a:t>
            </a:r>
            <a:r>
              <a:rPr lang="en-US" sz="2000" baseline="-25000"/>
              <a:t>2</a:t>
            </a:r>
            <a:r>
              <a:rPr lang="en-US" sz="2000"/>
              <a:t> scrubbers per year 2008 - 2010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569" name="Slide Number Placeholder 5"/>
          <p:cNvSpPr>
            <a:spLocks noGrp="1"/>
          </p:cNvSpPr>
          <p:nvPr>
            <p:ph type="sldNum" sz="quarter" idx="12"/>
          </p:nvPr>
        </p:nvSpPr>
        <p:spPr>
          <a:noFill/>
        </p:spPr>
        <p:txBody>
          <a:bodyPr/>
          <a:lstStyle/>
          <a:p>
            <a:fld id="{9B5880C3-B898-4CE8-9D69-014E98498587}" type="slidenum">
              <a:rPr lang="en-US" smtClean="0"/>
              <a:pPr/>
              <a:t>17</a:t>
            </a:fld>
            <a:endParaRPr lang="en-US" smtClean="0"/>
          </a:p>
        </p:txBody>
      </p:sp>
      <p:pic>
        <p:nvPicPr>
          <p:cNvPr id="1389570" name="Picture 3"/>
          <p:cNvPicPr>
            <a:picLocks noChangeAspect="1" noChangeArrowheads="1"/>
          </p:cNvPicPr>
          <p:nvPr/>
        </p:nvPicPr>
        <p:blipFill>
          <a:blip r:embed="rId3"/>
          <a:srcRect/>
          <a:stretch>
            <a:fillRect/>
          </a:stretch>
        </p:blipFill>
        <p:spPr bwMode="auto">
          <a:xfrm>
            <a:off x="457200" y="1603375"/>
            <a:ext cx="7391400" cy="5056188"/>
          </a:xfrm>
          <a:prstGeom prst="rect">
            <a:avLst/>
          </a:prstGeom>
          <a:noFill/>
          <a:ln w="9525">
            <a:noFill/>
            <a:miter lim="800000"/>
            <a:headEnd/>
            <a:tailEnd/>
          </a:ln>
        </p:spPr>
      </p:pic>
      <p:sp>
        <p:nvSpPr>
          <p:cNvPr id="1389571" name="Text Box 4"/>
          <p:cNvSpPr txBox="1">
            <a:spLocks noChangeArrowheads="1"/>
          </p:cNvSpPr>
          <p:nvPr/>
        </p:nvSpPr>
        <p:spPr bwMode="auto">
          <a:xfrm>
            <a:off x="533400" y="1676400"/>
            <a:ext cx="1139825" cy="274638"/>
          </a:xfrm>
          <a:prstGeom prst="rect">
            <a:avLst/>
          </a:prstGeom>
          <a:noFill/>
          <a:ln w="9525">
            <a:noFill/>
            <a:miter lim="800000"/>
            <a:headEnd/>
            <a:tailEnd/>
          </a:ln>
        </p:spPr>
        <p:txBody>
          <a:bodyPr>
            <a:spAutoFit/>
          </a:bodyPr>
          <a:lstStyle/>
          <a:p>
            <a:r>
              <a:rPr lang="en-US" sz="1200" i="1">
                <a:solidFill>
                  <a:schemeClr val="tx1"/>
                </a:solidFill>
                <a:latin typeface="Calibri" pitchFamily="34" charset="0"/>
                <a:cs typeface="Arial" charset="0"/>
              </a:rPr>
              <a:t>Capacity (MW)</a:t>
            </a:r>
          </a:p>
        </p:txBody>
      </p:sp>
      <p:sp>
        <p:nvSpPr>
          <p:cNvPr id="1389572" name="Rectangle 5"/>
          <p:cNvSpPr>
            <a:spLocks noChangeArrowheads="1"/>
          </p:cNvSpPr>
          <p:nvPr/>
        </p:nvSpPr>
        <p:spPr bwMode="auto">
          <a:xfrm>
            <a:off x="1295400" y="5789613"/>
            <a:ext cx="304800" cy="228600"/>
          </a:xfrm>
          <a:prstGeom prst="rect">
            <a:avLst/>
          </a:prstGeom>
          <a:solidFill>
            <a:srgbClr val="CCCCFF"/>
          </a:solidFill>
          <a:ln w="9525">
            <a:noFill/>
            <a:miter lim="800000"/>
            <a:headEnd/>
            <a:tailEnd/>
          </a:ln>
        </p:spPr>
        <p:txBody>
          <a:bodyPr wrap="none" anchor="ctr"/>
          <a:lstStyle/>
          <a:p>
            <a:pPr algn="ctr"/>
            <a:endParaRPr lang="en-US"/>
          </a:p>
        </p:txBody>
      </p:sp>
      <p:sp>
        <p:nvSpPr>
          <p:cNvPr id="1389573" name="Text Box 6"/>
          <p:cNvSpPr txBox="1">
            <a:spLocks noChangeArrowheads="1"/>
          </p:cNvSpPr>
          <p:nvPr/>
        </p:nvSpPr>
        <p:spPr bwMode="auto">
          <a:xfrm>
            <a:off x="0" y="914400"/>
            <a:ext cx="9144000" cy="731838"/>
          </a:xfrm>
          <a:prstGeom prst="rect">
            <a:avLst/>
          </a:prstGeom>
          <a:noFill/>
          <a:ln w="9525">
            <a:noFill/>
            <a:miter lim="800000"/>
            <a:headEnd/>
            <a:tailEnd/>
          </a:ln>
        </p:spPr>
        <p:txBody>
          <a:bodyPr>
            <a:spAutoFit/>
          </a:bodyPr>
          <a:lstStyle/>
          <a:p>
            <a:pPr algn="ctr"/>
            <a:r>
              <a:rPr lang="en-US" sz="2400">
                <a:solidFill>
                  <a:srgbClr val="000080"/>
                </a:solidFill>
                <a:cs typeface="Arial" charset="0"/>
              </a:rPr>
              <a:t>Industry Capacity to Add New Generation</a:t>
            </a:r>
          </a:p>
          <a:p>
            <a:pPr algn="ctr"/>
            <a:r>
              <a:rPr lang="en-US" sz="1800">
                <a:solidFill>
                  <a:srgbClr val="000080"/>
                </a:solidFill>
                <a:cs typeface="Arial" charset="0"/>
              </a:rPr>
              <a:t>Between 2001 and 2003 the electric industry built over 160 GW of new generation</a:t>
            </a:r>
          </a:p>
        </p:txBody>
      </p:sp>
      <p:sp>
        <p:nvSpPr>
          <p:cNvPr id="1389574" name="Text Box 7"/>
          <p:cNvSpPr txBox="1">
            <a:spLocks noChangeArrowheads="1"/>
          </p:cNvSpPr>
          <p:nvPr/>
        </p:nvSpPr>
        <p:spPr bwMode="auto">
          <a:xfrm>
            <a:off x="457200" y="6613525"/>
            <a:ext cx="8686800" cy="244475"/>
          </a:xfrm>
          <a:prstGeom prst="rect">
            <a:avLst/>
          </a:prstGeom>
          <a:noFill/>
          <a:ln w="9525">
            <a:noFill/>
            <a:miter lim="800000"/>
            <a:headEnd/>
            <a:tailEnd/>
          </a:ln>
        </p:spPr>
        <p:txBody>
          <a:bodyPr>
            <a:spAutoFit/>
          </a:bodyPr>
          <a:lstStyle/>
          <a:p>
            <a:r>
              <a:rPr lang="en-US" sz="1000">
                <a:solidFill>
                  <a:schemeClr val="tx1"/>
                </a:solidFill>
                <a:cs typeface="Arial" charset="0"/>
              </a:rPr>
              <a:t>Source: Ceres, et al., Benchmarking Air Emissions of the 100 Largest Electric Power Producers in the United States, June 2010.</a:t>
            </a:r>
          </a:p>
        </p:txBody>
      </p:sp>
      <p:sp>
        <p:nvSpPr>
          <p:cNvPr id="1389575" name="Oval 8"/>
          <p:cNvSpPr>
            <a:spLocks noChangeArrowheads="1"/>
          </p:cNvSpPr>
          <p:nvPr/>
        </p:nvSpPr>
        <p:spPr bwMode="auto">
          <a:xfrm>
            <a:off x="6629400" y="2438400"/>
            <a:ext cx="685800" cy="2057400"/>
          </a:xfrm>
          <a:prstGeom prst="ellipse">
            <a:avLst/>
          </a:prstGeom>
          <a:noFill/>
          <a:ln w="9525">
            <a:solidFill>
              <a:srgbClr val="FF0000"/>
            </a:solidFill>
            <a:round/>
            <a:headEnd/>
            <a:tailEnd/>
          </a:ln>
        </p:spPr>
        <p:txBody>
          <a:bodyPr wrap="none" anchor="ctr"/>
          <a:lstStyle/>
          <a:p>
            <a:pPr algn="ctr"/>
            <a:endParaRPr lang="en-US"/>
          </a:p>
        </p:txBody>
      </p:sp>
      <p:sp>
        <p:nvSpPr>
          <p:cNvPr id="1389576" name="Text Box 10"/>
          <p:cNvSpPr txBox="1">
            <a:spLocks noChangeArrowheads="1"/>
          </p:cNvSpPr>
          <p:nvPr/>
        </p:nvSpPr>
        <p:spPr bwMode="auto">
          <a:xfrm>
            <a:off x="1905000" y="1676400"/>
            <a:ext cx="5943600" cy="366713"/>
          </a:xfrm>
          <a:prstGeom prst="rect">
            <a:avLst/>
          </a:prstGeom>
          <a:noFill/>
          <a:ln w="9525">
            <a:noFill/>
            <a:miter lim="800000"/>
            <a:headEnd/>
            <a:tailEnd/>
          </a:ln>
        </p:spPr>
        <p:txBody>
          <a:bodyPr>
            <a:spAutoFit/>
          </a:bodyPr>
          <a:lstStyle/>
          <a:p>
            <a:r>
              <a:rPr lang="en-US" sz="1800">
                <a:solidFill>
                  <a:schemeClr val="tx1"/>
                </a:solidFill>
                <a:cs typeface="Arial" charset="0"/>
              </a:rPr>
              <a:t>U.S. Power Plant Capacity Added By In-service Year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1617" name="Slide Number Placeholder 5"/>
          <p:cNvSpPr>
            <a:spLocks noGrp="1"/>
          </p:cNvSpPr>
          <p:nvPr>
            <p:ph type="sldNum" sz="quarter" idx="12"/>
          </p:nvPr>
        </p:nvSpPr>
        <p:spPr>
          <a:noFill/>
        </p:spPr>
        <p:txBody>
          <a:bodyPr/>
          <a:lstStyle/>
          <a:p>
            <a:fld id="{864A3FBB-4793-4DDE-B81F-C11FC45A70F0}" type="slidenum">
              <a:rPr lang="en-US" smtClean="0"/>
              <a:pPr/>
              <a:t>18</a:t>
            </a:fld>
            <a:endParaRPr lang="en-US" smtClean="0"/>
          </a:p>
        </p:txBody>
      </p:sp>
      <p:sp>
        <p:nvSpPr>
          <p:cNvPr id="1391618" name="Rectangle 2"/>
          <p:cNvSpPr>
            <a:spLocks noGrp="1" noChangeArrowheads="1"/>
          </p:cNvSpPr>
          <p:nvPr>
            <p:ph type="title"/>
          </p:nvPr>
        </p:nvSpPr>
        <p:spPr bwMode="auto">
          <a:xfrm>
            <a:off x="6781800" y="2057400"/>
            <a:ext cx="2209800" cy="31242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1800" b="1" smtClean="0"/>
              <a:t>LBNL forecasts a 250% to 400% increase (Med/High cases) in EE program funding by 2020</a:t>
            </a:r>
            <a:br>
              <a:rPr lang="en-US" sz="1800" b="1" smtClean="0"/>
            </a:br>
            <a:r>
              <a:rPr lang="en-US" sz="1800" b="1" smtClean="0"/>
              <a:t/>
            </a:r>
            <a:br>
              <a:rPr lang="en-US" sz="1800" b="1" smtClean="0"/>
            </a:br>
            <a:r>
              <a:rPr lang="en-US" sz="1800" b="1" smtClean="0"/>
              <a:t>Cumulative savings by 2020 equal 6.1% (med) to 8.6% (high).of EIA’s forecast 2020 electricity demand</a:t>
            </a:r>
          </a:p>
        </p:txBody>
      </p:sp>
      <p:pic>
        <p:nvPicPr>
          <p:cNvPr id="1391619" name="Picture 3"/>
          <p:cNvPicPr>
            <a:picLocks noChangeAspect="1" noChangeArrowheads="1"/>
          </p:cNvPicPr>
          <p:nvPr>
            <p:ph type="body" idx="1"/>
          </p:nvPr>
        </p:nvPicPr>
        <p:blipFill>
          <a:blip r:embed="rId3"/>
          <a:srcRect/>
          <a:stretch>
            <a:fillRect/>
          </a:stretch>
        </p:blipFill>
        <p:spPr>
          <a:xfrm>
            <a:off x="0" y="2057400"/>
            <a:ext cx="6629400" cy="3962400"/>
          </a:xfrm>
        </p:spPr>
      </p:pic>
      <p:sp>
        <p:nvSpPr>
          <p:cNvPr id="1391620" name="Text Box 4"/>
          <p:cNvSpPr txBox="1">
            <a:spLocks noChangeArrowheads="1"/>
          </p:cNvSpPr>
          <p:nvPr/>
        </p:nvSpPr>
        <p:spPr bwMode="auto">
          <a:xfrm>
            <a:off x="228600" y="6172200"/>
            <a:ext cx="7959725" cy="457200"/>
          </a:xfrm>
          <a:prstGeom prst="rect">
            <a:avLst/>
          </a:prstGeom>
          <a:noFill/>
          <a:ln w="9525" algn="ctr">
            <a:noFill/>
            <a:miter lim="800000"/>
            <a:headEnd/>
            <a:tailEnd/>
          </a:ln>
        </p:spPr>
        <p:txBody>
          <a:bodyPr>
            <a:spAutoFit/>
          </a:bodyPr>
          <a:lstStyle/>
          <a:p>
            <a:r>
              <a:rPr lang="en-US" sz="1200"/>
              <a:t>Source: LBNL’s The Shifting Landscape of Ratepayer-Funded Energy Efficiency in the U.S. (October, 2009) by Galen Barbose, Charles Goldman, and Jeff Schlegel</a:t>
            </a:r>
          </a:p>
        </p:txBody>
      </p:sp>
      <p:sp>
        <p:nvSpPr>
          <p:cNvPr id="1391621" name="Text Box 5"/>
          <p:cNvSpPr txBox="1">
            <a:spLocks noChangeArrowheads="1"/>
          </p:cNvSpPr>
          <p:nvPr/>
        </p:nvSpPr>
        <p:spPr bwMode="auto">
          <a:xfrm>
            <a:off x="0" y="914400"/>
            <a:ext cx="9144000" cy="946150"/>
          </a:xfrm>
          <a:prstGeom prst="rect">
            <a:avLst/>
          </a:prstGeom>
          <a:noFill/>
          <a:ln w="9525" algn="ctr">
            <a:noFill/>
            <a:miter lim="800000"/>
            <a:headEnd/>
            <a:tailEnd/>
          </a:ln>
        </p:spPr>
        <p:txBody>
          <a:bodyPr>
            <a:spAutoFit/>
          </a:bodyPr>
          <a:lstStyle/>
          <a:p>
            <a:pPr algn="ctr"/>
            <a:r>
              <a:rPr lang="en-US" sz="2800"/>
              <a:t>Energy Efficiency Program Funding and Electricity Savings Projected to Grow Substantially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3665" name="Slide Number Placeholder 5"/>
          <p:cNvSpPr>
            <a:spLocks noGrp="1"/>
          </p:cNvSpPr>
          <p:nvPr>
            <p:ph type="sldNum" sz="quarter" idx="12"/>
          </p:nvPr>
        </p:nvSpPr>
        <p:spPr>
          <a:noFill/>
        </p:spPr>
        <p:txBody>
          <a:bodyPr/>
          <a:lstStyle/>
          <a:p>
            <a:fld id="{9DDCE311-6EFC-485C-A3E9-39928E1B0563}" type="slidenum">
              <a:rPr lang="en-US" smtClean="0"/>
              <a:pPr/>
              <a:t>19</a:t>
            </a:fld>
            <a:endParaRPr lang="en-US" smtClean="0"/>
          </a:p>
        </p:txBody>
      </p:sp>
      <p:sp>
        <p:nvSpPr>
          <p:cNvPr id="1393666" name="Rectangle 2"/>
          <p:cNvSpPr>
            <a:spLocks noGrp="1" noChangeArrowheads="1"/>
          </p:cNvSpPr>
          <p:nvPr>
            <p:ph type="title"/>
          </p:nvPr>
        </p:nvSpPr>
        <p:spPr bwMode="auto">
          <a:xfrm>
            <a:off x="381000" y="960438"/>
            <a:ext cx="8229600" cy="563562"/>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smtClean="0"/>
              <a:t>The Role of Energy Efficiency and Demand Response</a:t>
            </a:r>
          </a:p>
        </p:txBody>
      </p:sp>
      <p:sp>
        <p:nvSpPr>
          <p:cNvPr id="1393667" name="Rectangle 3"/>
          <p:cNvSpPr>
            <a:spLocks noGrp="1" noChangeArrowheads="1"/>
          </p:cNvSpPr>
          <p:nvPr>
            <p:ph type="body" idx="1"/>
          </p:nvPr>
        </p:nvSpPr>
        <p:spPr>
          <a:xfrm>
            <a:off x="609600" y="1600200"/>
            <a:ext cx="8077200" cy="4876800"/>
          </a:xfrm>
        </p:spPr>
        <p:txBody>
          <a:bodyPr/>
          <a:lstStyle/>
          <a:p>
            <a:pPr eaLnBrk="1" hangingPunct="1">
              <a:lnSpc>
                <a:spcPct val="80000"/>
              </a:lnSpc>
            </a:pPr>
            <a:r>
              <a:rPr lang="en-US" sz="2000" smtClean="0"/>
              <a:t>Multiple benefits of supplementing our rules with actions to reduce electricity demand by improving energy efficiency would:</a:t>
            </a:r>
          </a:p>
          <a:p>
            <a:pPr lvl="1" eaLnBrk="1" hangingPunct="1">
              <a:lnSpc>
                <a:spcPct val="80000"/>
              </a:lnSpc>
            </a:pPr>
            <a:r>
              <a:rPr lang="en-US" sz="2000" smtClean="0"/>
              <a:t>Substantially cut total costs to power sector of controlling conventional pollutants</a:t>
            </a:r>
          </a:p>
          <a:p>
            <a:pPr lvl="1" eaLnBrk="1" hangingPunct="1">
              <a:lnSpc>
                <a:spcPct val="80000"/>
              </a:lnSpc>
            </a:pPr>
            <a:r>
              <a:rPr lang="en-US" sz="2000" smtClean="0"/>
              <a:t>Achieve reductions in CO</a:t>
            </a:r>
            <a:r>
              <a:rPr lang="en-US" sz="2000" baseline="-25000" smtClean="0"/>
              <a:t>2</a:t>
            </a:r>
            <a:r>
              <a:rPr lang="en-US" sz="2000" smtClean="0"/>
              <a:t> through idling or retirement of inefficient fossil-fuel-fired generating stations that would no longer be economic or needed</a:t>
            </a:r>
          </a:p>
          <a:p>
            <a:pPr lvl="1" eaLnBrk="1" hangingPunct="1">
              <a:lnSpc>
                <a:spcPct val="80000"/>
              </a:lnSpc>
            </a:pPr>
            <a:r>
              <a:rPr lang="en-US" sz="2000" smtClean="0"/>
              <a:t>Avoid or defer need for new generation</a:t>
            </a:r>
          </a:p>
          <a:p>
            <a:pPr lvl="1" eaLnBrk="1" hangingPunct="1">
              <a:lnSpc>
                <a:spcPct val="80000"/>
              </a:lnSpc>
            </a:pPr>
            <a:r>
              <a:rPr lang="en-US" sz="2000" smtClean="0"/>
              <a:t>Reduce conventional air pollutant emissions, especially on high electricity demand days (which coincide with poor air quality)</a:t>
            </a:r>
          </a:p>
          <a:p>
            <a:pPr lvl="1" eaLnBrk="1" hangingPunct="1">
              <a:lnSpc>
                <a:spcPct val="80000"/>
              </a:lnSpc>
            </a:pPr>
            <a:r>
              <a:rPr lang="en-US" sz="2000" smtClean="0"/>
              <a:t>Reduce concerns about reliability of electricity supply</a:t>
            </a:r>
          </a:p>
          <a:p>
            <a:pPr lvl="1" eaLnBrk="1" hangingPunct="1">
              <a:lnSpc>
                <a:spcPct val="80000"/>
              </a:lnSpc>
            </a:pPr>
            <a:r>
              <a:rPr lang="en-US" sz="2000" smtClean="0"/>
              <a:t>Lower consumer bills </a:t>
            </a:r>
          </a:p>
          <a:p>
            <a:pPr lvl="1" eaLnBrk="1" hangingPunct="1">
              <a:lnSpc>
                <a:spcPct val="80000"/>
              </a:lnSpc>
            </a:pPr>
            <a:endParaRPr lang="en-US" sz="2000" smtClean="0"/>
          </a:p>
          <a:p>
            <a:pPr eaLnBrk="1" hangingPunct="1">
              <a:lnSpc>
                <a:spcPct val="80000"/>
              </a:lnSpc>
            </a:pPr>
            <a:r>
              <a:rPr lang="en-US" sz="2000" smtClean="0"/>
              <a:t>EPA encourages state regulators, including PUCs and State energy offices, system transmission operators, and power companies to take action to reduce demand for electricity.</a:t>
            </a:r>
            <a:r>
              <a:rPr lang="en-US" sz="2400" smtClean="0"/>
              <a:t> </a:t>
            </a:r>
          </a:p>
          <a:p>
            <a:pPr eaLnBrk="1" hangingPunct="1">
              <a:lnSpc>
                <a:spcPct val="80000"/>
              </a:lnSpc>
            </a:pPr>
            <a:endParaRPr lang="en-US" sz="24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3"/>
          <p:cNvSpPr>
            <a:spLocks noGrp="1"/>
          </p:cNvSpPr>
          <p:nvPr>
            <p:ph type="sldNum" sz="quarter" idx="12"/>
          </p:nvPr>
        </p:nvSpPr>
        <p:spPr>
          <a:noFill/>
        </p:spPr>
        <p:txBody>
          <a:bodyPr/>
          <a:lstStyle/>
          <a:p>
            <a:fld id="{4DA7A9E4-E12F-472E-B765-7CCA3C6B8E6C}" type="slidenum">
              <a:rPr lang="en-US" smtClean="0"/>
              <a:pPr/>
              <a:t>2</a:t>
            </a:fld>
            <a:endParaRPr lang="en-US" smtClean="0"/>
          </a:p>
        </p:txBody>
      </p:sp>
      <p:sp>
        <p:nvSpPr>
          <p:cNvPr id="17410" name="Rectangle 2"/>
          <p:cNvSpPr>
            <a:spLocks noGrp="1" noChangeArrowheads="1"/>
          </p:cNvSpPr>
          <p:nvPr>
            <p:ph type="title" idx="4294967295"/>
          </p:nvPr>
        </p:nvSpPr>
        <p:spPr bwMode="auto">
          <a:xfrm>
            <a:off x="609600" y="990600"/>
            <a:ext cx="7924800" cy="685800"/>
          </a:xfrm>
          <a:prstGeom prst="rect">
            <a:avLst/>
          </a:prstGeom>
          <a:solidFill>
            <a:srgbClr val="FFFFFF"/>
          </a:solidFill>
          <a:ln>
            <a:miter lim="800000"/>
            <a:headEnd/>
            <a:tailEnd/>
          </a:ln>
        </p:spPr>
        <p:txBody>
          <a:bodyPr anchor="ctr"/>
          <a:lstStyle/>
          <a:p>
            <a:pPr eaLnBrk="1" hangingPunct="1"/>
            <a:r>
              <a:rPr lang="en-US" sz="3600" smtClean="0"/>
              <a:t>Key Points</a:t>
            </a:r>
          </a:p>
        </p:txBody>
      </p:sp>
      <p:sp>
        <p:nvSpPr>
          <p:cNvPr id="17411" name="Rectangle 3"/>
          <p:cNvSpPr>
            <a:spLocks noGrp="1" noChangeArrowheads="1"/>
          </p:cNvSpPr>
          <p:nvPr>
            <p:ph type="body" idx="4294967295"/>
          </p:nvPr>
        </p:nvSpPr>
        <p:spPr>
          <a:xfrm>
            <a:off x="304800" y="1752600"/>
            <a:ext cx="8610600" cy="5105400"/>
          </a:xfrm>
        </p:spPr>
        <p:txBody>
          <a:bodyPr/>
          <a:lstStyle/>
          <a:p>
            <a:pPr eaLnBrk="1" hangingPunct="1">
              <a:lnSpc>
                <a:spcPct val="80000"/>
              </a:lnSpc>
            </a:pPr>
            <a:r>
              <a:rPr lang="en-US" sz="1600" smtClean="0"/>
              <a:t>Cutting power plant pollution is required by the Clean Air Act and essential to protecting public health.  Power plants are among the largest U.S. emitters of air pollutants with serious health effects including premature death.</a:t>
            </a:r>
          </a:p>
          <a:p>
            <a:pPr eaLnBrk="1" hangingPunct="1">
              <a:lnSpc>
                <a:spcPct val="80000"/>
              </a:lnSpc>
              <a:buFontTx/>
              <a:buNone/>
            </a:pPr>
            <a:endParaRPr lang="en-US" sz="1600" smtClean="0"/>
          </a:p>
          <a:p>
            <a:pPr eaLnBrk="1" hangingPunct="1">
              <a:lnSpc>
                <a:spcPct val="80000"/>
              </a:lnSpc>
            </a:pPr>
            <a:r>
              <a:rPr lang="en-US" sz="1600" smtClean="0"/>
              <a:t>The American people have suffered avoidable deaths and illnesses because important Clean Air Act-required power plant controls have been delayed more than a decade.  Public health protection is long overdue.</a:t>
            </a:r>
          </a:p>
          <a:p>
            <a:pPr eaLnBrk="1" hangingPunct="1">
              <a:lnSpc>
                <a:spcPct val="80000"/>
              </a:lnSpc>
              <a:buFontTx/>
              <a:buNone/>
            </a:pPr>
            <a:endParaRPr lang="en-US" sz="1600" smtClean="0"/>
          </a:p>
          <a:p>
            <a:pPr eaLnBrk="1" hangingPunct="1">
              <a:lnSpc>
                <a:spcPct val="80000"/>
              </a:lnSpc>
            </a:pPr>
            <a:r>
              <a:rPr lang="en-US" sz="1600" smtClean="0"/>
              <a:t>Courts have determined that key rules issued by the last Administration were inconsistent with the Clean Air Act, which contributed to delays.  EPA now must meet legal obligations to issue new rules that will require that the power sector become much cleaner.</a:t>
            </a:r>
          </a:p>
          <a:p>
            <a:pPr eaLnBrk="1" hangingPunct="1">
              <a:lnSpc>
                <a:spcPct val="80000"/>
              </a:lnSpc>
              <a:buFontTx/>
              <a:buNone/>
            </a:pPr>
            <a:endParaRPr lang="en-US" sz="1600" smtClean="0"/>
          </a:p>
          <a:p>
            <a:pPr eaLnBrk="1" hangingPunct="1">
              <a:lnSpc>
                <a:spcPct val="80000"/>
              </a:lnSpc>
            </a:pPr>
            <a:r>
              <a:rPr lang="en-US" sz="1600" smtClean="0"/>
              <a:t>Forty years of experience under national environmental laws shows that we can pursue a clean, healthy environment while maintaining economic growth and reliable electricity. </a:t>
            </a:r>
          </a:p>
          <a:p>
            <a:pPr eaLnBrk="1" hangingPunct="1">
              <a:lnSpc>
                <a:spcPct val="80000"/>
              </a:lnSpc>
              <a:buFontTx/>
              <a:buNone/>
            </a:pPr>
            <a:endParaRPr lang="en-US" sz="1600" smtClean="0"/>
          </a:p>
          <a:p>
            <a:pPr eaLnBrk="1" hangingPunct="1">
              <a:lnSpc>
                <a:spcPct val="80000"/>
              </a:lnSpc>
            </a:pPr>
            <a:r>
              <a:rPr lang="en-US" sz="1600" smtClean="0"/>
              <a:t>EPA has been considering reliability as it develops these new rules, and will continue to do so.  EPA, FERC, DOE and state utility regulators, both together and separately, have tools at their disposal to ensure the continued reliability of our electricity supply.</a:t>
            </a:r>
          </a:p>
          <a:p>
            <a:pPr eaLnBrk="1" hangingPunct="1">
              <a:lnSpc>
                <a:spcPct val="80000"/>
              </a:lnSpc>
            </a:pPr>
            <a:endParaRPr lang="en-US" sz="1600" smtClean="0"/>
          </a:p>
          <a:p>
            <a:pPr eaLnBrk="1" hangingPunct="1">
              <a:lnSpc>
                <a:spcPct val="80000"/>
              </a:lnSpc>
            </a:pPr>
            <a:r>
              <a:rPr lang="en-US" sz="1600" smtClean="0"/>
              <a:t>Improved efficiency in electricity use can cut air pollution control costs, help ensure reliability of electricity supply, and reduce emissions of GHGs and other air pollutants.</a:t>
            </a:r>
          </a:p>
          <a:p>
            <a:pPr eaLnBrk="1" hangingPunct="1">
              <a:lnSpc>
                <a:spcPct val="80000"/>
              </a:lnSpc>
            </a:pPr>
            <a:endParaRPr lang="en-US" sz="16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5"/>
          <p:cNvSpPr>
            <a:spLocks noGrp="1"/>
          </p:cNvSpPr>
          <p:nvPr>
            <p:ph type="sldNum" sz="quarter" idx="12"/>
          </p:nvPr>
        </p:nvSpPr>
        <p:spPr>
          <a:noFill/>
        </p:spPr>
        <p:txBody>
          <a:bodyPr/>
          <a:lstStyle/>
          <a:p>
            <a:fld id="{3B093024-9A15-465D-9B10-E3C37EF4874D}" type="slidenum">
              <a:rPr lang="en-US" smtClean="0"/>
              <a:pPr/>
              <a:t>3</a:t>
            </a:fld>
            <a:endParaRPr lang="en-US" smtClean="0"/>
          </a:p>
        </p:txBody>
      </p:sp>
      <p:sp>
        <p:nvSpPr>
          <p:cNvPr id="19458" name="Rectangle 2"/>
          <p:cNvSpPr>
            <a:spLocks noGrp="1" noChangeArrowheads="1"/>
          </p:cNvSpPr>
          <p:nvPr>
            <p:ph type="title"/>
          </p:nvPr>
        </p:nvSpPr>
        <p:spPr bwMode="auto">
          <a:xfrm>
            <a:off x="457200" y="990600"/>
            <a:ext cx="8229600" cy="762000"/>
          </a:xfrm>
          <a:noFill/>
          <a:ln w="28575">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b="1" smtClean="0">
                <a:solidFill>
                  <a:schemeClr val="accent2"/>
                </a:solidFill>
              </a:rPr>
              <a:t>Guiding Principles</a:t>
            </a:r>
          </a:p>
        </p:txBody>
      </p:sp>
      <p:sp>
        <p:nvSpPr>
          <p:cNvPr id="19459" name="Rectangle 3"/>
          <p:cNvSpPr>
            <a:spLocks noGrp="1" noChangeArrowheads="1"/>
          </p:cNvSpPr>
          <p:nvPr>
            <p:ph type="body" idx="1"/>
          </p:nvPr>
        </p:nvSpPr>
        <p:spPr>
          <a:xfrm>
            <a:off x="3505200" y="2133600"/>
            <a:ext cx="5257800" cy="4343400"/>
          </a:xfrm>
          <a:solidFill>
            <a:srgbClr val="99CCFF"/>
          </a:solidFill>
        </p:spPr>
        <p:txBody>
          <a:bodyPr/>
          <a:lstStyle/>
          <a:p>
            <a:pPr eaLnBrk="1" hangingPunct="1">
              <a:lnSpc>
                <a:spcPct val="80000"/>
              </a:lnSpc>
            </a:pPr>
            <a:endParaRPr lang="en-US" sz="1800" smtClean="0"/>
          </a:p>
          <a:p>
            <a:pPr eaLnBrk="1" hangingPunct="1">
              <a:lnSpc>
                <a:spcPct val="80000"/>
              </a:lnSpc>
            </a:pPr>
            <a:r>
              <a:rPr lang="en-US" sz="1800" smtClean="0"/>
              <a:t>Promoting common-sense strategies that encourage investment in energy efficiency and updated technologies. </a:t>
            </a:r>
          </a:p>
          <a:p>
            <a:pPr eaLnBrk="1" hangingPunct="1">
              <a:lnSpc>
                <a:spcPct val="80000"/>
              </a:lnSpc>
            </a:pPr>
            <a:r>
              <a:rPr lang="en-US" sz="1800" smtClean="0"/>
              <a:t>Using similar strategies to capture multiple pollutants. </a:t>
            </a:r>
          </a:p>
          <a:p>
            <a:pPr eaLnBrk="1" hangingPunct="1">
              <a:lnSpc>
                <a:spcPct val="80000"/>
              </a:lnSpc>
            </a:pPr>
            <a:r>
              <a:rPr lang="en-US" sz="1800" smtClean="0"/>
              <a:t>Setting clear, achievable standards while maintaining maximum flexibility on how to get there. </a:t>
            </a:r>
          </a:p>
          <a:p>
            <a:pPr eaLnBrk="1" hangingPunct="1">
              <a:lnSpc>
                <a:spcPct val="80000"/>
              </a:lnSpc>
            </a:pPr>
            <a:r>
              <a:rPr lang="en-US" sz="1800" smtClean="0"/>
              <a:t>Seeking input from citizens, industry, affected entities, other stakeholders, as well as our partners in state, local and tribal governments. </a:t>
            </a:r>
          </a:p>
          <a:p>
            <a:pPr eaLnBrk="1" hangingPunct="1">
              <a:lnSpc>
                <a:spcPct val="80000"/>
              </a:lnSpc>
            </a:pPr>
            <a:r>
              <a:rPr lang="en-US" sz="1800" smtClean="0"/>
              <a:t>Setting the standards that make the most sense – focusing on getting the most meaningful results through the most cost-effective measures. </a:t>
            </a:r>
          </a:p>
        </p:txBody>
      </p:sp>
      <p:pic>
        <p:nvPicPr>
          <p:cNvPr id="19460" name="Picture 4"/>
          <p:cNvPicPr>
            <a:picLocks noChangeAspect="1" noChangeArrowheads="1"/>
          </p:cNvPicPr>
          <p:nvPr/>
        </p:nvPicPr>
        <p:blipFill>
          <a:blip r:embed="rId3"/>
          <a:srcRect l="31671" t="20697" r="31650" b="65569"/>
          <a:stretch>
            <a:fillRect/>
          </a:stretch>
        </p:blipFill>
        <p:spPr bwMode="auto">
          <a:xfrm>
            <a:off x="457200" y="2514600"/>
            <a:ext cx="2743200" cy="34290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5"/>
          <p:cNvSpPr>
            <a:spLocks noGrp="1"/>
          </p:cNvSpPr>
          <p:nvPr>
            <p:ph type="sldNum" sz="quarter" idx="12"/>
          </p:nvPr>
        </p:nvSpPr>
        <p:spPr>
          <a:noFill/>
        </p:spPr>
        <p:txBody>
          <a:bodyPr/>
          <a:lstStyle/>
          <a:p>
            <a:fld id="{C06EED90-DB46-4529-A270-25F368AACCC3}" type="slidenum">
              <a:rPr lang="en-US" smtClean="0"/>
              <a:pPr/>
              <a:t>4</a:t>
            </a:fld>
            <a:endParaRPr lang="en-US" smtClean="0"/>
          </a:p>
        </p:txBody>
      </p:sp>
      <p:sp>
        <p:nvSpPr>
          <p:cNvPr id="21506" name="Rectangle 2"/>
          <p:cNvSpPr>
            <a:spLocks noGrp="1" noChangeArrowheads="1"/>
          </p:cNvSpPr>
          <p:nvPr>
            <p:ph type="title"/>
          </p:nvPr>
        </p:nvSpPr>
        <p:spPr bwMode="auto">
          <a:xfrm>
            <a:off x="457200" y="1066800"/>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smtClean="0"/>
              <a:t>Cleaner air </a:t>
            </a:r>
            <a:r>
              <a:rPr lang="en-US" sz="3600" u="sng" smtClean="0"/>
              <a:t>and</a:t>
            </a:r>
            <a:r>
              <a:rPr lang="en-US" sz="3600" smtClean="0"/>
              <a:t> a growing economy</a:t>
            </a:r>
          </a:p>
        </p:txBody>
      </p:sp>
      <p:pic>
        <p:nvPicPr>
          <p:cNvPr id="21507" name="Picture 4" descr="VMT_GDP_70_09_noCO2"/>
          <p:cNvPicPr>
            <a:picLocks noChangeAspect="1" noChangeArrowheads="1"/>
          </p:cNvPicPr>
          <p:nvPr/>
        </p:nvPicPr>
        <p:blipFill>
          <a:blip r:embed="rId3"/>
          <a:srcRect/>
          <a:stretch>
            <a:fillRect/>
          </a:stretch>
        </p:blipFill>
        <p:spPr bwMode="auto">
          <a:xfrm>
            <a:off x="457200" y="2130425"/>
            <a:ext cx="8216900" cy="39592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9639" name="Slide Number Placeholder 3"/>
          <p:cNvSpPr>
            <a:spLocks noGrp="1"/>
          </p:cNvSpPr>
          <p:nvPr>
            <p:ph type="sldNum" sz="quarter" idx="12"/>
          </p:nvPr>
        </p:nvSpPr>
        <p:spPr>
          <a:noFill/>
        </p:spPr>
        <p:txBody>
          <a:bodyPr/>
          <a:lstStyle/>
          <a:p>
            <a:fld id="{69D49A02-88AB-4F46-A3D6-B4E337D23179}" type="slidenum">
              <a:rPr lang="en-US" smtClean="0"/>
              <a:pPr/>
              <a:t>5</a:t>
            </a:fld>
            <a:endParaRPr lang="en-US" smtClean="0"/>
          </a:p>
        </p:txBody>
      </p:sp>
      <p:graphicFrame>
        <p:nvGraphicFramePr>
          <p:cNvPr id="1349634" name="Object 2"/>
          <p:cNvGraphicFramePr>
            <a:graphicFrameLocks noChangeAspect="1"/>
          </p:cNvGraphicFramePr>
          <p:nvPr/>
        </p:nvGraphicFramePr>
        <p:xfrm>
          <a:off x="685800" y="4459288"/>
          <a:ext cx="3124200" cy="2382837"/>
        </p:xfrm>
        <a:graphic>
          <a:graphicData uri="http://schemas.openxmlformats.org/presentationml/2006/ole">
            <p:oleObj spid="_x0000_s1349634" name="Chart" r:id="rId4" imgW="3686251" imgH="2809951" progId="Excel.Sheet.8">
              <p:embed/>
            </p:oleObj>
          </a:graphicData>
        </a:graphic>
      </p:graphicFrame>
      <p:graphicFrame>
        <p:nvGraphicFramePr>
          <p:cNvPr id="1349635" name="Object 3"/>
          <p:cNvGraphicFramePr>
            <a:graphicFrameLocks noChangeAspect="1"/>
          </p:cNvGraphicFramePr>
          <p:nvPr/>
        </p:nvGraphicFramePr>
        <p:xfrm>
          <a:off x="5562600" y="2133600"/>
          <a:ext cx="3581400" cy="2127250"/>
        </p:xfrm>
        <a:graphic>
          <a:graphicData uri="http://schemas.openxmlformats.org/presentationml/2006/ole">
            <p:oleObj spid="_x0000_s1349635" name="Chart" r:id="rId5" imgW="3895649" imgH="2314651" progId="Excel.Sheet.8">
              <p:embed/>
            </p:oleObj>
          </a:graphicData>
        </a:graphic>
      </p:graphicFrame>
      <p:graphicFrame>
        <p:nvGraphicFramePr>
          <p:cNvPr id="1349636" name="Object 4"/>
          <p:cNvGraphicFramePr>
            <a:graphicFrameLocks noChangeAspect="1"/>
          </p:cNvGraphicFramePr>
          <p:nvPr/>
        </p:nvGraphicFramePr>
        <p:xfrm>
          <a:off x="3810000" y="4241800"/>
          <a:ext cx="3209925" cy="2616200"/>
        </p:xfrm>
        <a:graphic>
          <a:graphicData uri="http://schemas.openxmlformats.org/presentationml/2006/ole">
            <p:oleObj spid="_x0000_s1349636" name="Chart" r:id="rId6" imgW="5200802" imgH="4238549" progId="Excel.Sheet.8">
              <p:embed/>
            </p:oleObj>
          </a:graphicData>
        </a:graphic>
      </p:graphicFrame>
      <p:graphicFrame>
        <p:nvGraphicFramePr>
          <p:cNvPr id="1349637" name="Object 5"/>
          <p:cNvGraphicFramePr>
            <a:graphicFrameLocks noChangeAspect="1"/>
          </p:cNvGraphicFramePr>
          <p:nvPr/>
        </p:nvGraphicFramePr>
        <p:xfrm>
          <a:off x="0" y="1828800"/>
          <a:ext cx="4038600" cy="2432050"/>
        </p:xfrm>
        <a:graphic>
          <a:graphicData uri="http://schemas.openxmlformats.org/presentationml/2006/ole">
            <p:oleObj spid="_x0000_s1349637" name="Chart" r:id="rId7" imgW="4667402" imgH="2809951" progId="Excel.Sheet.8">
              <p:embed/>
            </p:oleObj>
          </a:graphicData>
        </a:graphic>
      </p:graphicFrame>
      <p:graphicFrame>
        <p:nvGraphicFramePr>
          <p:cNvPr id="1349638" name="Object 6"/>
          <p:cNvGraphicFramePr>
            <a:graphicFrameLocks noChangeAspect="1"/>
          </p:cNvGraphicFramePr>
          <p:nvPr/>
        </p:nvGraphicFramePr>
        <p:xfrm>
          <a:off x="3124200" y="1828800"/>
          <a:ext cx="3152775" cy="2403475"/>
        </p:xfrm>
        <a:graphic>
          <a:graphicData uri="http://schemas.openxmlformats.org/presentationml/2006/ole">
            <p:oleObj spid="_x0000_s1349638" name="Chart" r:id="rId8" imgW="3686251" imgH="2809951" progId="Excel.Sheet.8">
              <p:embed/>
            </p:oleObj>
          </a:graphicData>
        </a:graphic>
      </p:graphicFrame>
      <p:sp>
        <p:nvSpPr>
          <p:cNvPr id="1349640"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0BBAB16-801F-4E49-AA80-5509E54C3950}" type="slidenum">
              <a:rPr lang="en-US" sz="1400" b="0">
                <a:solidFill>
                  <a:schemeClr val="tx1"/>
                </a:solidFill>
              </a:rPr>
              <a:pPr algn="r"/>
              <a:t>5</a:t>
            </a:fld>
            <a:endParaRPr lang="en-US" sz="1400" b="0">
              <a:solidFill>
                <a:schemeClr val="tx1"/>
              </a:solidFill>
            </a:endParaRPr>
          </a:p>
        </p:txBody>
      </p:sp>
      <p:sp>
        <p:nvSpPr>
          <p:cNvPr id="1349641" name="Text Box 3"/>
          <p:cNvSpPr txBox="1">
            <a:spLocks noChangeArrowheads="1"/>
          </p:cNvSpPr>
          <p:nvPr/>
        </p:nvSpPr>
        <p:spPr bwMode="auto">
          <a:xfrm>
            <a:off x="0" y="6581775"/>
            <a:ext cx="9144000" cy="276225"/>
          </a:xfrm>
          <a:prstGeom prst="rect">
            <a:avLst/>
          </a:prstGeom>
          <a:noFill/>
          <a:ln w="9525">
            <a:noFill/>
            <a:miter lim="800000"/>
            <a:headEnd/>
            <a:tailEnd/>
          </a:ln>
        </p:spPr>
        <p:txBody>
          <a:bodyPr>
            <a:spAutoFit/>
          </a:bodyPr>
          <a:lstStyle/>
          <a:p>
            <a:pPr>
              <a:lnSpc>
                <a:spcPct val="60000"/>
              </a:lnSpc>
              <a:spcBef>
                <a:spcPct val="50000"/>
              </a:spcBef>
            </a:pPr>
            <a:r>
              <a:rPr lang="en-US" sz="1000" b="0">
                <a:solidFill>
                  <a:schemeClr val="tx1"/>
                </a:solidFill>
                <a:latin typeface="Calibri" pitchFamily="34" charset="0"/>
              </a:rPr>
              <a:t>Sources:  SO2 and NOx - NEI Trends Data and NEI 2005 Version 2 (2009) and CAMD Data &amp; Maps (2010); PM10 - NEI Trends Data (2009); Hg - NEI 2005 Version 2 (2009); CO2 - Inventory of U.S. GHG Emissions and Sinks: 1990-2008 (2010) and 1990-2007;  “Other” sources include transportation, other mobile sources, and industrial sources</a:t>
            </a:r>
          </a:p>
        </p:txBody>
      </p:sp>
      <p:sp>
        <p:nvSpPr>
          <p:cNvPr id="1349642" name="Text Box 6"/>
          <p:cNvSpPr txBox="1">
            <a:spLocks noChangeArrowheads="1"/>
          </p:cNvSpPr>
          <p:nvPr/>
        </p:nvSpPr>
        <p:spPr bwMode="auto">
          <a:xfrm>
            <a:off x="6705600" y="2971800"/>
            <a:ext cx="838200" cy="457200"/>
          </a:xfrm>
          <a:prstGeom prst="rect">
            <a:avLst/>
          </a:prstGeom>
          <a:noFill/>
          <a:ln w="9525">
            <a:noFill/>
            <a:miter lim="800000"/>
            <a:headEnd/>
            <a:tailEnd/>
          </a:ln>
        </p:spPr>
        <p:txBody>
          <a:bodyPr>
            <a:spAutoFit/>
          </a:bodyPr>
          <a:lstStyle/>
          <a:p>
            <a:pPr>
              <a:spcBef>
                <a:spcPct val="50000"/>
              </a:spcBef>
            </a:pPr>
            <a:r>
              <a:rPr lang="en-US" sz="1200">
                <a:solidFill>
                  <a:schemeClr val="bg1"/>
                </a:solidFill>
                <a:latin typeface="Calibri" pitchFamily="34" charset="0"/>
              </a:rPr>
              <a:t>Other Sectors</a:t>
            </a:r>
            <a:endParaRPr lang="en-US" sz="1200">
              <a:solidFill>
                <a:schemeClr val="tx1"/>
              </a:solidFill>
              <a:latin typeface="Calibri" pitchFamily="34" charset="0"/>
            </a:endParaRPr>
          </a:p>
        </p:txBody>
      </p:sp>
      <p:sp>
        <p:nvSpPr>
          <p:cNvPr id="1349643" name="Text Box 11"/>
          <p:cNvSpPr txBox="1">
            <a:spLocks noChangeArrowheads="1"/>
          </p:cNvSpPr>
          <p:nvPr/>
        </p:nvSpPr>
        <p:spPr bwMode="auto">
          <a:xfrm>
            <a:off x="3352800" y="1524000"/>
            <a:ext cx="2590800" cy="517525"/>
          </a:xfrm>
          <a:prstGeom prst="rect">
            <a:avLst/>
          </a:prstGeom>
          <a:noFill/>
          <a:ln w="9525">
            <a:noFill/>
            <a:miter lim="800000"/>
            <a:headEnd/>
            <a:tailEnd/>
          </a:ln>
        </p:spPr>
        <p:txBody>
          <a:bodyPr>
            <a:spAutoFit/>
          </a:bodyPr>
          <a:lstStyle/>
          <a:p>
            <a:pPr algn="ctr"/>
            <a:r>
              <a:rPr lang="en-US" sz="1400">
                <a:solidFill>
                  <a:schemeClr val="tx1"/>
                </a:solidFill>
                <a:latin typeface="Calibri" pitchFamily="34" charset="0"/>
              </a:rPr>
              <a:t>  Nitrogen Oxides (NO</a:t>
            </a:r>
            <a:r>
              <a:rPr lang="en-US" sz="1400" baseline="-25000">
                <a:solidFill>
                  <a:schemeClr val="tx1"/>
                </a:solidFill>
                <a:latin typeface="Calibri" pitchFamily="34" charset="0"/>
              </a:rPr>
              <a:t>x</a:t>
            </a:r>
            <a:r>
              <a:rPr lang="en-US" sz="1400">
                <a:solidFill>
                  <a:schemeClr val="tx1"/>
                </a:solidFill>
                <a:latin typeface="Calibri" pitchFamily="34" charset="0"/>
              </a:rPr>
              <a:t>), 2009</a:t>
            </a:r>
          </a:p>
          <a:p>
            <a:pPr algn="ctr"/>
            <a:r>
              <a:rPr lang="en-US" sz="1400">
                <a:solidFill>
                  <a:schemeClr val="tx1"/>
                </a:solidFill>
                <a:latin typeface="Calibri" pitchFamily="34" charset="0"/>
              </a:rPr>
              <a:t>15.3 Million Tons</a:t>
            </a:r>
            <a:endParaRPr lang="en-US" sz="1400" baseline="-25000">
              <a:solidFill>
                <a:schemeClr val="tx1"/>
              </a:solidFill>
              <a:latin typeface="Calibri" pitchFamily="34" charset="0"/>
            </a:endParaRPr>
          </a:p>
        </p:txBody>
      </p:sp>
      <p:sp>
        <p:nvSpPr>
          <p:cNvPr id="1349644" name="Text Box 12"/>
          <p:cNvSpPr txBox="1">
            <a:spLocks noChangeArrowheads="1"/>
          </p:cNvSpPr>
          <p:nvPr/>
        </p:nvSpPr>
        <p:spPr bwMode="auto">
          <a:xfrm>
            <a:off x="685800" y="4038600"/>
            <a:ext cx="2743200" cy="517525"/>
          </a:xfrm>
          <a:prstGeom prst="rect">
            <a:avLst/>
          </a:prstGeom>
          <a:noFill/>
          <a:ln w="9525">
            <a:noFill/>
            <a:miter lim="800000"/>
            <a:headEnd/>
            <a:tailEnd/>
          </a:ln>
        </p:spPr>
        <p:txBody>
          <a:bodyPr>
            <a:spAutoFit/>
          </a:bodyPr>
          <a:lstStyle/>
          <a:p>
            <a:pPr algn="ctr"/>
            <a:r>
              <a:rPr lang="en-US" sz="1400">
                <a:solidFill>
                  <a:schemeClr val="tx1"/>
                </a:solidFill>
                <a:latin typeface="Calibri" pitchFamily="34" charset="0"/>
              </a:rPr>
              <a:t>  Particulate Matter</a:t>
            </a:r>
            <a:r>
              <a:rPr lang="en-US" sz="1400" baseline="-25000">
                <a:solidFill>
                  <a:schemeClr val="tx1"/>
                </a:solidFill>
                <a:latin typeface="Calibri" pitchFamily="34" charset="0"/>
              </a:rPr>
              <a:t> </a:t>
            </a:r>
            <a:r>
              <a:rPr lang="en-US" sz="1400">
                <a:solidFill>
                  <a:schemeClr val="tx1"/>
                </a:solidFill>
                <a:latin typeface="Calibri" pitchFamily="34" charset="0"/>
              </a:rPr>
              <a:t>(PM</a:t>
            </a:r>
            <a:r>
              <a:rPr lang="en-US" sz="1400" baseline="-25000">
                <a:solidFill>
                  <a:schemeClr val="tx1"/>
                </a:solidFill>
                <a:latin typeface="Calibri" pitchFamily="34" charset="0"/>
              </a:rPr>
              <a:t>10</a:t>
            </a:r>
            <a:r>
              <a:rPr lang="en-US" sz="1400">
                <a:solidFill>
                  <a:schemeClr val="tx1"/>
                </a:solidFill>
                <a:latin typeface="Calibri" pitchFamily="34" charset="0"/>
              </a:rPr>
              <a:t>), 2005</a:t>
            </a:r>
          </a:p>
          <a:p>
            <a:pPr algn="ctr"/>
            <a:r>
              <a:rPr lang="en-US" sz="1400">
                <a:solidFill>
                  <a:schemeClr val="tx1"/>
                </a:solidFill>
                <a:latin typeface="Calibri" pitchFamily="34" charset="0"/>
              </a:rPr>
              <a:t>14.8 Million Tons</a:t>
            </a:r>
          </a:p>
        </p:txBody>
      </p:sp>
      <p:sp>
        <p:nvSpPr>
          <p:cNvPr id="1349645" name="Text Box 13"/>
          <p:cNvSpPr txBox="1">
            <a:spLocks noChangeArrowheads="1"/>
          </p:cNvSpPr>
          <p:nvPr/>
        </p:nvSpPr>
        <p:spPr bwMode="auto">
          <a:xfrm>
            <a:off x="4038600" y="3962400"/>
            <a:ext cx="2362200" cy="515938"/>
          </a:xfrm>
          <a:prstGeom prst="rect">
            <a:avLst/>
          </a:prstGeom>
          <a:noFill/>
          <a:ln w="9525">
            <a:noFill/>
            <a:miter lim="800000"/>
            <a:headEnd/>
            <a:tailEnd/>
          </a:ln>
        </p:spPr>
        <p:txBody>
          <a:bodyPr>
            <a:spAutoFit/>
          </a:bodyPr>
          <a:lstStyle/>
          <a:p>
            <a:pPr algn="ctr"/>
            <a:r>
              <a:rPr lang="en-US" sz="1400">
                <a:solidFill>
                  <a:schemeClr val="tx1"/>
                </a:solidFill>
                <a:latin typeface="Calibri" pitchFamily="34" charset="0"/>
              </a:rPr>
              <a:t>   Mercury (Hg), 2005</a:t>
            </a:r>
          </a:p>
          <a:p>
            <a:pPr algn="ctr"/>
            <a:r>
              <a:rPr lang="en-US" sz="1400">
                <a:solidFill>
                  <a:schemeClr val="tx1"/>
                </a:solidFill>
                <a:latin typeface="Calibri" pitchFamily="34" charset="0"/>
              </a:rPr>
              <a:t>114 Tons</a:t>
            </a:r>
          </a:p>
        </p:txBody>
      </p:sp>
      <p:sp>
        <p:nvSpPr>
          <p:cNvPr id="1349646" name="Text Box 14"/>
          <p:cNvSpPr txBox="1">
            <a:spLocks noChangeArrowheads="1"/>
          </p:cNvSpPr>
          <p:nvPr/>
        </p:nvSpPr>
        <p:spPr bwMode="auto">
          <a:xfrm>
            <a:off x="3733800" y="2743200"/>
            <a:ext cx="685800" cy="731838"/>
          </a:xfrm>
          <a:prstGeom prst="rect">
            <a:avLst/>
          </a:prstGeom>
          <a:noFill/>
          <a:ln w="9525">
            <a:noFill/>
            <a:miter lim="800000"/>
            <a:headEnd/>
            <a:tailEnd/>
          </a:ln>
        </p:spPr>
        <p:txBody>
          <a:bodyPr>
            <a:spAutoFit/>
          </a:bodyPr>
          <a:lstStyle/>
          <a:p>
            <a:pPr>
              <a:spcBef>
                <a:spcPct val="50000"/>
              </a:spcBef>
            </a:pPr>
            <a:r>
              <a:rPr lang="en-US" sz="1200">
                <a:solidFill>
                  <a:schemeClr val="bg1"/>
                </a:solidFill>
                <a:latin typeface="Calibri" pitchFamily="34" charset="0"/>
              </a:rPr>
              <a:t>Other Sectors</a:t>
            </a:r>
          </a:p>
          <a:p>
            <a:pPr>
              <a:spcBef>
                <a:spcPct val="50000"/>
              </a:spcBef>
            </a:pPr>
            <a:endParaRPr lang="en-US" sz="1200">
              <a:solidFill>
                <a:schemeClr val="tx1"/>
              </a:solidFill>
              <a:latin typeface="Calibri" pitchFamily="34" charset="0"/>
            </a:endParaRPr>
          </a:p>
        </p:txBody>
      </p:sp>
      <p:sp>
        <p:nvSpPr>
          <p:cNvPr id="1349647" name="Text Box 19"/>
          <p:cNvSpPr txBox="1">
            <a:spLocks noChangeArrowheads="1"/>
          </p:cNvSpPr>
          <p:nvPr/>
        </p:nvSpPr>
        <p:spPr bwMode="auto">
          <a:xfrm>
            <a:off x="2971800" y="1981200"/>
            <a:ext cx="1371600" cy="368300"/>
          </a:xfrm>
          <a:prstGeom prst="rect">
            <a:avLst/>
          </a:prstGeom>
          <a:noFill/>
          <a:ln w="9525">
            <a:noFill/>
            <a:miter lim="800000"/>
            <a:headEnd/>
            <a:tailEnd/>
          </a:ln>
        </p:spPr>
        <p:txBody>
          <a:bodyPr>
            <a:spAutoFit/>
          </a:bodyPr>
          <a:lstStyle/>
          <a:p>
            <a:pPr>
              <a:lnSpc>
                <a:spcPct val="50000"/>
              </a:lnSpc>
              <a:spcBef>
                <a:spcPct val="50000"/>
              </a:spcBef>
            </a:pPr>
            <a:r>
              <a:rPr lang="en-US" sz="1200">
                <a:solidFill>
                  <a:schemeClr val="tx1"/>
                </a:solidFill>
                <a:latin typeface="Calibri" pitchFamily="34" charset="0"/>
              </a:rPr>
              <a:t>13.3 Million Tons</a:t>
            </a:r>
          </a:p>
          <a:p>
            <a:pPr>
              <a:lnSpc>
                <a:spcPct val="50000"/>
              </a:lnSpc>
              <a:spcBef>
                <a:spcPct val="50000"/>
              </a:spcBef>
            </a:pPr>
            <a:r>
              <a:rPr lang="en-US" sz="1200">
                <a:solidFill>
                  <a:schemeClr val="tx1"/>
                </a:solidFill>
                <a:latin typeface="Calibri" pitchFamily="34" charset="0"/>
              </a:rPr>
              <a:t>          87%</a:t>
            </a:r>
          </a:p>
        </p:txBody>
      </p:sp>
      <p:sp>
        <p:nvSpPr>
          <p:cNvPr id="1349648" name="Text Box 20"/>
          <p:cNvSpPr txBox="1">
            <a:spLocks noChangeArrowheads="1"/>
          </p:cNvSpPr>
          <p:nvPr/>
        </p:nvSpPr>
        <p:spPr bwMode="auto">
          <a:xfrm>
            <a:off x="4953000" y="2057400"/>
            <a:ext cx="1295400" cy="368300"/>
          </a:xfrm>
          <a:prstGeom prst="rect">
            <a:avLst/>
          </a:prstGeom>
          <a:noFill/>
          <a:ln w="9525">
            <a:noFill/>
            <a:miter lim="800000"/>
            <a:headEnd/>
            <a:tailEnd/>
          </a:ln>
        </p:spPr>
        <p:txBody>
          <a:bodyPr>
            <a:spAutoFit/>
          </a:bodyPr>
          <a:lstStyle/>
          <a:p>
            <a:pPr>
              <a:lnSpc>
                <a:spcPct val="50000"/>
              </a:lnSpc>
              <a:spcBef>
                <a:spcPct val="50000"/>
              </a:spcBef>
            </a:pPr>
            <a:r>
              <a:rPr lang="en-US" sz="1200">
                <a:solidFill>
                  <a:schemeClr val="tx1"/>
                </a:solidFill>
                <a:latin typeface="Calibri" pitchFamily="34" charset="0"/>
              </a:rPr>
              <a:t>2.0 Million Tons</a:t>
            </a:r>
          </a:p>
          <a:p>
            <a:pPr>
              <a:lnSpc>
                <a:spcPct val="50000"/>
              </a:lnSpc>
              <a:spcBef>
                <a:spcPct val="50000"/>
              </a:spcBef>
            </a:pPr>
            <a:r>
              <a:rPr lang="en-US" sz="1200">
                <a:solidFill>
                  <a:schemeClr val="tx1"/>
                </a:solidFill>
                <a:latin typeface="Calibri" pitchFamily="34" charset="0"/>
              </a:rPr>
              <a:t>         13%</a:t>
            </a:r>
          </a:p>
        </p:txBody>
      </p:sp>
      <p:sp>
        <p:nvSpPr>
          <p:cNvPr id="1349649" name="Text Box 23"/>
          <p:cNvSpPr txBox="1">
            <a:spLocks noChangeArrowheads="1"/>
          </p:cNvSpPr>
          <p:nvPr/>
        </p:nvSpPr>
        <p:spPr bwMode="auto">
          <a:xfrm>
            <a:off x="5181600" y="5181600"/>
            <a:ext cx="762000" cy="457200"/>
          </a:xfrm>
          <a:prstGeom prst="rect">
            <a:avLst/>
          </a:prstGeom>
          <a:noFill/>
          <a:ln w="9525">
            <a:noFill/>
            <a:miter lim="800000"/>
            <a:headEnd/>
            <a:tailEnd/>
          </a:ln>
        </p:spPr>
        <p:txBody>
          <a:bodyPr>
            <a:spAutoFit/>
          </a:bodyPr>
          <a:lstStyle/>
          <a:p>
            <a:pPr>
              <a:spcBef>
                <a:spcPct val="50000"/>
              </a:spcBef>
            </a:pPr>
            <a:r>
              <a:rPr lang="en-US" sz="1200">
                <a:solidFill>
                  <a:schemeClr val="bg1"/>
                </a:solidFill>
                <a:latin typeface="Calibri" pitchFamily="34" charset="0"/>
              </a:rPr>
              <a:t>Electric Power</a:t>
            </a:r>
            <a:endParaRPr lang="en-US" sz="1200">
              <a:solidFill>
                <a:schemeClr val="tx1"/>
              </a:solidFill>
              <a:latin typeface="Calibri" pitchFamily="34" charset="0"/>
            </a:endParaRPr>
          </a:p>
        </p:txBody>
      </p:sp>
      <p:sp>
        <p:nvSpPr>
          <p:cNvPr id="1349650" name="Text Box 24"/>
          <p:cNvSpPr txBox="1">
            <a:spLocks noChangeArrowheads="1"/>
          </p:cNvSpPr>
          <p:nvPr/>
        </p:nvSpPr>
        <p:spPr bwMode="auto">
          <a:xfrm>
            <a:off x="4343400" y="5181600"/>
            <a:ext cx="838200" cy="457200"/>
          </a:xfrm>
          <a:prstGeom prst="rect">
            <a:avLst/>
          </a:prstGeom>
          <a:noFill/>
          <a:ln w="9525">
            <a:noFill/>
            <a:miter lim="800000"/>
            <a:headEnd/>
            <a:tailEnd/>
          </a:ln>
        </p:spPr>
        <p:txBody>
          <a:bodyPr>
            <a:spAutoFit/>
          </a:bodyPr>
          <a:lstStyle/>
          <a:p>
            <a:pPr>
              <a:spcBef>
                <a:spcPct val="50000"/>
              </a:spcBef>
            </a:pPr>
            <a:r>
              <a:rPr lang="en-US" sz="1200">
                <a:solidFill>
                  <a:schemeClr val="bg1"/>
                </a:solidFill>
                <a:latin typeface="Calibri" pitchFamily="34" charset="0"/>
              </a:rPr>
              <a:t>Other Sectors</a:t>
            </a:r>
            <a:endParaRPr lang="en-US" sz="1200">
              <a:solidFill>
                <a:schemeClr val="tx1"/>
              </a:solidFill>
              <a:latin typeface="Calibri" pitchFamily="34" charset="0"/>
            </a:endParaRPr>
          </a:p>
        </p:txBody>
      </p:sp>
      <p:sp>
        <p:nvSpPr>
          <p:cNvPr id="1349651" name="Text Box 25"/>
          <p:cNvSpPr txBox="1">
            <a:spLocks noChangeArrowheads="1"/>
          </p:cNvSpPr>
          <p:nvPr/>
        </p:nvSpPr>
        <p:spPr bwMode="auto">
          <a:xfrm>
            <a:off x="0" y="4572000"/>
            <a:ext cx="1447800" cy="368300"/>
          </a:xfrm>
          <a:prstGeom prst="rect">
            <a:avLst/>
          </a:prstGeom>
          <a:noFill/>
          <a:ln w="9525">
            <a:noFill/>
            <a:miter lim="800000"/>
            <a:headEnd/>
            <a:tailEnd/>
          </a:ln>
        </p:spPr>
        <p:txBody>
          <a:bodyPr>
            <a:spAutoFit/>
          </a:bodyPr>
          <a:lstStyle/>
          <a:p>
            <a:pPr>
              <a:lnSpc>
                <a:spcPct val="50000"/>
              </a:lnSpc>
              <a:spcBef>
                <a:spcPct val="50000"/>
              </a:spcBef>
            </a:pPr>
            <a:r>
              <a:rPr lang="en-US" sz="1200">
                <a:solidFill>
                  <a:schemeClr val="tx1"/>
                </a:solidFill>
                <a:latin typeface="Calibri" pitchFamily="34" charset="0"/>
              </a:rPr>
              <a:t>14.3 Million Tons</a:t>
            </a:r>
          </a:p>
          <a:p>
            <a:pPr>
              <a:lnSpc>
                <a:spcPct val="50000"/>
              </a:lnSpc>
              <a:spcBef>
                <a:spcPct val="50000"/>
              </a:spcBef>
            </a:pPr>
            <a:r>
              <a:rPr lang="en-US" sz="1200">
                <a:solidFill>
                  <a:schemeClr val="tx1"/>
                </a:solidFill>
                <a:latin typeface="Calibri" pitchFamily="34" charset="0"/>
              </a:rPr>
              <a:t>            96%</a:t>
            </a:r>
          </a:p>
        </p:txBody>
      </p:sp>
      <p:sp>
        <p:nvSpPr>
          <p:cNvPr id="1349652" name="Text Box 26"/>
          <p:cNvSpPr txBox="1">
            <a:spLocks noChangeArrowheads="1"/>
          </p:cNvSpPr>
          <p:nvPr/>
        </p:nvSpPr>
        <p:spPr bwMode="auto">
          <a:xfrm>
            <a:off x="2133600" y="5257800"/>
            <a:ext cx="762000" cy="457200"/>
          </a:xfrm>
          <a:prstGeom prst="rect">
            <a:avLst/>
          </a:prstGeom>
          <a:noFill/>
          <a:ln w="9525">
            <a:noFill/>
            <a:miter lim="800000"/>
            <a:headEnd/>
            <a:tailEnd/>
          </a:ln>
        </p:spPr>
        <p:txBody>
          <a:bodyPr>
            <a:spAutoFit/>
          </a:bodyPr>
          <a:lstStyle/>
          <a:p>
            <a:pPr>
              <a:spcBef>
                <a:spcPct val="50000"/>
              </a:spcBef>
            </a:pPr>
            <a:r>
              <a:rPr lang="en-US" sz="1200">
                <a:solidFill>
                  <a:schemeClr val="bg1"/>
                </a:solidFill>
                <a:latin typeface="Calibri" pitchFamily="34" charset="0"/>
              </a:rPr>
              <a:t>Electric Power</a:t>
            </a:r>
            <a:endParaRPr lang="en-US" sz="1200">
              <a:solidFill>
                <a:schemeClr val="tx1"/>
              </a:solidFill>
              <a:latin typeface="Calibri" pitchFamily="34" charset="0"/>
            </a:endParaRPr>
          </a:p>
        </p:txBody>
      </p:sp>
      <p:sp>
        <p:nvSpPr>
          <p:cNvPr id="1349653" name="Text Box 27"/>
          <p:cNvSpPr txBox="1">
            <a:spLocks noChangeArrowheads="1"/>
          </p:cNvSpPr>
          <p:nvPr/>
        </p:nvSpPr>
        <p:spPr bwMode="auto">
          <a:xfrm>
            <a:off x="1066800" y="5257800"/>
            <a:ext cx="838200" cy="457200"/>
          </a:xfrm>
          <a:prstGeom prst="rect">
            <a:avLst/>
          </a:prstGeom>
          <a:noFill/>
          <a:ln w="9525">
            <a:noFill/>
            <a:miter lim="800000"/>
            <a:headEnd/>
            <a:tailEnd/>
          </a:ln>
        </p:spPr>
        <p:txBody>
          <a:bodyPr>
            <a:spAutoFit/>
          </a:bodyPr>
          <a:lstStyle/>
          <a:p>
            <a:pPr>
              <a:spcBef>
                <a:spcPct val="50000"/>
              </a:spcBef>
            </a:pPr>
            <a:r>
              <a:rPr lang="en-US" sz="1200">
                <a:solidFill>
                  <a:schemeClr val="bg1"/>
                </a:solidFill>
                <a:latin typeface="Calibri" pitchFamily="34" charset="0"/>
              </a:rPr>
              <a:t>Other Sectors</a:t>
            </a:r>
            <a:endParaRPr lang="en-US" sz="1200">
              <a:solidFill>
                <a:schemeClr val="tx1"/>
              </a:solidFill>
              <a:latin typeface="Calibri" pitchFamily="34" charset="0"/>
            </a:endParaRPr>
          </a:p>
        </p:txBody>
      </p:sp>
      <p:sp>
        <p:nvSpPr>
          <p:cNvPr id="1349654" name="Text Box 28"/>
          <p:cNvSpPr txBox="1">
            <a:spLocks noChangeArrowheads="1"/>
          </p:cNvSpPr>
          <p:nvPr/>
        </p:nvSpPr>
        <p:spPr bwMode="auto">
          <a:xfrm>
            <a:off x="7620000" y="2971800"/>
            <a:ext cx="762000" cy="458788"/>
          </a:xfrm>
          <a:prstGeom prst="rect">
            <a:avLst/>
          </a:prstGeom>
          <a:noFill/>
          <a:ln w="9525">
            <a:noFill/>
            <a:miter lim="800000"/>
            <a:headEnd/>
            <a:tailEnd/>
          </a:ln>
        </p:spPr>
        <p:txBody>
          <a:bodyPr>
            <a:spAutoFit/>
          </a:bodyPr>
          <a:lstStyle/>
          <a:p>
            <a:pPr>
              <a:spcBef>
                <a:spcPct val="50000"/>
              </a:spcBef>
            </a:pPr>
            <a:r>
              <a:rPr lang="en-US" sz="1200">
                <a:solidFill>
                  <a:schemeClr val="bg1"/>
                </a:solidFill>
                <a:latin typeface="Calibri" pitchFamily="34" charset="0"/>
              </a:rPr>
              <a:t>Electric Power</a:t>
            </a:r>
            <a:endParaRPr lang="en-US" sz="1200">
              <a:solidFill>
                <a:schemeClr val="tx1"/>
              </a:solidFill>
              <a:latin typeface="Calibri" pitchFamily="34" charset="0"/>
            </a:endParaRPr>
          </a:p>
        </p:txBody>
      </p:sp>
      <p:sp>
        <p:nvSpPr>
          <p:cNvPr id="1349655" name="Text Box 29"/>
          <p:cNvSpPr txBox="1">
            <a:spLocks noChangeArrowheads="1"/>
          </p:cNvSpPr>
          <p:nvPr/>
        </p:nvSpPr>
        <p:spPr bwMode="auto">
          <a:xfrm>
            <a:off x="7924800" y="2133600"/>
            <a:ext cx="1219200" cy="457200"/>
          </a:xfrm>
          <a:prstGeom prst="rect">
            <a:avLst/>
          </a:prstGeom>
          <a:noFill/>
          <a:ln w="9525">
            <a:noFill/>
            <a:miter lim="800000"/>
            <a:headEnd/>
            <a:tailEnd/>
          </a:ln>
        </p:spPr>
        <p:txBody>
          <a:bodyPr>
            <a:spAutoFit/>
          </a:bodyPr>
          <a:lstStyle/>
          <a:p>
            <a:r>
              <a:rPr lang="en-US" sz="1200">
                <a:solidFill>
                  <a:schemeClr val="tx1"/>
                </a:solidFill>
                <a:latin typeface="Calibri" pitchFamily="34" charset="0"/>
              </a:rPr>
              <a:t>2.6 Billion Tons</a:t>
            </a:r>
          </a:p>
          <a:p>
            <a:r>
              <a:rPr lang="en-US" sz="1200">
                <a:solidFill>
                  <a:schemeClr val="tx1"/>
                </a:solidFill>
                <a:latin typeface="Calibri" pitchFamily="34" charset="0"/>
              </a:rPr>
              <a:t>          40%</a:t>
            </a:r>
          </a:p>
        </p:txBody>
      </p:sp>
      <p:sp>
        <p:nvSpPr>
          <p:cNvPr id="1349656" name="Text Box 30"/>
          <p:cNvSpPr txBox="1">
            <a:spLocks noChangeArrowheads="1"/>
          </p:cNvSpPr>
          <p:nvPr/>
        </p:nvSpPr>
        <p:spPr bwMode="auto">
          <a:xfrm>
            <a:off x="3505200" y="5715000"/>
            <a:ext cx="762000" cy="368300"/>
          </a:xfrm>
          <a:prstGeom prst="rect">
            <a:avLst/>
          </a:prstGeom>
          <a:noFill/>
          <a:ln w="9525">
            <a:noFill/>
            <a:miter lim="800000"/>
            <a:headEnd/>
            <a:tailEnd/>
          </a:ln>
        </p:spPr>
        <p:txBody>
          <a:bodyPr>
            <a:spAutoFit/>
          </a:bodyPr>
          <a:lstStyle/>
          <a:p>
            <a:pPr>
              <a:lnSpc>
                <a:spcPct val="50000"/>
              </a:lnSpc>
              <a:spcBef>
                <a:spcPct val="50000"/>
              </a:spcBef>
            </a:pPr>
            <a:r>
              <a:rPr lang="en-US" sz="1200">
                <a:solidFill>
                  <a:schemeClr val="tx1"/>
                </a:solidFill>
                <a:latin typeface="Calibri" pitchFamily="34" charset="0"/>
              </a:rPr>
              <a:t>62 Tons</a:t>
            </a:r>
          </a:p>
          <a:p>
            <a:pPr>
              <a:lnSpc>
                <a:spcPct val="50000"/>
              </a:lnSpc>
              <a:spcBef>
                <a:spcPct val="50000"/>
              </a:spcBef>
            </a:pPr>
            <a:r>
              <a:rPr lang="en-US" sz="1200">
                <a:solidFill>
                  <a:schemeClr val="tx1"/>
                </a:solidFill>
                <a:latin typeface="Calibri" pitchFamily="34" charset="0"/>
              </a:rPr>
              <a:t>   54%</a:t>
            </a:r>
          </a:p>
        </p:txBody>
      </p:sp>
      <p:sp>
        <p:nvSpPr>
          <p:cNvPr id="1349657" name="Text Box 31"/>
          <p:cNvSpPr txBox="1">
            <a:spLocks noChangeArrowheads="1"/>
          </p:cNvSpPr>
          <p:nvPr/>
        </p:nvSpPr>
        <p:spPr bwMode="auto">
          <a:xfrm>
            <a:off x="5715000" y="4495800"/>
            <a:ext cx="838200" cy="368300"/>
          </a:xfrm>
          <a:prstGeom prst="rect">
            <a:avLst/>
          </a:prstGeom>
          <a:noFill/>
          <a:ln w="9525">
            <a:noFill/>
            <a:miter lim="800000"/>
            <a:headEnd/>
            <a:tailEnd/>
          </a:ln>
        </p:spPr>
        <p:txBody>
          <a:bodyPr>
            <a:spAutoFit/>
          </a:bodyPr>
          <a:lstStyle/>
          <a:p>
            <a:pPr>
              <a:lnSpc>
                <a:spcPct val="50000"/>
              </a:lnSpc>
              <a:spcBef>
                <a:spcPct val="50000"/>
              </a:spcBef>
            </a:pPr>
            <a:r>
              <a:rPr lang="en-US" sz="1200">
                <a:solidFill>
                  <a:schemeClr val="tx1"/>
                </a:solidFill>
                <a:latin typeface="Calibri" pitchFamily="34" charset="0"/>
              </a:rPr>
              <a:t>    52 Tons</a:t>
            </a:r>
          </a:p>
          <a:p>
            <a:pPr>
              <a:lnSpc>
                <a:spcPct val="50000"/>
              </a:lnSpc>
              <a:spcBef>
                <a:spcPct val="50000"/>
              </a:spcBef>
            </a:pPr>
            <a:r>
              <a:rPr lang="en-US" sz="1200">
                <a:solidFill>
                  <a:schemeClr val="tx1"/>
                </a:solidFill>
                <a:latin typeface="Calibri" pitchFamily="34" charset="0"/>
              </a:rPr>
              <a:t>       46%</a:t>
            </a:r>
          </a:p>
        </p:txBody>
      </p:sp>
      <p:sp>
        <p:nvSpPr>
          <p:cNvPr id="1349658" name="Text Box 10"/>
          <p:cNvSpPr txBox="1">
            <a:spLocks noChangeArrowheads="1"/>
          </p:cNvSpPr>
          <p:nvPr/>
        </p:nvSpPr>
        <p:spPr bwMode="auto">
          <a:xfrm>
            <a:off x="304800" y="1447800"/>
            <a:ext cx="2286000" cy="517525"/>
          </a:xfrm>
          <a:prstGeom prst="rect">
            <a:avLst/>
          </a:prstGeom>
          <a:noFill/>
          <a:ln w="9525">
            <a:noFill/>
            <a:miter lim="800000"/>
            <a:headEnd/>
            <a:tailEnd/>
          </a:ln>
        </p:spPr>
        <p:txBody>
          <a:bodyPr>
            <a:spAutoFit/>
          </a:bodyPr>
          <a:lstStyle/>
          <a:p>
            <a:pPr algn="ctr"/>
            <a:r>
              <a:rPr lang="en-US" sz="1400">
                <a:solidFill>
                  <a:schemeClr val="tx1"/>
                </a:solidFill>
                <a:latin typeface="Calibri" pitchFamily="34" charset="0"/>
              </a:rPr>
              <a:t>Sulfur Dioxide (SO</a:t>
            </a:r>
            <a:r>
              <a:rPr lang="en-US" sz="1400" baseline="-25000">
                <a:solidFill>
                  <a:schemeClr val="tx1"/>
                </a:solidFill>
                <a:latin typeface="Calibri" pitchFamily="34" charset="0"/>
              </a:rPr>
              <a:t>2</a:t>
            </a:r>
            <a:r>
              <a:rPr lang="en-US" sz="1400">
                <a:solidFill>
                  <a:schemeClr val="tx1"/>
                </a:solidFill>
                <a:latin typeface="Calibri" pitchFamily="34" charset="0"/>
              </a:rPr>
              <a:t>), 2009</a:t>
            </a:r>
          </a:p>
          <a:p>
            <a:pPr algn="ctr"/>
            <a:r>
              <a:rPr lang="en-US" sz="1400">
                <a:solidFill>
                  <a:schemeClr val="tx1"/>
                </a:solidFill>
                <a:latin typeface="Calibri" pitchFamily="34" charset="0"/>
              </a:rPr>
              <a:t>9.5 Million Tons</a:t>
            </a:r>
            <a:endParaRPr lang="en-US" sz="1400" baseline="-25000">
              <a:solidFill>
                <a:schemeClr val="tx1"/>
              </a:solidFill>
              <a:latin typeface="Calibri" pitchFamily="34" charset="0"/>
            </a:endParaRPr>
          </a:p>
        </p:txBody>
      </p:sp>
      <p:sp>
        <p:nvSpPr>
          <p:cNvPr id="1349659" name="Text Box 18"/>
          <p:cNvSpPr txBox="1">
            <a:spLocks noChangeArrowheads="1"/>
          </p:cNvSpPr>
          <p:nvPr/>
        </p:nvSpPr>
        <p:spPr bwMode="auto">
          <a:xfrm>
            <a:off x="0" y="1981200"/>
            <a:ext cx="1295400" cy="368300"/>
          </a:xfrm>
          <a:prstGeom prst="rect">
            <a:avLst/>
          </a:prstGeom>
          <a:noFill/>
          <a:ln w="3175">
            <a:noFill/>
            <a:miter lim="800000"/>
            <a:headEnd/>
            <a:tailEnd/>
          </a:ln>
        </p:spPr>
        <p:txBody>
          <a:bodyPr>
            <a:spAutoFit/>
          </a:bodyPr>
          <a:lstStyle/>
          <a:p>
            <a:pPr>
              <a:lnSpc>
                <a:spcPct val="50000"/>
              </a:lnSpc>
              <a:spcBef>
                <a:spcPct val="50000"/>
              </a:spcBef>
            </a:pPr>
            <a:r>
              <a:rPr lang="en-US" sz="1200">
                <a:solidFill>
                  <a:schemeClr val="tx1"/>
                </a:solidFill>
                <a:latin typeface="Calibri" pitchFamily="34" charset="0"/>
              </a:rPr>
              <a:t>3.8 Million Tons</a:t>
            </a:r>
          </a:p>
          <a:p>
            <a:pPr>
              <a:lnSpc>
                <a:spcPct val="50000"/>
              </a:lnSpc>
              <a:spcBef>
                <a:spcPct val="50000"/>
              </a:spcBef>
            </a:pPr>
            <a:r>
              <a:rPr lang="en-US" sz="1200">
                <a:solidFill>
                  <a:schemeClr val="tx1"/>
                </a:solidFill>
                <a:latin typeface="Calibri" pitchFamily="34" charset="0"/>
              </a:rPr>
              <a:t>           40%</a:t>
            </a:r>
          </a:p>
        </p:txBody>
      </p:sp>
      <p:sp>
        <p:nvSpPr>
          <p:cNvPr id="1349660" name="Text Box 32"/>
          <p:cNvSpPr txBox="1">
            <a:spLocks noChangeArrowheads="1"/>
          </p:cNvSpPr>
          <p:nvPr/>
        </p:nvSpPr>
        <p:spPr bwMode="auto">
          <a:xfrm>
            <a:off x="1752600" y="1981200"/>
            <a:ext cx="1295400" cy="368300"/>
          </a:xfrm>
          <a:prstGeom prst="rect">
            <a:avLst/>
          </a:prstGeom>
          <a:noFill/>
          <a:ln w="9525">
            <a:noFill/>
            <a:miter lim="800000"/>
            <a:headEnd/>
            <a:tailEnd/>
          </a:ln>
        </p:spPr>
        <p:txBody>
          <a:bodyPr>
            <a:spAutoFit/>
          </a:bodyPr>
          <a:lstStyle/>
          <a:p>
            <a:pPr>
              <a:lnSpc>
                <a:spcPct val="50000"/>
              </a:lnSpc>
              <a:spcBef>
                <a:spcPct val="50000"/>
              </a:spcBef>
            </a:pPr>
            <a:r>
              <a:rPr lang="en-US" sz="1200">
                <a:solidFill>
                  <a:schemeClr val="tx1"/>
                </a:solidFill>
                <a:latin typeface="Calibri" pitchFamily="34" charset="0"/>
              </a:rPr>
              <a:t>5.7 Million Tons</a:t>
            </a:r>
          </a:p>
          <a:p>
            <a:pPr>
              <a:lnSpc>
                <a:spcPct val="50000"/>
              </a:lnSpc>
              <a:spcBef>
                <a:spcPct val="50000"/>
              </a:spcBef>
            </a:pPr>
            <a:r>
              <a:rPr lang="en-US" sz="1200">
                <a:solidFill>
                  <a:schemeClr val="tx1"/>
                </a:solidFill>
                <a:latin typeface="Calibri" pitchFamily="34" charset="0"/>
              </a:rPr>
              <a:t>          60%</a:t>
            </a:r>
          </a:p>
        </p:txBody>
      </p:sp>
      <p:sp>
        <p:nvSpPr>
          <p:cNvPr id="1349661" name="Text Box 36"/>
          <p:cNvSpPr txBox="1">
            <a:spLocks noChangeArrowheads="1"/>
          </p:cNvSpPr>
          <p:nvPr/>
        </p:nvSpPr>
        <p:spPr bwMode="auto">
          <a:xfrm>
            <a:off x="4724400" y="2819400"/>
            <a:ext cx="762000" cy="457200"/>
          </a:xfrm>
          <a:prstGeom prst="rect">
            <a:avLst/>
          </a:prstGeom>
          <a:noFill/>
          <a:ln w="9525">
            <a:noFill/>
            <a:miter lim="800000"/>
            <a:headEnd/>
            <a:tailEnd/>
          </a:ln>
        </p:spPr>
        <p:txBody>
          <a:bodyPr>
            <a:spAutoFit/>
          </a:bodyPr>
          <a:lstStyle/>
          <a:p>
            <a:pPr>
              <a:spcBef>
                <a:spcPct val="50000"/>
              </a:spcBef>
            </a:pPr>
            <a:r>
              <a:rPr lang="en-US" sz="1200">
                <a:solidFill>
                  <a:schemeClr val="bg1"/>
                </a:solidFill>
                <a:latin typeface="Calibri" pitchFamily="34" charset="0"/>
              </a:rPr>
              <a:t>Electric Power</a:t>
            </a:r>
          </a:p>
        </p:txBody>
      </p:sp>
      <p:sp>
        <p:nvSpPr>
          <p:cNvPr id="1349662" name="Text Box 37"/>
          <p:cNvSpPr txBox="1">
            <a:spLocks noChangeArrowheads="1"/>
          </p:cNvSpPr>
          <p:nvPr/>
        </p:nvSpPr>
        <p:spPr bwMode="auto">
          <a:xfrm>
            <a:off x="6248400" y="1600200"/>
            <a:ext cx="2514600" cy="517525"/>
          </a:xfrm>
          <a:prstGeom prst="rect">
            <a:avLst/>
          </a:prstGeom>
          <a:noFill/>
          <a:ln w="9525">
            <a:noFill/>
            <a:miter lim="800000"/>
            <a:headEnd/>
            <a:tailEnd/>
          </a:ln>
        </p:spPr>
        <p:txBody>
          <a:bodyPr>
            <a:spAutoFit/>
          </a:bodyPr>
          <a:lstStyle/>
          <a:p>
            <a:pPr algn="ctr"/>
            <a:r>
              <a:rPr lang="en-US" sz="1400">
                <a:solidFill>
                  <a:schemeClr val="tx1"/>
                </a:solidFill>
                <a:latin typeface="Calibri" pitchFamily="34" charset="0"/>
              </a:rPr>
              <a:t>   Carbon Dioxide (CO</a:t>
            </a:r>
            <a:r>
              <a:rPr lang="en-US" sz="1400" baseline="-25000">
                <a:solidFill>
                  <a:schemeClr val="tx1"/>
                </a:solidFill>
                <a:latin typeface="Calibri" pitchFamily="34" charset="0"/>
              </a:rPr>
              <a:t>2</a:t>
            </a:r>
            <a:r>
              <a:rPr lang="en-US" sz="1400">
                <a:solidFill>
                  <a:schemeClr val="tx1"/>
                </a:solidFill>
                <a:latin typeface="Calibri" pitchFamily="34" charset="0"/>
              </a:rPr>
              <a:t>), 2008</a:t>
            </a:r>
          </a:p>
          <a:p>
            <a:pPr algn="ctr"/>
            <a:r>
              <a:rPr lang="en-US" sz="1400">
                <a:solidFill>
                  <a:schemeClr val="tx1"/>
                </a:solidFill>
                <a:latin typeface="Calibri" pitchFamily="34" charset="0"/>
              </a:rPr>
              <a:t>6.5 Billion Tons</a:t>
            </a:r>
          </a:p>
        </p:txBody>
      </p:sp>
      <p:sp>
        <p:nvSpPr>
          <p:cNvPr id="1349663" name="Text Box 38"/>
          <p:cNvSpPr txBox="1">
            <a:spLocks noChangeArrowheads="1"/>
          </p:cNvSpPr>
          <p:nvPr/>
        </p:nvSpPr>
        <p:spPr bwMode="auto">
          <a:xfrm>
            <a:off x="5867400" y="2209800"/>
            <a:ext cx="1295400" cy="457200"/>
          </a:xfrm>
          <a:prstGeom prst="rect">
            <a:avLst/>
          </a:prstGeom>
          <a:noFill/>
          <a:ln w="9525">
            <a:noFill/>
            <a:miter lim="800000"/>
            <a:headEnd/>
            <a:tailEnd/>
          </a:ln>
        </p:spPr>
        <p:txBody>
          <a:bodyPr>
            <a:spAutoFit/>
          </a:bodyPr>
          <a:lstStyle/>
          <a:p>
            <a:r>
              <a:rPr lang="en-US" sz="1200">
                <a:solidFill>
                  <a:schemeClr val="tx1"/>
                </a:solidFill>
                <a:latin typeface="Calibri" pitchFamily="34" charset="0"/>
              </a:rPr>
              <a:t>3.9 Billion Tons</a:t>
            </a:r>
          </a:p>
          <a:p>
            <a:r>
              <a:rPr lang="en-US" sz="1200">
                <a:solidFill>
                  <a:schemeClr val="tx1"/>
                </a:solidFill>
                <a:latin typeface="Calibri" pitchFamily="34" charset="0"/>
              </a:rPr>
              <a:t>          60%</a:t>
            </a:r>
          </a:p>
        </p:txBody>
      </p:sp>
      <p:sp>
        <p:nvSpPr>
          <p:cNvPr id="1349664" name="Text Box 39"/>
          <p:cNvSpPr txBox="1">
            <a:spLocks noChangeArrowheads="1"/>
          </p:cNvSpPr>
          <p:nvPr/>
        </p:nvSpPr>
        <p:spPr bwMode="auto">
          <a:xfrm>
            <a:off x="2438400" y="4648200"/>
            <a:ext cx="1295400" cy="368300"/>
          </a:xfrm>
          <a:prstGeom prst="rect">
            <a:avLst/>
          </a:prstGeom>
          <a:noFill/>
          <a:ln w="9525">
            <a:noFill/>
            <a:miter lim="800000"/>
            <a:headEnd/>
            <a:tailEnd/>
          </a:ln>
        </p:spPr>
        <p:txBody>
          <a:bodyPr>
            <a:spAutoFit/>
          </a:bodyPr>
          <a:lstStyle/>
          <a:p>
            <a:pPr>
              <a:lnSpc>
                <a:spcPct val="50000"/>
              </a:lnSpc>
              <a:spcBef>
                <a:spcPct val="50000"/>
              </a:spcBef>
            </a:pPr>
            <a:r>
              <a:rPr lang="en-US" sz="1200">
                <a:solidFill>
                  <a:schemeClr val="tx1"/>
                </a:solidFill>
                <a:latin typeface="Calibri" pitchFamily="34" charset="0"/>
              </a:rPr>
              <a:t>0.5 Million Tons</a:t>
            </a:r>
          </a:p>
          <a:p>
            <a:pPr>
              <a:lnSpc>
                <a:spcPct val="50000"/>
              </a:lnSpc>
              <a:spcBef>
                <a:spcPct val="50000"/>
              </a:spcBef>
            </a:pPr>
            <a:r>
              <a:rPr lang="en-US" sz="1200">
                <a:solidFill>
                  <a:schemeClr val="tx1"/>
                </a:solidFill>
                <a:latin typeface="Calibri" pitchFamily="34" charset="0"/>
              </a:rPr>
              <a:t>           4%</a:t>
            </a:r>
          </a:p>
        </p:txBody>
      </p:sp>
      <p:sp>
        <p:nvSpPr>
          <p:cNvPr id="1349665" name="Text Box 27"/>
          <p:cNvSpPr txBox="1">
            <a:spLocks noChangeArrowheads="1"/>
          </p:cNvSpPr>
          <p:nvPr/>
        </p:nvSpPr>
        <p:spPr bwMode="auto">
          <a:xfrm>
            <a:off x="533400" y="2743200"/>
            <a:ext cx="838200" cy="457200"/>
          </a:xfrm>
          <a:prstGeom prst="rect">
            <a:avLst/>
          </a:prstGeom>
          <a:noFill/>
          <a:ln w="9525">
            <a:noFill/>
            <a:miter lim="800000"/>
            <a:headEnd/>
            <a:tailEnd/>
          </a:ln>
        </p:spPr>
        <p:txBody>
          <a:bodyPr>
            <a:spAutoFit/>
          </a:bodyPr>
          <a:lstStyle/>
          <a:p>
            <a:pPr>
              <a:spcBef>
                <a:spcPct val="50000"/>
              </a:spcBef>
            </a:pPr>
            <a:r>
              <a:rPr lang="en-US" sz="1200">
                <a:solidFill>
                  <a:schemeClr val="bg1"/>
                </a:solidFill>
                <a:latin typeface="Calibri" pitchFamily="34" charset="0"/>
              </a:rPr>
              <a:t>Other Sectors</a:t>
            </a:r>
            <a:endParaRPr lang="en-US" sz="1200">
              <a:solidFill>
                <a:schemeClr val="tx1"/>
              </a:solidFill>
              <a:latin typeface="Calibri" pitchFamily="34" charset="0"/>
            </a:endParaRPr>
          </a:p>
        </p:txBody>
      </p:sp>
      <p:sp>
        <p:nvSpPr>
          <p:cNvPr id="1349666" name="Text Box 26"/>
          <p:cNvSpPr txBox="1">
            <a:spLocks noChangeArrowheads="1"/>
          </p:cNvSpPr>
          <p:nvPr/>
        </p:nvSpPr>
        <p:spPr bwMode="auto">
          <a:xfrm>
            <a:off x="1524000" y="2667000"/>
            <a:ext cx="762000" cy="457200"/>
          </a:xfrm>
          <a:prstGeom prst="rect">
            <a:avLst/>
          </a:prstGeom>
          <a:noFill/>
          <a:ln w="9525">
            <a:noFill/>
            <a:miter lim="800000"/>
            <a:headEnd/>
            <a:tailEnd/>
          </a:ln>
        </p:spPr>
        <p:txBody>
          <a:bodyPr>
            <a:spAutoFit/>
          </a:bodyPr>
          <a:lstStyle/>
          <a:p>
            <a:pPr>
              <a:spcBef>
                <a:spcPct val="50000"/>
              </a:spcBef>
            </a:pPr>
            <a:r>
              <a:rPr lang="en-US" sz="1200">
                <a:solidFill>
                  <a:schemeClr val="bg1"/>
                </a:solidFill>
                <a:latin typeface="Calibri" pitchFamily="34" charset="0"/>
              </a:rPr>
              <a:t>Electric Power</a:t>
            </a:r>
            <a:endParaRPr lang="en-US" sz="1200">
              <a:solidFill>
                <a:schemeClr val="tx1"/>
              </a:solidFill>
              <a:latin typeface="Calibri" pitchFamily="34" charset="0"/>
            </a:endParaRPr>
          </a:p>
        </p:txBody>
      </p:sp>
      <p:sp>
        <p:nvSpPr>
          <p:cNvPr id="1349667" name="Rectangle 34"/>
          <p:cNvSpPr>
            <a:spLocks noChangeArrowheads="1"/>
          </p:cNvSpPr>
          <p:nvPr/>
        </p:nvSpPr>
        <p:spPr bwMode="auto">
          <a:xfrm>
            <a:off x="609600" y="838200"/>
            <a:ext cx="7620000" cy="533400"/>
          </a:xfrm>
          <a:prstGeom prst="rect">
            <a:avLst/>
          </a:prstGeom>
          <a:noFill/>
          <a:ln w="9525">
            <a:noFill/>
            <a:miter lim="800000"/>
            <a:headEnd/>
            <a:tailEnd/>
          </a:ln>
        </p:spPr>
        <p:txBody>
          <a:bodyPr anchor="ctr"/>
          <a:lstStyle/>
          <a:p>
            <a:pPr algn="ctr"/>
            <a:r>
              <a:rPr lang="en-US" sz="2400">
                <a:solidFill>
                  <a:schemeClr val="tx2"/>
                </a:solidFill>
                <a:latin typeface="Calibri" pitchFamily="34" charset="0"/>
              </a:rPr>
              <a:t>Power Sector:  A Major Share of US Air Emissions</a:t>
            </a:r>
          </a:p>
        </p:txBody>
      </p:sp>
      <p:sp>
        <p:nvSpPr>
          <p:cNvPr id="1349668" name="Text Box 26"/>
          <p:cNvSpPr txBox="1">
            <a:spLocks noChangeArrowheads="1"/>
          </p:cNvSpPr>
          <p:nvPr/>
        </p:nvSpPr>
        <p:spPr bwMode="auto">
          <a:xfrm>
            <a:off x="5410200" y="2743200"/>
            <a:ext cx="547688" cy="457200"/>
          </a:xfrm>
          <a:prstGeom prst="rect">
            <a:avLst/>
          </a:prstGeom>
          <a:noFill/>
          <a:ln w="9525">
            <a:noFill/>
            <a:miter lim="800000"/>
            <a:headEnd/>
            <a:tailEnd/>
          </a:ln>
        </p:spPr>
        <p:txBody>
          <a:bodyPr>
            <a:spAutoFit/>
          </a:bodyPr>
          <a:lstStyle/>
          <a:p>
            <a:r>
              <a:rPr lang="en-US" sz="1200">
                <a:solidFill>
                  <a:schemeClr val="bg1"/>
                </a:solidFill>
                <a:latin typeface="Calibri" pitchFamily="34" charset="0"/>
              </a:rPr>
              <a:t>Coal </a:t>
            </a:r>
          </a:p>
          <a:p>
            <a:r>
              <a:rPr lang="en-US" sz="1200">
                <a:solidFill>
                  <a:schemeClr val="bg1"/>
                </a:solidFill>
                <a:latin typeface="Calibri" pitchFamily="34" charset="0"/>
              </a:rPr>
              <a:t>85%</a:t>
            </a:r>
            <a:endParaRPr lang="en-US" sz="1200">
              <a:solidFill>
                <a:schemeClr val="tx1"/>
              </a:solidFill>
              <a:latin typeface="Calibri" pitchFamily="34" charset="0"/>
            </a:endParaRPr>
          </a:p>
        </p:txBody>
      </p:sp>
      <p:sp>
        <p:nvSpPr>
          <p:cNvPr id="1349669" name="Text Box 26"/>
          <p:cNvSpPr txBox="1">
            <a:spLocks noChangeArrowheads="1"/>
          </p:cNvSpPr>
          <p:nvPr/>
        </p:nvSpPr>
        <p:spPr bwMode="auto">
          <a:xfrm>
            <a:off x="2514600" y="2819400"/>
            <a:ext cx="533400" cy="457200"/>
          </a:xfrm>
          <a:prstGeom prst="rect">
            <a:avLst/>
          </a:prstGeom>
          <a:noFill/>
          <a:ln w="9525">
            <a:noFill/>
            <a:miter lim="800000"/>
            <a:headEnd/>
            <a:tailEnd/>
          </a:ln>
        </p:spPr>
        <p:txBody>
          <a:bodyPr>
            <a:spAutoFit/>
          </a:bodyPr>
          <a:lstStyle/>
          <a:p>
            <a:r>
              <a:rPr lang="en-US" sz="1200">
                <a:solidFill>
                  <a:schemeClr val="bg1"/>
                </a:solidFill>
                <a:latin typeface="Calibri" pitchFamily="34" charset="0"/>
              </a:rPr>
              <a:t>Coal </a:t>
            </a:r>
          </a:p>
          <a:p>
            <a:r>
              <a:rPr lang="en-US" sz="1200">
                <a:solidFill>
                  <a:schemeClr val="bg1"/>
                </a:solidFill>
                <a:latin typeface="Calibri" pitchFamily="34" charset="0"/>
              </a:rPr>
              <a:t>97%</a:t>
            </a:r>
            <a:endParaRPr lang="en-US" sz="1200">
              <a:solidFill>
                <a:schemeClr val="tx1"/>
              </a:solidFill>
              <a:latin typeface="Calibri" pitchFamily="34" charset="0"/>
            </a:endParaRPr>
          </a:p>
        </p:txBody>
      </p:sp>
      <p:sp>
        <p:nvSpPr>
          <p:cNvPr id="1349670" name="Text Box 26"/>
          <p:cNvSpPr txBox="1">
            <a:spLocks noChangeArrowheads="1"/>
          </p:cNvSpPr>
          <p:nvPr/>
        </p:nvSpPr>
        <p:spPr bwMode="auto">
          <a:xfrm>
            <a:off x="8534400" y="2819400"/>
            <a:ext cx="609600" cy="457200"/>
          </a:xfrm>
          <a:prstGeom prst="rect">
            <a:avLst/>
          </a:prstGeom>
          <a:noFill/>
          <a:ln w="9525">
            <a:noFill/>
            <a:miter lim="800000"/>
            <a:headEnd/>
            <a:tailEnd/>
          </a:ln>
        </p:spPr>
        <p:txBody>
          <a:bodyPr>
            <a:spAutoFit/>
          </a:bodyPr>
          <a:lstStyle/>
          <a:p>
            <a:pPr>
              <a:spcBef>
                <a:spcPct val="50000"/>
              </a:spcBef>
            </a:pPr>
            <a:r>
              <a:rPr lang="en-US" sz="1200">
                <a:solidFill>
                  <a:schemeClr val="bg1"/>
                </a:solidFill>
                <a:latin typeface="Calibri" pitchFamily="34" charset="0"/>
              </a:rPr>
              <a:t>Coal 83%</a:t>
            </a:r>
            <a:endParaRPr lang="en-US" sz="1200">
              <a:solidFill>
                <a:schemeClr val="tx1"/>
              </a:solidFill>
              <a:latin typeface="Calibri" pitchFamily="34" charset="0"/>
            </a:endParaRPr>
          </a:p>
        </p:txBody>
      </p:sp>
      <p:sp>
        <p:nvSpPr>
          <p:cNvPr id="1349671" name="Text Box 26"/>
          <p:cNvSpPr txBox="1">
            <a:spLocks noChangeArrowheads="1"/>
          </p:cNvSpPr>
          <p:nvPr/>
        </p:nvSpPr>
        <p:spPr bwMode="auto">
          <a:xfrm>
            <a:off x="6229350" y="5181600"/>
            <a:ext cx="762000" cy="457200"/>
          </a:xfrm>
          <a:prstGeom prst="rect">
            <a:avLst/>
          </a:prstGeom>
          <a:noFill/>
          <a:ln w="9525">
            <a:noFill/>
            <a:miter lim="800000"/>
            <a:headEnd/>
            <a:tailEnd/>
          </a:ln>
        </p:spPr>
        <p:txBody>
          <a:bodyPr>
            <a:spAutoFit/>
          </a:bodyPr>
          <a:lstStyle/>
          <a:p>
            <a:r>
              <a:rPr lang="en-US" sz="1200">
                <a:solidFill>
                  <a:schemeClr val="bg1"/>
                </a:solidFill>
                <a:latin typeface="Calibri" pitchFamily="34" charset="0"/>
              </a:rPr>
              <a:t>Coal </a:t>
            </a:r>
          </a:p>
          <a:p>
            <a:r>
              <a:rPr lang="en-US" sz="1200">
                <a:solidFill>
                  <a:schemeClr val="bg1"/>
                </a:solidFill>
                <a:latin typeface="Calibri" pitchFamily="34" charset="0"/>
              </a:rPr>
              <a:t>&gt;99%</a:t>
            </a:r>
            <a:endParaRPr lang="en-US" sz="1200">
              <a:solidFill>
                <a:schemeClr val="tx1"/>
              </a:solidFill>
              <a:latin typeface="Calibri" pitchFamily="34" charset="0"/>
            </a:endParaRPr>
          </a:p>
        </p:txBody>
      </p:sp>
      <p:sp>
        <p:nvSpPr>
          <p:cNvPr id="1349672" name="Rectangle 39"/>
          <p:cNvSpPr>
            <a:spLocks noChangeArrowheads="1"/>
          </p:cNvSpPr>
          <p:nvPr/>
        </p:nvSpPr>
        <p:spPr bwMode="auto">
          <a:xfrm>
            <a:off x="6934200" y="4495800"/>
            <a:ext cx="2057400" cy="1644650"/>
          </a:xfrm>
          <a:prstGeom prst="rect">
            <a:avLst/>
          </a:prstGeom>
          <a:solidFill>
            <a:srgbClr val="99CCFF"/>
          </a:solidFill>
          <a:ln w="28575">
            <a:solidFill>
              <a:schemeClr val="tx1"/>
            </a:solidFill>
            <a:miter lim="800000"/>
            <a:headEnd/>
            <a:tailEnd/>
          </a:ln>
        </p:spPr>
        <p:txBody>
          <a:bodyPr>
            <a:spAutoFit/>
          </a:bodyPr>
          <a:lstStyle/>
          <a:p>
            <a:pPr marL="223838" indent="-223838">
              <a:spcBef>
                <a:spcPct val="50000"/>
              </a:spcBef>
            </a:pPr>
            <a:r>
              <a:rPr lang="en-US" sz="2000" b="0">
                <a:solidFill>
                  <a:schemeClr val="tx1"/>
                </a:solidFill>
                <a:latin typeface="Calibri" pitchFamily="34" charset="0"/>
              </a:rPr>
              <a:t>	Coal-fired power plants:  vast majority of  power sector air emissions</a:t>
            </a:r>
          </a:p>
        </p:txBody>
      </p:sp>
      <p:sp>
        <p:nvSpPr>
          <p:cNvPr id="1349673" name="Text Box 26"/>
          <p:cNvSpPr txBox="1">
            <a:spLocks noChangeArrowheads="1"/>
          </p:cNvSpPr>
          <p:nvPr/>
        </p:nvSpPr>
        <p:spPr bwMode="auto">
          <a:xfrm>
            <a:off x="2895600" y="5257800"/>
            <a:ext cx="533400" cy="457200"/>
          </a:xfrm>
          <a:prstGeom prst="rect">
            <a:avLst/>
          </a:prstGeom>
          <a:noFill/>
          <a:ln w="9525">
            <a:noFill/>
            <a:miter lim="800000"/>
            <a:headEnd/>
            <a:tailEnd/>
          </a:ln>
        </p:spPr>
        <p:txBody>
          <a:bodyPr>
            <a:spAutoFit/>
          </a:bodyPr>
          <a:lstStyle/>
          <a:p>
            <a:r>
              <a:rPr lang="en-US" sz="1200">
                <a:solidFill>
                  <a:schemeClr val="bg1"/>
                </a:solidFill>
                <a:latin typeface="Calibri" pitchFamily="34" charset="0"/>
              </a:rPr>
              <a:t>Coal </a:t>
            </a:r>
          </a:p>
          <a:p>
            <a:r>
              <a:rPr lang="en-US" sz="1200">
                <a:solidFill>
                  <a:schemeClr val="bg1"/>
                </a:solidFill>
                <a:latin typeface="Calibri" pitchFamily="34" charset="0"/>
              </a:rPr>
              <a:t>95%</a:t>
            </a:r>
            <a:endParaRPr lang="en-US" sz="120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64"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D1B199F3-B8DE-4961-AC93-0A1ABB63EBF0}" type="slidenum">
              <a:rPr lang="en-US" sz="1400" b="0">
                <a:solidFill>
                  <a:schemeClr val="tx1"/>
                </a:solidFill>
              </a:rPr>
              <a:pPr algn="r"/>
              <a:t>6</a:t>
            </a:fld>
            <a:endParaRPr lang="en-US" sz="1400" b="0">
              <a:solidFill>
                <a:schemeClr val="tx1"/>
              </a:solidFill>
            </a:endParaRPr>
          </a:p>
        </p:txBody>
      </p:sp>
      <p:graphicFrame>
        <p:nvGraphicFramePr>
          <p:cNvPr id="1372163" name="Object 3"/>
          <p:cNvGraphicFramePr>
            <a:graphicFrameLocks noChangeAspect="1"/>
          </p:cNvGraphicFramePr>
          <p:nvPr/>
        </p:nvGraphicFramePr>
        <p:xfrm>
          <a:off x="152400" y="2087563"/>
          <a:ext cx="7924800" cy="4770437"/>
        </p:xfrm>
        <a:graphic>
          <a:graphicData uri="http://schemas.openxmlformats.org/presentationml/2006/ole">
            <p:oleObj spid="_x0000_s1372163" name="Chart" r:id="rId4" imgW="5238874" imgH="3152633" progId="Excel.Chart.8">
              <p:embed/>
            </p:oleObj>
          </a:graphicData>
        </a:graphic>
      </p:graphicFrame>
      <p:sp>
        <p:nvSpPr>
          <p:cNvPr id="1372165" name="Text Box 2"/>
          <p:cNvSpPr txBox="1">
            <a:spLocks noChangeArrowheads="1"/>
          </p:cNvSpPr>
          <p:nvPr/>
        </p:nvSpPr>
        <p:spPr bwMode="auto">
          <a:xfrm>
            <a:off x="228600" y="1066800"/>
            <a:ext cx="8686800" cy="946150"/>
          </a:xfrm>
          <a:prstGeom prst="rect">
            <a:avLst/>
          </a:prstGeom>
          <a:noFill/>
          <a:ln w="9525">
            <a:noFill/>
            <a:miter lim="800000"/>
            <a:headEnd/>
            <a:tailEnd/>
          </a:ln>
        </p:spPr>
        <p:txBody>
          <a:bodyPr>
            <a:spAutoFit/>
          </a:bodyPr>
          <a:lstStyle/>
          <a:p>
            <a:pPr algn="ctr"/>
            <a:r>
              <a:rPr lang="en-US" sz="2800">
                <a:solidFill>
                  <a:schemeClr val="tx1"/>
                </a:solidFill>
              </a:rPr>
              <a:t>Mercury Air Emissions Estimates for Stationary Sources (2005)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4210" name="Object 2"/>
          <p:cNvGraphicFramePr>
            <a:graphicFrameLocks noChangeAspect="1"/>
          </p:cNvGraphicFramePr>
          <p:nvPr>
            <p:ph idx="4294967295"/>
          </p:nvPr>
        </p:nvGraphicFramePr>
        <p:xfrm>
          <a:off x="315913" y="1423988"/>
          <a:ext cx="7380287" cy="5351462"/>
        </p:xfrm>
        <a:graphic>
          <a:graphicData uri="http://schemas.openxmlformats.org/presentationml/2006/ole">
            <p:oleObj spid="_x0000_s1374210" name="Chart" r:id="rId4" imgW="10449040" imgH="7581864" progId="Excel.Chart.8">
              <p:embed/>
            </p:oleObj>
          </a:graphicData>
        </a:graphic>
      </p:graphicFrame>
      <p:sp>
        <p:nvSpPr>
          <p:cNvPr id="1374211" name="Rectangle 3"/>
          <p:cNvSpPr>
            <a:spLocks noChangeArrowheads="1"/>
          </p:cNvSpPr>
          <p:nvPr/>
        </p:nvSpPr>
        <p:spPr bwMode="auto">
          <a:xfrm>
            <a:off x="0" y="990600"/>
            <a:ext cx="9256713" cy="519113"/>
          </a:xfrm>
          <a:prstGeom prst="rect">
            <a:avLst/>
          </a:prstGeom>
          <a:noFill/>
          <a:ln w="9525">
            <a:noFill/>
            <a:miter lim="800000"/>
            <a:headEnd/>
            <a:tailEnd/>
          </a:ln>
        </p:spPr>
        <p:txBody>
          <a:bodyPr wrap="none">
            <a:spAutoFit/>
          </a:bodyPr>
          <a:lstStyle/>
          <a:p>
            <a:r>
              <a:rPr lang="en-US" sz="2800">
                <a:solidFill>
                  <a:schemeClr val="tx1"/>
                </a:solidFill>
              </a:rPr>
              <a:t>Stationary Source Emissions of NOX, SO2 and GHGs</a:t>
            </a:r>
            <a:r>
              <a:rPr lang="en-US" sz="2800" b="0">
                <a:solidFill>
                  <a:schemeClr val="tx1"/>
                </a:solidFill>
              </a:rPr>
              <a:t> </a:t>
            </a:r>
          </a:p>
        </p:txBody>
      </p:sp>
      <p:sp>
        <p:nvSpPr>
          <p:cNvPr id="1374212" name="Text Box 11"/>
          <p:cNvSpPr txBox="1">
            <a:spLocks noChangeArrowheads="1"/>
          </p:cNvSpPr>
          <p:nvPr/>
        </p:nvSpPr>
        <p:spPr bwMode="auto">
          <a:xfrm>
            <a:off x="5029200" y="6324600"/>
            <a:ext cx="3206750" cy="365125"/>
          </a:xfrm>
          <a:prstGeom prst="rect">
            <a:avLst/>
          </a:prstGeom>
          <a:noFill/>
          <a:ln w="9525">
            <a:noFill/>
            <a:miter lim="800000"/>
            <a:headEnd/>
            <a:tailEnd/>
          </a:ln>
        </p:spPr>
        <p:txBody>
          <a:bodyPr>
            <a:spAutoFit/>
          </a:bodyPr>
          <a:lstStyle/>
          <a:p>
            <a:r>
              <a:rPr lang="en-US" sz="900" b="0" i="1">
                <a:solidFill>
                  <a:srgbClr val="0066FF"/>
                </a:solidFill>
              </a:rPr>
              <a:t>NOx and SO2 emissions from draft 2005 NEI version 2</a:t>
            </a:r>
          </a:p>
          <a:p>
            <a:r>
              <a:rPr lang="en-US" sz="900" b="0" i="1">
                <a:solidFill>
                  <a:srgbClr val="0066FF"/>
                </a:solidFill>
              </a:rPr>
              <a:t>GHG emissions from 2006 GHG inventory</a:t>
            </a:r>
          </a:p>
        </p:txBody>
      </p:sp>
      <p:sp>
        <p:nvSpPr>
          <p:cNvPr id="1374213" name="Rectangle 5"/>
          <p:cNvSpPr>
            <a:spLocks noChangeArrowheads="1"/>
          </p:cNvSpPr>
          <p:nvPr/>
        </p:nvSpPr>
        <p:spPr bwMode="auto">
          <a:xfrm>
            <a:off x="152400" y="6400800"/>
            <a:ext cx="4468813" cy="304800"/>
          </a:xfrm>
          <a:prstGeom prst="rect">
            <a:avLst/>
          </a:prstGeom>
          <a:noFill/>
          <a:ln w="9525">
            <a:noFill/>
            <a:miter lim="800000"/>
            <a:headEnd/>
            <a:tailEnd/>
          </a:ln>
        </p:spPr>
        <p:txBody>
          <a:bodyPr wrap="none">
            <a:spAutoFit/>
          </a:bodyPr>
          <a:lstStyle/>
          <a:p>
            <a:pPr eaLnBrk="0" hangingPunct="0">
              <a:spcBef>
                <a:spcPct val="50000"/>
              </a:spcBef>
            </a:pPr>
            <a:r>
              <a:rPr lang="en-US" sz="1400" b="0">
                <a:solidFill>
                  <a:schemeClr val="tx1"/>
                </a:solidFill>
              </a:rPr>
              <a:t>† For GHG bar, boilers are within each industry sector.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5233" name="Slide Number Placeholder 3"/>
          <p:cNvSpPr>
            <a:spLocks noGrp="1"/>
          </p:cNvSpPr>
          <p:nvPr>
            <p:ph type="sldNum" sz="quarter" idx="12"/>
          </p:nvPr>
        </p:nvSpPr>
        <p:spPr>
          <a:noFill/>
        </p:spPr>
        <p:txBody>
          <a:bodyPr/>
          <a:lstStyle/>
          <a:p>
            <a:fld id="{B8AB57D8-2356-4238-82C9-447100BA4D30}" type="slidenum">
              <a:rPr lang="en-US" smtClean="0"/>
              <a:pPr/>
              <a:t>8</a:t>
            </a:fld>
            <a:endParaRPr lang="en-US" smtClean="0"/>
          </a:p>
        </p:txBody>
      </p:sp>
      <p:sp>
        <p:nvSpPr>
          <p:cNvPr id="1375234" name="TextBox 6"/>
          <p:cNvSpPr txBox="1">
            <a:spLocks noChangeArrowheads="1"/>
          </p:cNvSpPr>
          <p:nvPr/>
        </p:nvSpPr>
        <p:spPr bwMode="auto">
          <a:xfrm>
            <a:off x="0" y="6491288"/>
            <a:ext cx="8229600" cy="366712"/>
          </a:xfrm>
          <a:prstGeom prst="rect">
            <a:avLst/>
          </a:prstGeom>
          <a:noFill/>
          <a:ln w="9525">
            <a:noFill/>
            <a:miter lim="800000"/>
            <a:headEnd/>
            <a:tailEnd/>
          </a:ln>
        </p:spPr>
        <p:txBody>
          <a:bodyPr>
            <a:spAutoFit/>
          </a:bodyPr>
          <a:lstStyle/>
          <a:p>
            <a:r>
              <a:rPr lang="en-US" sz="1800" b="0">
                <a:solidFill>
                  <a:schemeClr val="tx1"/>
                </a:solidFill>
                <a:latin typeface="Calibri" pitchFamily="34" charset="0"/>
              </a:rPr>
              <a:t>* </a:t>
            </a:r>
            <a:r>
              <a:rPr lang="en-US" sz="1600" b="0">
                <a:solidFill>
                  <a:schemeClr val="tx1"/>
                </a:solidFill>
                <a:latin typeface="Calibri" pitchFamily="34" charset="0"/>
              </a:rPr>
              <a:t>Impacts avoided due to improvements in PM</a:t>
            </a:r>
            <a:r>
              <a:rPr lang="en-US" sz="1600" b="0" baseline="-25000">
                <a:solidFill>
                  <a:schemeClr val="tx1"/>
                </a:solidFill>
                <a:latin typeface="Calibri" pitchFamily="34" charset="0"/>
              </a:rPr>
              <a:t>2.5</a:t>
            </a:r>
            <a:r>
              <a:rPr lang="en-US" sz="1600" b="0">
                <a:solidFill>
                  <a:schemeClr val="tx1"/>
                </a:solidFill>
                <a:latin typeface="Calibri" pitchFamily="34" charset="0"/>
              </a:rPr>
              <a:t> and ozone air quality in 2014</a:t>
            </a:r>
          </a:p>
        </p:txBody>
      </p:sp>
      <p:sp>
        <p:nvSpPr>
          <p:cNvPr id="1375235" name="Text Box 36"/>
          <p:cNvSpPr txBox="1">
            <a:spLocks noChangeArrowheads="1"/>
          </p:cNvSpPr>
          <p:nvPr/>
        </p:nvSpPr>
        <p:spPr bwMode="auto">
          <a:xfrm>
            <a:off x="0" y="2743200"/>
            <a:ext cx="9144000" cy="304800"/>
          </a:xfrm>
          <a:prstGeom prst="rect">
            <a:avLst/>
          </a:prstGeom>
          <a:noFill/>
          <a:ln w="9525">
            <a:noFill/>
            <a:miter lim="800000"/>
            <a:headEnd/>
            <a:tailEnd/>
          </a:ln>
        </p:spPr>
        <p:txBody>
          <a:bodyPr>
            <a:spAutoFit/>
          </a:bodyPr>
          <a:lstStyle/>
          <a:p>
            <a:pPr algn="ctr">
              <a:spcBef>
                <a:spcPct val="50000"/>
              </a:spcBef>
            </a:pPr>
            <a:r>
              <a:rPr lang="en-US" sz="1400" b="0">
                <a:solidFill>
                  <a:srgbClr val="000080"/>
                </a:solidFill>
              </a:rPr>
              <a:t>Estimated Number of Adverse Health Effects Avoided Due to Implementing the Proposed Transport Rule*</a:t>
            </a:r>
          </a:p>
        </p:txBody>
      </p:sp>
      <p:sp>
        <p:nvSpPr>
          <p:cNvPr id="1375236" name="Rectangle 38"/>
          <p:cNvSpPr>
            <a:spLocks noChangeArrowheads="1"/>
          </p:cNvSpPr>
          <p:nvPr/>
        </p:nvSpPr>
        <p:spPr bwMode="auto">
          <a:xfrm>
            <a:off x="533400" y="990600"/>
            <a:ext cx="8229600" cy="762000"/>
          </a:xfrm>
          <a:prstGeom prst="rect">
            <a:avLst/>
          </a:prstGeom>
          <a:noFill/>
          <a:ln w="9525">
            <a:noFill/>
            <a:miter lim="800000"/>
            <a:headEnd/>
            <a:tailEnd/>
          </a:ln>
        </p:spPr>
        <p:txBody>
          <a:bodyPr anchor="ctr"/>
          <a:lstStyle/>
          <a:p>
            <a:pPr algn="ctr"/>
            <a:r>
              <a:rPr lang="en-US" sz="2800">
                <a:solidFill>
                  <a:srgbClr val="000080"/>
                </a:solidFill>
              </a:rPr>
              <a:t>Health Benefits for Millions of Americans</a:t>
            </a:r>
          </a:p>
          <a:p>
            <a:pPr algn="ctr"/>
            <a:r>
              <a:rPr lang="en-US" sz="2800">
                <a:solidFill>
                  <a:srgbClr val="000080"/>
                </a:solidFill>
              </a:rPr>
              <a:t>Benefits Greatly Exceed Costs</a:t>
            </a:r>
          </a:p>
        </p:txBody>
      </p:sp>
      <p:graphicFrame>
        <p:nvGraphicFramePr>
          <p:cNvPr id="1319011" name="Group 99"/>
          <p:cNvGraphicFramePr>
            <a:graphicFrameLocks noGrp="1"/>
          </p:cNvGraphicFramePr>
          <p:nvPr/>
        </p:nvGraphicFramePr>
        <p:xfrm>
          <a:off x="381000" y="3124200"/>
          <a:ext cx="8382000" cy="3171825"/>
        </p:xfrm>
        <a:graphic>
          <a:graphicData uri="http://schemas.openxmlformats.org/drawingml/2006/table">
            <a:tbl>
              <a:tblPr/>
              <a:tblGrid>
                <a:gridCol w="4572000"/>
                <a:gridCol w="3810000"/>
              </a:tblGrid>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Health Effect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Number of Cases Avoided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14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rPr>
                        <a:t>Premature mortality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rPr>
                        <a:t>14,000 to 36,000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14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rPr>
                        <a:t>Non-fatal heart attacks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rPr>
                        <a:t>23,000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rPr>
                        <a:t>Hospital and emergency department visits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rPr>
                        <a:t>26,000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14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rPr>
                        <a:t>Acute bronchitis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rPr>
                        <a:t>21,000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rPr>
                        <a:t>Upper and lower respiratory symptoms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rPr>
                        <a:t>440,000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14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rPr>
                        <a:t>Aggravated asthma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rPr>
                        <a:t>240,000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rPr>
                        <a:t>Days when people miss work or school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rPr>
                        <a:t>1.9 million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rPr>
                        <a:t>Days when people must restrict activities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rPr>
                        <a:t>11 million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1375269" name="Text Box 100"/>
          <p:cNvSpPr txBox="1">
            <a:spLocks noChangeArrowheads="1"/>
          </p:cNvSpPr>
          <p:nvPr/>
        </p:nvSpPr>
        <p:spPr bwMode="auto">
          <a:xfrm>
            <a:off x="2498725" y="1746250"/>
            <a:ext cx="184150" cy="701675"/>
          </a:xfrm>
          <a:prstGeom prst="rect">
            <a:avLst/>
          </a:prstGeom>
          <a:noFill/>
          <a:ln w="9525" algn="ctr">
            <a:noFill/>
            <a:miter lim="800000"/>
            <a:headEnd/>
            <a:tailEnd/>
          </a:ln>
        </p:spPr>
        <p:txBody>
          <a:bodyPr wrap="none">
            <a:spAutoFit/>
          </a:bodyPr>
          <a:lstStyle/>
          <a:p>
            <a:pPr algn="ctr"/>
            <a:endParaRPr lang="en-US"/>
          </a:p>
        </p:txBody>
      </p:sp>
      <p:sp>
        <p:nvSpPr>
          <p:cNvPr id="1375270" name="Text Box 101"/>
          <p:cNvSpPr txBox="1">
            <a:spLocks noChangeArrowheads="1"/>
          </p:cNvSpPr>
          <p:nvPr/>
        </p:nvSpPr>
        <p:spPr bwMode="auto">
          <a:xfrm>
            <a:off x="457200" y="1828800"/>
            <a:ext cx="8458200" cy="825500"/>
          </a:xfrm>
          <a:prstGeom prst="rect">
            <a:avLst/>
          </a:prstGeom>
          <a:noFill/>
          <a:ln w="9525" algn="ctr">
            <a:noFill/>
            <a:miter lim="800000"/>
            <a:headEnd/>
            <a:tailEnd/>
          </a:ln>
        </p:spPr>
        <p:txBody>
          <a:bodyPr>
            <a:spAutoFit/>
          </a:bodyPr>
          <a:lstStyle/>
          <a:p>
            <a:pPr>
              <a:buFontTx/>
              <a:buChar char="•"/>
            </a:pPr>
            <a:r>
              <a:rPr lang="en-US" sz="1600" b="0">
                <a:solidFill>
                  <a:schemeClr val="tx1"/>
                </a:solidFill>
              </a:rPr>
              <a:t>  EPA estimates the annual benefits from the proposed transport rule range between</a:t>
            </a:r>
          </a:p>
          <a:p>
            <a:r>
              <a:rPr lang="en-US" sz="1600" b="0">
                <a:solidFill>
                  <a:schemeClr val="tx1"/>
                </a:solidFill>
              </a:rPr>
              <a:t>   $120-$290 B (2006 $) in 2014 with annual compliance costs at $2.8 billion in 2014.</a:t>
            </a:r>
          </a:p>
          <a:p>
            <a:pPr>
              <a:buFontTx/>
              <a:buChar char="•"/>
            </a:pPr>
            <a:r>
              <a:rPr lang="en-US" sz="1600" b="0">
                <a:solidFill>
                  <a:schemeClr val="tx1"/>
                </a:solidFill>
              </a:rPr>
              <a:t>  EPA estimates 2014 prices for electricity, natural gas, and coal prices increase 1 to 2%.</a:t>
            </a:r>
            <a:endParaRPr lang="en-US" sz="1600" b="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281" name="Slide Number Placeholder 3"/>
          <p:cNvSpPr>
            <a:spLocks noGrp="1"/>
          </p:cNvSpPr>
          <p:nvPr>
            <p:ph type="sldNum" sz="quarter" idx="12"/>
          </p:nvPr>
        </p:nvSpPr>
        <p:spPr>
          <a:noFill/>
        </p:spPr>
        <p:txBody>
          <a:bodyPr/>
          <a:lstStyle/>
          <a:p>
            <a:fld id="{3D9E07F2-024C-4407-956A-A51A0D7CBEA7}" type="slidenum">
              <a:rPr lang="en-US" smtClean="0"/>
              <a:pPr/>
              <a:t>9</a:t>
            </a:fld>
            <a:endParaRPr lang="en-US" smtClean="0"/>
          </a:p>
        </p:txBody>
      </p:sp>
      <p:sp>
        <p:nvSpPr>
          <p:cNvPr id="1377282" name="Rectangle 2"/>
          <p:cNvSpPr>
            <a:spLocks noChangeArrowheads="1"/>
          </p:cNvSpPr>
          <p:nvPr/>
        </p:nvSpPr>
        <p:spPr bwMode="auto">
          <a:xfrm>
            <a:off x="685800" y="838200"/>
            <a:ext cx="8077200" cy="868363"/>
          </a:xfrm>
          <a:prstGeom prst="rect">
            <a:avLst/>
          </a:prstGeom>
          <a:noFill/>
          <a:ln w="9525">
            <a:noFill/>
            <a:miter lim="800000"/>
            <a:headEnd/>
            <a:tailEnd/>
          </a:ln>
        </p:spPr>
        <p:txBody>
          <a:bodyPr anchor="ctr"/>
          <a:lstStyle/>
          <a:p>
            <a:pPr algn="ctr"/>
            <a:r>
              <a:rPr lang="en-US" sz="2800">
                <a:solidFill>
                  <a:srgbClr val="000080"/>
                </a:solidFill>
              </a:rPr>
              <a:t>Billions of Dollars of Health Benefits in 2014</a:t>
            </a:r>
            <a:endParaRPr lang="en-US" sz="2000">
              <a:solidFill>
                <a:srgbClr val="000080"/>
              </a:solidFill>
            </a:endParaRPr>
          </a:p>
        </p:txBody>
      </p:sp>
      <p:pic>
        <p:nvPicPr>
          <p:cNvPr id="1377283" name="Picture 4" descr="MortalityAndHealth_lowandhigh_3colors"/>
          <p:cNvPicPr>
            <a:picLocks noChangeAspect="1" noChangeArrowheads="1"/>
          </p:cNvPicPr>
          <p:nvPr/>
        </p:nvPicPr>
        <p:blipFill>
          <a:blip r:embed="rId3"/>
          <a:srcRect l="29094" t="4706" b="18826"/>
          <a:stretch>
            <a:fillRect/>
          </a:stretch>
        </p:blipFill>
        <p:spPr bwMode="auto">
          <a:xfrm>
            <a:off x="428625" y="2020888"/>
            <a:ext cx="5438775" cy="4530725"/>
          </a:xfrm>
          <a:prstGeom prst="rect">
            <a:avLst/>
          </a:prstGeom>
          <a:noFill/>
          <a:ln w="9525">
            <a:noFill/>
            <a:miter lim="800000"/>
            <a:headEnd/>
            <a:tailEnd/>
          </a:ln>
        </p:spPr>
      </p:pic>
      <p:grpSp>
        <p:nvGrpSpPr>
          <p:cNvPr id="1377284" name="Group 5"/>
          <p:cNvGrpSpPr>
            <a:grpSpLocks/>
          </p:cNvGrpSpPr>
          <p:nvPr/>
        </p:nvGrpSpPr>
        <p:grpSpPr bwMode="auto">
          <a:xfrm>
            <a:off x="5410200" y="4572000"/>
            <a:ext cx="3581400" cy="1143000"/>
            <a:chOff x="3627" y="3629"/>
            <a:chExt cx="2104" cy="624"/>
          </a:xfrm>
        </p:grpSpPr>
        <p:pic>
          <p:nvPicPr>
            <p:cNvPr id="1377288" name="Picture 6"/>
            <p:cNvPicPr>
              <a:picLocks noChangeAspect="1" noChangeArrowheads="1"/>
            </p:cNvPicPr>
            <p:nvPr/>
          </p:nvPicPr>
          <p:blipFill>
            <a:blip r:embed="rId4"/>
            <a:srcRect t="2954"/>
            <a:stretch>
              <a:fillRect/>
            </a:stretch>
          </p:blipFill>
          <p:spPr bwMode="auto">
            <a:xfrm>
              <a:off x="3627" y="3875"/>
              <a:ext cx="234" cy="378"/>
            </a:xfrm>
            <a:prstGeom prst="rect">
              <a:avLst/>
            </a:prstGeom>
            <a:noFill/>
            <a:ln w="9525">
              <a:noFill/>
              <a:miter lim="800000"/>
              <a:headEnd/>
              <a:tailEnd/>
            </a:ln>
          </p:spPr>
        </p:pic>
        <p:pic>
          <p:nvPicPr>
            <p:cNvPr id="1377289" name="Picture 7"/>
            <p:cNvPicPr>
              <a:picLocks noChangeAspect="1" noChangeArrowheads="1"/>
            </p:cNvPicPr>
            <p:nvPr/>
          </p:nvPicPr>
          <p:blipFill>
            <a:blip r:embed="rId5"/>
            <a:srcRect l="1514" t="4527" r="1514" b="905"/>
            <a:stretch>
              <a:fillRect/>
            </a:stretch>
          </p:blipFill>
          <p:spPr bwMode="auto">
            <a:xfrm>
              <a:off x="3887" y="3629"/>
              <a:ext cx="1844" cy="601"/>
            </a:xfrm>
            <a:prstGeom prst="rect">
              <a:avLst/>
            </a:prstGeom>
            <a:noFill/>
            <a:ln w="9525">
              <a:noFill/>
              <a:miter lim="800000"/>
              <a:headEnd/>
              <a:tailEnd/>
            </a:ln>
          </p:spPr>
        </p:pic>
      </p:grpSp>
      <p:sp>
        <p:nvSpPr>
          <p:cNvPr id="1377285" name="Text Box 3"/>
          <p:cNvSpPr txBox="1">
            <a:spLocks noChangeArrowheads="1"/>
          </p:cNvSpPr>
          <p:nvPr/>
        </p:nvSpPr>
        <p:spPr bwMode="auto">
          <a:xfrm>
            <a:off x="381000" y="6356350"/>
            <a:ext cx="8305800" cy="365125"/>
          </a:xfrm>
          <a:prstGeom prst="rect">
            <a:avLst/>
          </a:prstGeom>
          <a:noFill/>
          <a:ln w="9525">
            <a:noFill/>
            <a:miter lim="800000"/>
            <a:headEnd/>
            <a:tailEnd/>
          </a:ln>
        </p:spPr>
        <p:txBody>
          <a:bodyPr>
            <a:spAutoFit/>
          </a:bodyPr>
          <a:lstStyle/>
          <a:p>
            <a:r>
              <a:rPr lang="en-US" sz="900" b="0">
                <a:solidFill>
                  <a:schemeClr val="tx1"/>
                </a:solidFill>
                <a:latin typeface="Times New Roman" pitchFamily="18" charset="0"/>
              </a:rPr>
              <a:t>Maine, New Hampshire, Vermont, Rhode Island, North and South Dakota receive benefits and are not in the Transport Rule region.  Transport Rule RIA, Table A-4 and A-5; mortality impacts estimated using Laden et al. (2006), Levy et al. (2005), Pope et al. (2002)  and Bell et al. (2004); monetized benefits discounted at 3%</a:t>
            </a:r>
          </a:p>
        </p:txBody>
      </p:sp>
      <p:sp>
        <p:nvSpPr>
          <p:cNvPr id="1377286" name="Text Box 10"/>
          <p:cNvSpPr txBox="1">
            <a:spLocks noChangeArrowheads="1"/>
          </p:cNvSpPr>
          <p:nvPr/>
        </p:nvSpPr>
        <p:spPr bwMode="auto">
          <a:xfrm>
            <a:off x="6705600" y="4191000"/>
            <a:ext cx="1905000" cy="304800"/>
          </a:xfrm>
          <a:prstGeom prst="rect">
            <a:avLst/>
          </a:prstGeom>
          <a:noFill/>
          <a:ln w="9525">
            <a:noFill/>
            <a:miter lim="800000"/>
            <a:headEnd/>
            <a:tailEnd/>
          </a:ln>
        </p:spPr>
        <p:txBody>
          <a:bodyPr>
            <a:spAutoFit/>
          </a:bodyPr>
          <a:lstStyle/>
          <a:p>
            <a:pPr>
              <a:spcBef>
                <a:spcPct val="50000"/>
              </a:spcBef>
            </a:pPr>
            <a:r>
              <a:rPr lang="en-US" sz="1400">
                <a:solidFill>
                  <a:schemeClr val="tx1"/>
                </a:solidFill>
                <a:latin typeface="Agency FB" pitchFamily="34" charset="0"/>
              </a:rPr>
              <a:t>Ranges of Benefits</a:t>
            </a:r>
          </a:p>
        </p:txBody>
      </p:sp>
      <p:sp>
        <p:nvSpPr>
          <p:cNvPr id="1377287" name="Text Box 12"/>
          <p:cNvSpPr txBox="1">
            <a:spLocks noChangeArrowheads="1"/>
          </p:cNvSpPr>
          <p:nvPr/>
        </p:nvSpPr>
        <p:spPr bwMode="auto">
          <a:xfrm>
            <a:off x="3048000" y="1600200"/>
            <a:ext cx="2736850" cy="366713"/>
          </a:xfrm>
          <a:prstGeom prst="rect">
            <a:avLst/>
          </a:prstGeom>
          <a:noFill/>
          <a:ln w="9525" algn="ctr">
            <a:noFill/>
            <a:miter lim="800000"/>
            <a:headEnd/>
            <a:tailEnd/>
          </a:ln>
        </p:spPr>
        <p:txBody>
          <a:bodyPr wrap="none">
            <a:spAutoFit/>
          </a:bodyPr>
          <a:lstStyle/>
          <a:p>
            <a:pPr algn="ctr"/>
            <a:r>
              <a:rPr lang="en-US" sz="1800" b="0"/>
              <a:t>Proposed Transport Rule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accent2"/>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accent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25530</TotalTime>
  <Words>1644</Words>
  <Application>Microsoft Office PowerPoint</Application>
  <PresentationFormat>On-screen Show (4:3)</PresentationFormat>
  <Paragraphs>271</Paragraphs>
  <Slides>19</Slides>
  <Notes>19</Notes>
  <HiddenSlides>0</HiddenSlides>
  <MMClips>0</MMClips>
  <ScaleCrop>false</ScaleCrop>
  <HeadingPairs>
    <vt:vector size="8" baseType="variant">
      <vt:variant>
        <vt:lpstr>Fonts Used</vt:lpstr>
      </vt:variant>
      <vt:variant>
        <vt:i4>4</vt:i4>
      </vt:variant>
      <vt:variant>
        <vt:lpstr>Design Template</vt:lpstr>
      </vt:variant>
      <vt:variant>
        <vt:i4>1</vt:i4>
      </vt:variant>
      <vt:variant>
        <vt:lpstr>Embedded OLE Servers</vt:lpstr>
      </vt:variant>
      <vt:variant>
        <vt:i4>1</vt:i4>
      </vt:variant>
      <vt:variant>
        <vt:lpstr>Slide Titles</vt:lpstr>
      </vt:variant>
      <vt:variant>
        <vt:i4>19</vt:i4>
      </vt:variant>
    </vt:vector>
  </HeadingPairs>
  <TitlesOfParts>
    <vt:vector size="25" baseType="lpstr">
      <vt:lpstr>Arial</vt:lpstr>
      <vt:lpstr>Times New Roman</vt:lpstr>
      <vt:lpstr>Calibri</vt:lpstr>
      <vt:lpstr>Agency FB</vt:lpstr>
      <vt:lpstr>Default Design</vt:lpstr>
      <vt:lpstr>Chart</vt:lpstr>
      <vt:lpstr>Reducing Pollution from Power Plants</vt:lpstr>
      <vt:lpstr>Key Points</vt:lpstr>
      <vt:lpstr>Guiding Principles</vt:lpstr>
      <vt:lpstr>Cleaner air and a growing economy</vt:lpstr>
      <vt:lpstr>Slide 5</vt:lpstr>
      <vt:lpstr>Slide 6</vt:lpstr>
      <vt:lpstr>Slide 7</vt:lpstr>
      <vt:lpstr>Slide 8</vt:lpstr>
      <vt:lpstr>Slide 9</vt:lpstr>
      <vt:lpstr>Public Health Protection Delayed</vt:lpstr>
      <vt:lpstr>Many Coal Plants Remain Uncontrolled for SO2 &amp;/or NOX Many are &gt; 40 years old</vt:lpstr>
      <vt:lpstr>Rulemaking Schedule</vt:lpstr>
      <vt:lpstr>Existing Unit Compliance Periods</vt:lpstr>
      <vt:lpstr>Upcoming CAA Power Plant Rules </vt:lpstr>
      <vt:lpstr>Slide 15</vt:lpstr>
      <vt:lpstr>Slide 16</vt:lpstr>
      <vt:lpstr>Slide 17</vt:lpstr>
      <vt:lpstr>LBNL forecasts a 250% to 400% increase (Med/High cases) in EE program funding by 2020  Cumulative savings by 2020 equal 6.1% (med) to 8.6% (high).of EIA’s forecast 2020 electricity demand</vt:lpstr>
      <vt:lpstr>The Role of Energy Efficiency and Demand Response</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PM2.5 Designations</dc:title>
  <dc:creator>Rich Damberg</dc:creator>
  <cp:lastModifiedBy>Jonathan Raab</cp:lastModifiedBy>
  <cp:revision>949</cp:revision>
  <dcterms:created xsi:type="dcterms:W3CDTF">2004-11-09T04:53:26Z</dcterms:created>
  <dcterms:modified xsi:type="dcterms:W3CDTF">2010-10-29T17:22:43Z</dcterms:modified>
</cp:coreProperties>
</file>